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2"/>
  </p:notesMasterIdLst>
  <p:sldIdLst>
    <p:sldId id="308" r:id="rId4"/>
    <p:sldId id="2897" r:id="rId5"/>
    <p:sldId id="1082" r:id="rId6"/>
    <p:sldId id="1000" r:id="rId7"/>
    <p:sldId id="971" r:id="rId8"/>
    <p:sldId id="960" r:id="rId9"/>
    <p:sldId id="2899" r:id="rId10"/>
    <p:sldId id="256" r:id="rId11"/>
    <p:sldId id="2895" r:id="rId12"/>
    <p:sldId id="2908" r:id="rId13"/>
    <p:sldId id="975" r:id="rId14"/>
    <p:sldId id="1099" r:id="rId15"/>
    <p:sldId id="2909" r:id="rId16"/>
    <p:sldId id="2901" r:id="rId17"/>
    <p:sldId id="1100" r:id="rId18"/>
    <p:sldId id="2902" r:id="rId19"/>
    <p:sldId id="2911" r:id="rId20"/>
    <p:sldId id="1101" r:id="rId21"/>
    <p:sldId id="2903" r:id="rId22"/>
    <p:sldId id="1102" r:id="rId23"/>
    <p:sldId id="2904" r:id="rId24"/>
    <p:sldId id="2905" r:id="rId25"/>
    <p:sldId id="983" r:id="rId26"/>
    <p:sldId id="984" r:id="rId27"/>
    <p:sldId id="1104" r:id="rId28"/>
    <p:sldId id="2910" r:id="rId29"/>
    <p:sldId id="2907" r:id="rId30"/>
    <p:sldId id="28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BC280-7D11-66BB-3CBD-6A29076E6D79}" name="Young, Julie (Gage)" initials="YJ(" userId="S::Julie.Young@nationwidechildrens.org::4c1cd693-efa5-4d1c-a1b2-f654c4ce18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6722" autoAdjust="0"/>
  </p:normalViewPr>
  <p:slideViewPr>
    <p:cSldViewPr snapToGrid="0">
      <p:cViewPr varScale="1">
        <p:scale>
          <a:sx n="26" d="100"/>
          <a:sy n="26" d="100"/>
        </p:scale>
        <p:origin x="139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9B-44DD-ADE9-9049453DC47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29B-44DD-ADE9-9049453DC47B}"/>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129B-44DD-ADE9-9049453DC47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129B-44DD-ADE9-9049453DC47B}"/>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129B-44DD-ADE9-9049453DC47B}"/>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129B-44DD-ADE9-9049453DC47B}"/>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29B-44DD-ADE9-9049453DC4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rawings/drawing1.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CD350-D64B-42BF-A4CE-27B0AC338A36}"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4D1D2-9C99-4690-A00D-F50D54619B00}" type="slidenum">
              <a:rPr lang="en-US" smtClean="0"/>
              <a:t>‹#›</a:t>
            </a:fld>
            <a:endParaRPr lang="en-US"/>
          </a:p>
        </p:txBody>
      </p:sp>
    </p:spTree>
    <p:extLst>
      <p:ext uri="{BB962C8B-B14F-4D97-AF65-F5344CB8AC3E}">
        <p14:creationId xmlns:p14="http://schemas.microsoft.com/office/powerpoint/2010/main" val="384023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andfonline.com/doi/full/10.1080/10872981.2021.192979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22.5 min (missing interview) 27 min activity/slides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Shugerman is the vice chair for faculty development in the department of pediatrics in the University of Washington School of Medicine and a faculty member in the division of pediatric emergency medicine at Seattle Children’s Hospital</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Diane Rawlins is the principal at Inside Out Consulting.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Option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Your (division chief/manager/</a:t>
            </a:r>
            <a:r>
              <a:rPr lang="en-US" sz="1800" kern="1200" dirty="0" err="1">
                <a:solidFill>
                  <a:schemeClr val="tx1"/>
                </a:solidFill>
                <a:effectLst/>
                <a:latin typeface="+mn-lt"/>
                <a:ea typeface="+mn-ea"/>
                <a:cs typeface="+mn-cs"/>
              </a:rPr>
              <a:t>etc</a:t>
            </a:r>
            <a:r>
              <a:rPr lang="en-US" sz="1800" kern="1200" dirty="0">
                <a:solidFill>
                  <a:schemeClr val="tx1"/>
                </a:solidFill>
                <a:effectLst/>
                <a:latin typeface="+mn-lt"/>
                <a:ea typeface="+mn-ea"/>
                <a:cs typeface="+mn-cs"/>
              </a:rPr>
              <a:t>) invited us here to talk about meaning</a:t>
            </a:r>
            <a:r>
              <a:rPr lang="en-US" sz="1800" kern="1200" baseline="0" dirty="0">
                <a:solidFill>
                  <a:schemeClr val="tx1"/>
                </a:solidFill>
                <a:effectLst/>
                <a:latin typeface="+mn-lt"/>
                <a:ea typeface="+mn-ea"/>
                <a:cs typeface="+mn-cs"/>
              </a:rPr>
              <a:t> in medicine</a:t>
            </a:r>
            <a:r>
              <a:rPr lang="en-US" sz="18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800" dirty="0"/>
          </a:p>
          <a:p>
            <a:r>
              <a:rPr lang="en-US" sz="1800" dirty="0"/>
              <a:t>Change Notes-</a:t>
            </a:r>
          </a:p>
          <a:p>
            <a:r>
              <a:rPr lang="en-US" sz="1800" dirty="0"/>
              <a:t>Updates from previous:</a:t>
            </a:r>
            <a:r>
              <a:rPr lang="en-US" sz="1800" baseline="0" dirty="0"/>
              <a:t> </a:t>
            </a:r>
            <a:r>
              <a:rPr lang="en-US" sz="1800" dirty="0"/>
              <a:t>QR code</a:t>
            </a:r>
            <a:r>
              <a:rPr lang="en-US" sz="1800" baseline="0" dirty="0"/>
              <a:t> attendance &amp; QR code post survey</a:t>
            </a:r>
            <a:endParaRPr lang="en-US" sz="180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p:txBody>
      </p:sp>
      <p:sp>
        <p:nvSpPr>
          <p:cNvPr id="4" name="Slide Number Placeholder 3"/>
          <p:cNvSpPr>
            <a:spLocks noGrp="1"/>
          </p:cNvSpPr>
          <p:nvPr>
            <p:ph type="sldNum" sz="quarter" idx="5"/>
          </p:nvPr>
        </p:nvSpPr>
        <p:spPr/>
        <p:txBody>
          <a:bodyPr/>
          <a:lstStyle/>
          <a:p>
            <a:fld id="{11FDD855-6D5D-4283-9DDA-CB12572801D8}" type="slidenum">
              <a:rPr lang="en-US" smtClean="0"/>
              <a:t>11</a:t>
            </a:fld>
            <a:endParaRPr lang="en-US"/>
          </a:p>
        </p:txBody>
      </p:sp>
    </p:spTree>
    <p:extLst>
      <p:ext uri="{BB962C8B-B14F-4D97-AF65-F5344CB8AC3E}">
        <p14:creationId xmlns:p14="http://schemas.microsoft.com/office/powerpoint/2010/main" val="30481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12</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000ce629f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3000ce629f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smtClean="0"/>
              <a:t>You all might be wondering “How it is that a topic like finding meaning is in all of these models of well being….why do so many people place such great importance on it?</a:t>
            </a:r>
          </a:p>
          <a:p>
            <a:pPr marL="457200" marR="0" lvl="0" indent="-228600" algn="l" rtl="0">
              <a:lnSpc>
                <a:spcPct val="100000"/>
              </a:lnSpc>
              <a:spcBef>
                <a:spcPts val="0"/>
              </a:spcBef>
              <a:spcAft>
                <a:spcPts val="0"/>
              </a:spcAft>
              <a:buSzPts val="1400"/>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Well, people’s search for meaning is not a recent phenomenon and is certainly not exclusive to those of us in health care.  Roy </a:t>
            </a:r>
            <a:r>
              <a:rPr lang="en-US" dirty="0" err="1" smtClean="0"/>
              <a:t>Baumeister</a:t>
            </a:r>
            <a:r>
              <a:rPr lang="en-US" dirty="0" smtClean="0"/>
              <a:t> is a contemporary social psychologist who has taught throughout the US and Australia, president of International Positive Psychology Association.  I appreciate his perspective on why meaning is so important to humans, as quoted here - </a:t>
            </a:r>
            <a:r>
              <a:rPr lang="en-US" sz="1200" dirty="0" smtClean="0"/>
              <a:t>“Without meaning, behavior is guided by impulse and instinct.” Meaning is kind of what makes us </a:t>
            </a:r>
            <a:r>
              <a:rPr lang="en-US" dirty="0" smtClean="0"/>
              <a:t>human.</a:t>
            </a:r>
          </a:p>
          <a:p>
            <a:pPr marL="457200" marR="0" lvl="0" indent="-228600" algn="l" rtl="0">
              <a:lnSpc>
                <a:spcPct val="100000"/>
              </a:lnSpc>
              <a:spcBef>
                <a:spcPts val="0"/>
              </a:spcBef>
              <a:spcAft>
                <a:spcPts val="0"/>
              </a:spcAft>
              <a:buSzPts val="1400"/>
              <a:buNone/>
            </a:pPr>
            <a:endParaRPr lang="en-US" dirty="0" smtClean="0"/>
          </a:p>
          <a:p>
            <a:pPr marL="0" marR="0" lvl="0" indent="0" algn="l" rtl="0">
              <a:lnSpc>
                <a:spcPct val="100000"/>
              </a:lnSpc>
              <a:spcBef>
                <a:spcPts val="0"/>
              </a:spcBef>
              <a:spcAft>
                <a:spcPts val="0"/>
              </a:spcAft>
              <a:buClr>
                <a:srgbClr val="4B4F58"/>
              </a:buClr>
              <a:buSzPts val="1200"/>
              <a:buFont typeface="Quattrocento Sans"/>
              <a:buNone/>
            </a:pPr>
            <a:r>
              <a:rPr lang="en-US" dirty="0" smtClean="0">
                <a:solidFill>
                  <a:srgbClr val="4B4F58"/>
                </a:solidFill>
                <a:latin typeface="Quattrocento Sans"/>
                <a:ea typeface="Quattrocento Sans"/>
                <a:cs typeface="Quattrocento Sans"/>
                <a:sym typeface="Quattrocento Sans"/>
              </a:rPr>
              <a:t>Within medicine, </a:t>
            </a:r>
            <a:r>
              <a:rPr lang="en-US" sz="1200" dirty="0" smtClean="0">
                <a:solidFill>
                  <a:srgbClr val="4B4F58"/>
                </a:solidFill>
                <a:latin typeface="Quattrocento Sans"/>
                <a:ea typeface="Quattrocento Sans"/>
                <a:cs typeface="Quattrocento Sans"/>
                <a:sym typeface="Quattrocento Sans"/>
              </a:rPr>
              <a:t>T</a:t>
            </a:r>
            <a:r>
              <a:rPr lang="en-US" dirty="0" smtClean="0"/>
              <a:t>ait </a:t>
            </a:r>
            <a:r>
              <a:rPr lang="en-US" dirty="0" err="1" smtClean="0"/>
              <a:t>Shanafelt</a:t>
            </a:r>
            <a:r>
              <a:rPr lang="en-US" dirty="0" smtClean="0"/>
              <a:t> is one of the leading scientists studying well being of health care providers. His research demonstrated that physicians at the Mayo Clinic who were able to devote at least 20% of their work week to activities that they found personally meaningful had significantly lower rates of burnout than their peers.</a:t>
            </a:r>
          </a:p>
          <a:p>
            <a:pPr marL="0" marR="0" lvl="0" indent="0" algn="l" rtl="0">
              <a:lnSpc>
                <a:spcPct val="100000"/>
              </a:lnSpc>
              <a:spcBef>
                <a:spcPts val="0"/>
              </a:spcBef>
              <a:spcAft>
                <a:spcPts val="0"/>
              </a:spcAft>
              <a:buClr>
                <a:schemeClr val="dk1"/>
              </a:buClr>
              <a:buSzPts val="1200"/>
              <a:buFont typeface="Calibri"/>
              <a:buNone/>
            </a:pPr>
            <a:endParaRPr lang="en-US" sz="1200" dirty="0" smtClean="0">
              <a:solidFill>
                <a:srgbClr val="4B4F58"/>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4B4F58"/>
              </a:buClr>
              <a:buSzPts val="1200"/>
              <a:buFont typeface="Quattrocento Sans"/>
              <a:buNone/>
            </a:pPr>
            <a:r>
              <a:rPr lang="en-US" sz="1200" dirty="0" smtClean="0">
                <a:solidFill>
                  <a:srgbClr val="4B4F58"/>
                </a:solidFill>
                <a:latin typeface="Quattrocento Sans"/>
                <a:ea typeface="Quattrocento Sans"/>
                <a:cs typeface="Quattrocento Sans"/>
                <a:sym typeface="Quattrocento Sans"/>
              </a:rPr>
              <a:t>In short, having meaning is an orientation beyond oneself, a reason for living, </a:t>
            </a:r>
            <a:r>
              <a:rPr lang="en-US" dirty="0" smtClean="0">
                <a:solidFill>
                  <a:srgbClr val="4B4F58"/>
                </a:solidFill>
                <a:latin typeface="Quattrocento Sans"/>
                <a:ea typeface="Quattrocento Sans"/>
                <a:cs typeface="Quattrocento Sans"/>
                <a:sym typeface="Quattrocento Sans"/>
              </a:rPr>
              <a:t>that</a:t>
            </a:r>
            <a:r>
              <a:rPr lang="en-US" sz="1200" dirty="0" smtClean="0">
                <a:solidFill>
                  <a:srgbClr val="4B4F58"/>
                </a:solidFill>
                <a:latin typeface="Quattrocento Sans"/>
                <a:ea typeface="Quattrocento Sans"/>
                <a:cs typeface="Quattrocento Sans"/>
                <a:sym typeface="Quattrocento Sans"/>
              </a:rPr>
              <a:t> provides guidance in the way we respond and make decisions - and it appears to be protective against burnout.</a:t>
            </a:r>
            <a:endParaRPr lang="en-US" sz="1200" dirty="0" smtClean="0"/>
          </a:p>
          <a:p>
            <a:pPr marL="457200" marR="0" lvl="0" indent="-228600" algn="l" rtl="0">
              <a:lnSpc>
                <a:spcPct val="100000"/>
              </a:lnSpc>
              <a:spcBef>
                <a:spcPts val="0"/>
              </a:spcBef>
              <a:spcAft>
                <a:spcPts val="0"/>
              </a:spcAft>
              <a:buSzPts val="1400"/>
              <a:buNone/>
            </a:pPr>
            <a:endParaRPr dirty="0"/>
          </a:p>
        </p:txBody>
      </p:sp>
      <p:sp>
        <p:nvSpPr>
          <p:cNvPr id="307" name="Google Shape;307;g3000ce629f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135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(Richard Shugerman):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just to go a little bit deeper into the importance of understanding where we find meaning and what is our purpose, we also wanted to acknowledge the work of Dr. Anthony Burrow in this area. We all learned about Dr. Burrow's work originally from a Hidden Brain podcast that each of us heard on NPR earlier this year, and that podcast is referenced at the bottom of this slide. It's definitely worth checking out if you have 60 minutes. But Dr. Burrow is a psychologist at Cornell University, and his research is focused on how having a sense of self-direction or having a sense of purpose in life serves as both a physiologic and a psychological resource for people who cultivate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Dr. Burrow has done some really interesting research that demonstrates a correlation between how having a sense of purpose is directly related to having better indicators of health and well-being. Those indicators include higher longevity, lower incidence of heart attack or stroke, even slower rates of cognitive decline. at least suggestive evidence supporting that purpose is associated with a host of physiologic benefits. To me, one of the things that I find most exciting is his research on the psychological benefits of having a sense of purpose. And I think that's really directly referable to our work in health care. I know personally from working in the emergency department, I find this extremely interesting concept, but he's done some work that demonstrates how having a sense of purpose can help us maintain a sense of calm during moments of high stress or high challenge.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Shankar </a:t>
            </a:r>
            <a:r>
              <a:rPr lang="en-US" sz="1200" kern="1200" dirty="0" err="1" smtClean="0">
                <a:solidFill>
                  <a:schemeClr val="tx1"/>
                </a:solidFill>
                <a:effectLst/>
                <a:latin typeface="+mn-lt"/>
                <a:ea typeface="+mn-ea"/>
                <a:cs typeface="+mn-cs"/>
              </a:rPr>
              <a:t>Vedantan</a:t>
            </a:r>
            <a:r>
              <a:rPr lang="en-US" sz="1200" kern="1200" dirty="0" smtClean="0">
                <a:solidFill>
                  <a:schemeClr val="tx1"/>
                </a:solidFill>
                <a:effectLst/>
                <a:latin typeface="+mn-lt"/>
                <a:ea typeface="+mn-ea"/>
                <a:cs typeface="+mn-cs"/>
              </a:rPr>
              <a:t>, who hosts the podcast that we all heard about Dr. Burrow's work from first, kind of captured it this way. He said, it's almost as if having purpose allows you to keep your eyes on the horizon so that the day-to-day challenges tend to knock you off course a little less because in some ways your eyes are always focused on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B4F58"/>
                </a:solidFill>
                <a:effectLst/>
                <a:latin typeface="+mn-lt"/>
                <a:ea typeface="Times New Roman" panose="02020603050405020304" pitchFamily="18" charset="0"/>
              </a:rPr>
              <a:t/>
            </a:r>
            <a:br>
              <a:rPr lang="en-US" sz="1200" dirty="0">
                <a:solidFill>
                  <a:srgbClr val="4B4F58"/>
                </a:solidFill>
                <a:effectLst/>
                <a:latin typeface="+mn-lt"/>
                <a:ea typeface="Times New Roman" panose="02020603050405020304" pitchFamily="18" charset="0"/>
              </a:rPr>
            </a:br>
            <a:endParaRPr lang="en-US" sz="1200" dirty="0">
              <a:latin typeface="+mn-lt"/>
            </a:endParaRPr>
          </a:p>
        </p:txBody>
      </p:sp>
      <p:sp>
        <p:nvSpPr>
          <p:cNvPr id="4" name="Slide Number Placeholder 3"/>
          <p:cNvSpPr>
            <a:spLocks noGrp="1"/>
          </p:cNvSpPr>
          <p:nvPr>
            <p:ph type="sldNum" sz="quarter" idx="5"/>
          </p:nvPr>
        </p:nvSpPr>
        <p:spPr/>
        <p:txBody>
          <a:bodyPr/>
          <a:lstStyle/>
          <a:p>
            <a:fld id="{AE05FF5B-55FC-4647-A0E1-C6E4696432D4}" type="slidenum">
              <a:rPr lang="en-US" smtClean="0"/>
              <a:t>14</a:t>
            </a:fld>
            <a:endParaRPr lang="en-US"/>
          </a:p>
        </p:txBody>
      </p:sp>
    </p:spTree>
    <p:extLst>
      <p:ext uri="{BB962C8B-B14F-4D97-AF65-F5344CB8AC3E}">
        <p14:creationId xmlns:p14="http://schemas.microsoft.com/office/powerpoint/2010/main" val="333868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15</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Video transcript for this slide (Diane Rawlins):</a:t>
            </a:r>
          </a:p>
          <a:p>
            <a:r>
              <a:rPr lang="en-US" sz="1200" kern="1200" dirty="0" smtClean="0">
                <a:solidFill>
                  <a:schemeClr val="tx1"/>
                </a:solidFill>
                <a:effectLst/>
                <a:latin typeface="+mn-lt"/>
                <a:ea typeface="+mn-ea"/>
                <a:cs typeface="+mn-cs"/>
              </a:rPr>
              <a:t>For the rest of this session, we're going to make a turn from why to how. When our sources of meaning have perhaps become vague or feel out of reach in our daily lives, how do we go about reclaiming and bringing back to life what we find meaningful in our work and our lives?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go to Google and ask Siri this question, which we did, you actually get a multitude of hits. But Google does not have the wisdom to look you in the eye and ask you about your sources of meaning, even if you type in, what do I find meaningful? Which brings us back to how? Well, it turns out that these references that you see here do give us a big clue about how we go about finding our meaning. Consistent across all of these sources is the idea that the gold is in our stories and looking within to examine our experiences, the decisions we've made, and the assumptions, explicit or implicit, that drove those decisions. So it is our lived experience that illustrate, animate, and even embody that which is meaningful to us. Recalling our own stories helps us gather our wits, see bigger patterns, and connect the dots of our lives. They are the doorway into what is meaningful to us. Walking through that doorway invites a certain discipline a slowing down so that you can notice what moves you, what motivates you. So it requires some practice, especially in a world of such high volume and high intensity. And in itself, the slowing down itself is a kind of centering practice. So in a few minutes, we're going to invite you all into that practice to recall one of your own stories, in this case, about a meaningful turning point in your lives. </a:t>
            </a:r>
          </a:p>
          <a:p>
            <a:r>
              <a:rPr lang="en-US" sz="1200" kern="1200" dirty="0" smtClean="0">
                <a:solidFill>
                  <a:schemeClr val="tx1"/>
                </a:solidFill>
                <a:effectLst/>
                <a:latin typeface="+mn-lt"/>
                <a:ea typeface="+mn-ea"/>
                <a:cs typeface="+mn-cs"/>
              </a:rPr>
              <a:t>First, Molly and Manish have kindly volunteered to tell us one or two of theirs.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5FF5B-55FC-4647-A0E1-C6E469643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56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000ce629f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000ce629f2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RICHARD</a:t>
            </a:r>
            <a:endParaRPr/>
          </a:p>
          <a:p>
            <a:pPr marL="0" lvl="0" indent="0" algn="l" rtl="0">
              <a:lnSpc>
                <a:spcPct val="115000"/>
              </a:lnSpc>
              <a:spcBef>
                <a:spcPts val="1300"/>
              </a:spcBef>
              <a:spcAft>
                <a:spcPts val="0"/>
              </a:spcAft>
              <a:buNone/>
            </a:pPr>
            <a:r>
              <a:rPr lang="en-US" sz="1100">
                <a:solidFill>
                  <a:srgbClr val="333333"/>
                </a:solidFill>
                <a:latin typeface="Open Sans"/>
                <a:ea typeface="Open Sans"/>
                <a:cs typeface="Open Sans"/>
                <a:sym typeface="Open Sans"/>
              </a:rPr>
              <a:t>As Olson et al articulate, “We use stories in our everyday work as we describe the salient features of a disease process, build rapport with our patients, and teach trainees about the culture of our field. Through stories, we share our experiences, find meaning in the midst of grief and loss, and buoy each other through challenging times. “</a:t>
            </a:r>
            <a:endParaRPr sz="1100">
              <a:solidFill>
                <a:srgbClr val="333333"/>
              </a:solidFill>
              <a:latin typeface="Open Sans"/>
              <a:ea typeface="Open Sans"/>
              <a:cs typeface="Open Sans"/>
              <a:sym typeface="Open Sans"/>
            </a:endParaRPr>
          </a:p>
          <a:p>
            <a:pPr marL="0" lvl="0" indent="0" algn="l" rtl="0">
              <a:lnSpc>
                <a:spcPct val="115000"/>
              </a:lnSpc>
              <a:spcBef>
                <a:spcPts val="1300"/>
              </a:spcBef>
              <a:spcAft>
                <a:spcPts val="1300"/>
              </a:spcAft>
              <a:buNone/>
            </a:pPr>
            <a:r>
              <a:rPr lang="en-US" u="sng">
                <a:solidFill>
                  <a:schemeClr val="hlink"/>
                </a:solidFill>
                <a:hlinkClick r:id="rId3"/>
              </a:rPr>
              <a:t>https://www.tandfonline.com/doi/full/10.1080/10872981.2021.1929798#</a:t>
            </a:r>
            <a:r>
              <a:rPr lang="en-US"/>
              <a:t> </a:t>
            </a:r>
            <a:endParaRPr sz="1300">
              <a:solidFill>
                <a:srgbClr val="333333"/>
              </a:solidFill>
              <a:latin typeface="Open Sans"/>
              <a:ea typeface="Open Sans"/>
              <a:cs typeface="Open Sans"/>
              <a:sym typeface="Open Sans"/>
            </a:endParaRPr>
          </a:p>
        </p:txBody>
      </p:sp>
      <p:sp>
        <p:nvSpPr>
          <p:cNvPr id="340" name="Google Shape;340;g3000ce629f2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493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18</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Edit this slide before </a:t>
            </a:r>
            <a:r>
              <a:rPr lang="en-US" dirty="0" smtClean="0"/>
              <a:t>presenting</a:t>
            </a:r>
          </a:p>
          <a:p>
            <a:endParaRPr lang="en-US" dirty="0" smtClean="0"/>
          </a:p>
          <a:p>
            <a:r>
              <a:rPr lang="en-US" i="0" u="sng" dirty="0" smtClean="0"/>
              <a:t>Maneesh’s story</a:t>
            </a:r>
            <a:r>
              <a:rPr lang="en-US" i="0" u="sng" baseline="0" dirty="0" smtClean="0"/>
              <a:t> for reference:</a:t>
            </a:r>
          </a:p>
          <a:p>
            <a:r>
              <a:rPr lang="en-US" sz="1200" kern="1200" dirty="0" smtClean="0">
                <a:solidFill>
                  <a:schemeClr val="tx1"/>
                </a:solidFill>
                <a:effectLst/>
                <a:latin typeface="+mn-lt"/>
                <a:ea typeface="+mn-ea"/>
                <a:cs typeface="+mn-cs"/>
              </a:rPr>
              <a:t>My story is another one of a door opening. I had always been interested in international health, global health, of experiencing life in other cultures when I came to medicine. And my story of a door opening takes me back to my first year of residency in pediatrics, when I was enjoying just about every rotation and really had no clue about what I wanted to do for myself. future. And I was fortunate to have a away rotation in central Uganda during the end of my first year, where I had gone specifically to explore whether I could work in childhood malnutrition. It felt like a really important problem that I wanted to dedicate some time to after residency. And while I was there, I was moved by everything I was learning and experiencing and the opportunity to partner with providers and families there. And I found myself drawn to a side area of the pediatric ward where there were babies being cared for. And I was spending some time doing malnutrition rounds, but myself was drawn to what's happening over with </a:t>
            </a:r>
          </a:p>
          <a:p>
            <a:r>
              <a:rPr lang="en-US" sz="1200" kern="1200" dirty="0" smtClean="0">
                <a:solidFill>
                  <a:schemeClr val="tx1"/>
                </a:solidFill>
                <a:effectLst/>
                <a:latin typeface="+mn-lt"/>
                <a:ea typeface="+mn-ea"/>
                <a:cs typeface="+mn-cs"/>
              </a:rPr>
              <a:t>the babies and the parents. And there was an element of universality of welcoming a new member of a family into a family that experienced by the parents. And also, I remember experiencing something that I still appreciate today, and that's the gaze of a newborn right after they're born in that initial awake period. And, and holding the newborn with their family there or being held by their family and seeing that initial gaze, which, um, you know is </a:t>
            </a:r>
            <a:r>
              <a:rPr lang="en-US" sz="1200" kern="1200" dirty="0" err="1"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 is something that we all start as, as we all start as a newborn. And it was in that moment, the end of my first year of residency in central Uganda, that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decided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wanted to be a </a:t>
            </a:r>
            <a:r>
              <a:rPr lang="en-US" sz="1200" kern="1200" dirty="0" err="1" smtClean="0">
                <a:solidFill>
                  <a:schemeClr val="tx1"/>
                </a:solidFill>
                <a:effectLst/>
                <a:latin typeface="+mn-lt"/>
                <a:ea typeface="+mn-ea"/>
                <a:cs typeface="+mn-cs"/>
              </a:rPr>
              <a:t>newbornologist</a:t>
            </a:r>
            <a:r>
              <a:rPr lang="en-US" sz="1200" kern="1200" dirty="0" smtClean="0">
                <a:solidFill>
                  <a:schemeClr val="tx1"/>
                </a:solidFill>
                <a:effectLst/>
                <a:latin typeface="+mn-lt"/>
                <a:ea typeface="+mn-ea"/>
                <a:cs typeface="+mn-cs"/>
              </a:rPr>
              <a:t> and, and work on, um, work with families and </a:t>
            </a:r>
            <a:r>
              <a:rPr lang="en-US" sz="1200" kern="1200" dirty="0" err="1"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caring for their newborns. And so it was that door opening that led to me pursuing a fellowship later in neonatology. And to this day, I continue to work in that hospital in Uganda and in other parts of Sub-Saharan Africa in partnering with providers and families to improve the lives of newborns.</a:t>
            </a:r>
          </a:p>
          <a:p>
            <a:endParaRPr lang="en-US" dirty="0" smtClean="0"/>
          </a:p>
          <a:p>
            <a:r>
              <a:rPr lang="en-US" u="sng" dirty="0" smtClean="0"/>
              <a:t>Mollie’s story for reference:</a:t>
            </a:r>
          </a:p>
          <a:p>
            <a:r>
              <a:rPr lang="en-US" sz="1200" kern="1200" dirty="0" smtClean="0">
                <a:solidFill>
                  <a:schemeClr val="tx1"/>
                </a:solidFill>
                <a:effectLst/>
                <a:latin typeface="+mn-lt"/>
                <a:ea typeface="+mn-ea"/>
                <a:cs typeface="+mn-cs"/>
              </a:rPr>
              <a:t>When I started medical school, I was pretty sure I was going to go into geriatrics. I had had really close relationships with my grandparents and had really loved getting to know the elder members of the community and felt that it would be really neat to take care of them as a doctor and hear their stories and connect in an ongoing way with older people in the community. So I applied for a rotation in geriatrics after my first year of medical school. and was really excited to be selected. It was in Edinburgh, Scotland. It was an amazing opportunity. And it turns out that while I loved Edinburgh, I was not so in love with geriatrics. And I came back to medical school that fall and felt a little bit disillusioned and kind of wondering what my purpose was going to be if that wasn't it. And I was actually pretty sure it wasn't going to be pediatrics. </a:t>
            </a:r>
          </a:p>
          <a:p>
            <a:r>
              <a:rPr lang="en-US" sz="1200" kern="1200" dirty="0" smtClean="0">
                <a:solidFill>
                  <a:schemeClr val="tx1"/>
                </a:solidFill>
                <a:effectLst/>
                <a:latin typeface="+mn-lt"/>
                <a:ea typeface="+mn-ea"/>
                <a:cs typeface="+mn-cs"/>
              </a:rPr>
              <a:t>So I started my pediatrics rotation later in the year, and I was kind of struck almost immediately by one of the first patients that I got to see who was in the hospital for an asthma exacerbation. And he was about five or six, and he actually was by himself when we were seeing him. I'm not sure that would be allowed now, but he was. was telling us his kind of story about what had brought him in. And he had his arms behind his head. He was kind of kicking back in the bed and his voice was hoarse. And he was really adorable as he was trying to explain that, you know, his mom was convinced that it was the </a:t>
            </a:r>
            <a:r>
              <a:rPr lang="en-US" sz="1200" kern="1200" dirty="0" err="1" smtClean="0">
                <a:solidFill>
                  <a:schemeClr val="tx1"/>
                </a:solidFill>
                <a:effectLst/>
                <a:latin typeface="+mn-lt"/>
                <a:ea typeface="+mn-ea"/>
                <a:cs typeface="+mn-cs"/>
              </a:rPr>
              <a:t>mices</a:t>
            </a:r>
            <a:r>
              <a:rPr lang="en-US" sz="1200" kern="1200" dirty="0" smtClean="0">
                <a:solidFill>
                  <a:schemeClr val="tx1"/>
                </a:solidFill>
                <a:effectLst/>
                <a:latin typeface="+mn-lt"/>
                <a:ea typeface="+mn-ea"/>
                <a:cs typeface="+mn-cs"/>
              </a:rPr>
              <a:t> in their apartment that were causing his asthma and that they really had too many </a:t>
            </a:r>
            <a:r>
              <a:rPr lang="en-US" sz="1200" kern="1200" dirty="0" err="1" smtClean="0">
                <a:solidFill>
                  <a:schemeClr val="tx1"/>
                </a:solidFill>
                <a:effectLst/>
                <a:latin typeface="+mn-lt"/>
                <a:ea typeface="+mn-ea"/>
                <a:cs typeface="+mn-cs"/>
              </a:rPr>
              <a:t>mices</a:t>
            </a:r>
            <a:r>
              <a:rPr lang="en-US" sz="1200" kern="1200" dirty="0" smtClean="0">
                <a:solidFill>
                  <a:schemeClr val="tx1"/>
                </a:solidFill>
                <a:effectLst/>
                <a:latin typeface="+mn-lt"/>
                <a:ea typeface="+mn-ea"/>
                <a:cs typeface="+mn-cs"/>
              </a:rPr>
              <a:t> and they needed to do something about it. And he's just going on about this and I'm, you know, smiling to myself and </a:t>
            </a:r>
          </a:p>
          <a:p>
            <a:r>
              <a:rPr lang="en-US" sz="1200" kern="1200" dirty="0" smtClean="0">
                <a:solidFill>
                  <a:schemeClr val="tx1"/>
                </a:solidFill>
                <a:effectLst/>
                <a:latin typeface="+mn-lt"/>
                <a:ea typeface="+mn-ea"/>
                <a:cs typeface="+mn-cs"/>
              </a:rPr>
              <a:t>thinking this patient is just so compelling. I am just really loving getting to be part of his care, trying to help him get better from his asthma and also really compelled by thinking about the problems faced by his family who are in a situation with a rodent infestation that's led to his health being compromised and landing him in the hospital and thinking about his hardworking mom who wasn't able to be there and the circumstances and situations that were affecting kind of their social determinants of health. and. This window of possibility started to open for me to see how I could really commit myself to thinking about how do we address. Those needs for children and to be taking care of the whole family and the circumstances of their lives that. </a:t>
            </a:r>
          </a:p>
          <a:p>
            <a:r>
              <a:rPr lang="en-US" sz="1200" kern="1200" dirty="0" smtClean="0">
                <a:solidFill>
                  <a:schemeClr val="tx1"/>
                </a:solidFill>
                <a:effectLst/>
                <a:latin typeface="+mn-lt"/>
                <a:ea typeface="+mn-ea"/>
                <a:cs typeface="+mn-cs"/>
              </a:rPr>
              <a:t>lead to challenges and disparities in health. And that is part of the story of how I came to do what I do now and focused on addressing disparities for children's health as a general pediatrician.</a:t>
            </a:r>
          </a:p>
          <a:p>
            <a:endParaRPr lang="en-US" dirty="0"/>
          </a:p>
        </p:txBody>
      </p:sp>
      <p:sp>
        <p:nvSpPr>
          <p:cNvPr id="4" name="Slide Number Placeholder 3"/>
          <p:cNvSpPr>
            <a:spLocks noGrp="1"/>
          </p:cNvSpPr>
          <p:nvPr>
            <p:ph type="sldNum" sz="quarter" idx="10"/>
          </p:nvPr>
        </p:nvSpPr>
        <p:spPr/>
        <p:txBody>
          <a:bodyPr/>
          <a:lstStyle/>
          <a:p>
            <a:fld id="{67B4D1D2-9C99-4690-A00D-F50D54619B00}" type="slidenum">
              <a:rPr lang="en-US" smtClean="0"/>
              <a:t>19</a:t>
            </a:fld>
            <a:endParaRPr lang="en-US"/>
          </a:p>
        </p:txBody>
      </p:sp>
    </p:spTree>
    <p:extLst>
      <p:ext uri="{BB962C8B-B14F-4D97-AF65-F5344CB8AC3E}">
        <p14:creationId xmlns:p14="http://schemas.microsoft.com/office/powerpoint/2010/main" val="250892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91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22.5 min (missing interview) 27 min activity/slides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Shugerman is the vice chair for faculty development in the department of pediatrics in the University of Washington School of Medicine and a faculty member in the division of pediatric emergency medicine at Seattle Children’s Hospital</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Diane Rawlins is the principal at Inside Out Consulting.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Option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Your (division chief/manager/</a:t>
            </a:r>
            <a:r>
              <a:rPr lang="en-US" sz="1800" kern="1200" dirty="0" err="1">
                <a:solidFill>
                  <a:schemeClr val="tx1"/>
                </a:solidFill>
                <a:effectLst/>
                <a:latin typeface="+mn-lt"/>
                <a:ea typeface="+mn-ea"/>
                <a:cs typeface="+mn-cs"/>
              </a:rPr>
              <a:t>etc</a:t>
            </a:r>
            <a:r>
              <a:rPr lang="en-US" sz="1800" kern="1200" dirty="0">
                <a:solidFill>
                  <a:schemeClr val="tx1"/>
                </a:solidFill>
                <a:effectLst/>
                <a:latin typeface="+mn-lt"/>
                <a:ea typeface="+mn-ea"/>
                <a:cs typeface="+mn-cs"/>
              </a:rPr>
              <a:t>) invited us here to talk about meaning</a:t>
            </a:r>
            <a:r>
              <a:rPr lang="en-US" sz="1800" kern="1200" baseline="0" dirty="0">
                <a:solidFill>
                  <a:schemeClr val="tx1"/>
                </a:solidFill>
                <a:effectLst/>
                <a:latin typeface="+mn-lt"/>
                <a:ea typeface="+mn-ea"/>
                <a:cs typeface="+mn-cs"/>
              </a:rPr>
              <a:t> in medicine</a:t>
            </a:r>
            <a:r>
              <a:rPr lang="en-US" sz="18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800" dirty="0"/>
          </a:p>
          <a:p>
            <a:r>
              <a:rPr lang="en-US" sz="1800" dirty="0"/>
              <a:t>Change Notes-</a:t>
            </a:r>
          </a:p>
          <a:p>
            <a:r>
              <a:rPr lang="en-US" sz="1800" dirty="0"/>
              <a:t>Updates from previous:</a:t>
            </a:r>
            <a:r>
              <a:rPr lang="en-US" sz="1800" baseline="0" dirty="0"/>
              <a:t> </a:t>
            </a:r>
            <a:r>
              <a:rPr lang="en-US" sz="1800" dirty="0"/>
              <a:t>QR code</a:t>
            </a:r>
            <a:r>
              <a:rPr lang="en-US" sz="1800" baseline="0" dirty="0"/>
              <a:t> attendance &amp; QR code post survey</a:t>
            </a:r>
            <a:endParaRPr lang="en-US" sz="180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46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(Diane Rawlins):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Molly and Manish, those were beautiful stories. Thank you for sharing them with us. As you all probably know, engaging in this kind of inquiry is called reflective practice. So reflective practice is a continuous learning process where individuals recall their own actions and intentionally use these as a source of growth, development, improvement, Reflective practice asserts that experience alone does not necessarily lead to learning. It is actually the reflection upon your actions that leads to learning and personal growth. I hate to say it, but it is entirely possible to live a life of steady doing and not learn a bit from our mistakes or mine our gifts and successes. </a:t>
            </a:r>
            <a:endParaRPr lang="en-US" dirty="0"/>
          </a:p>
        </p:txBody>
      </p:sp>
      <p:sp>
        <p:nvSpPr>
          <p:cNvPr id="4" name="Slide Number Placeholder 3"/>
          <p:cNvSpPr>
            <a:spLocks noGrp="1"/>
          </p:cNvSpPr>
          <p:nvPr>
            <p:ph type="sldNum" sz="quarter" idx="5"/>
          </p:nvPr>
        </p:nvSpPr>
        <p:spPr/>
        <p:txBody>
          <a:bodyPr/>
          <a:lstStyle/>
          <a:p>
            <a:fld id="{67B4D1D2-9C99-4690-A00D-F50D54619B00}" type="slidenum">
              <a:rPr lang="en-US" smtClean="0"/>
              <a:t>21</a:t>
            </a:fld>
            <a:endParaRPr lang="en-US"/>
          </a:p>
        </p:txBody>
      </p:sp>
    </p:spTree>
    <p:extLst>
      <p:ext uri="{BB962C8B-B14F-4D97-AF65-F5344CB8AC3E}">
        <p14:creationId xmlns:p14="http://schemas.microsoft.com/office/powerpoint/2010/main" val="176730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(Diane Rawlins):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why is reflective practice important? Well, it's important because we want to understand why and how we got to where we are in this moment of time. It helps us when we reflect to reconnect with our path and our purpose. What has our trajectory been and what has motivated us to be here now? This kind of reflection strengthens our spirit and it truly helps us make meaning through and of our stories.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simplest way I know how to talk about the value of reflective practice is to recall a mentor of mine and Dr. </a:t>
            </a:r>
            <a:r>
              <a:rPr lang="en-US" sz="1200" kern="1200" dirty="0" err="1" smtClean="0">
                <a:solidFill>
                  <a:schemeClr val="tx1"/>
                </a:solidFill>
                <a:effectLst/>
                <a:latin typeface="+mn-lt"/>
                <a:ea typeface="+mn-ea"/>
                <a:cs typeface="+mn-cs"/>
              </a:rPr>
              <a:t>Sugarman's</a:t>
            </a:r>
            <a:r>
              <a:rPr lang="en-US" sz="1200" kern="1200" dirty="0" smtClean="0">
                <a:solidFill>
                  <a:schemeClr val="tx1"/>
                </a:solidFill>
                <a:effectLst/>
                <a:latin typeface="+mn-lt"/>
                <a:ea typeface="+mn-ea"/>
                <a:cs typeface="+mn-cs"/>
              </a:rPr>
              <a:t> named Parker Palmer, who once said this, Socrates said that an unexamined life is not worth living. I would add that if you choose to do that, please do not take a job that has you working with other people. </a:t>
            </a:r>
          </a:p>
          <a:p>
            <a:endParaRPr lang="en-US" sz="1200" dirty="0" smtClean="0">
              <a:effectLst/>
              <a:latin typeface="AppleSystemUIFont"/>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185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(Diane Rawlins):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at this point, we want to encourage you to experiment and ponder this question for yourself. Here it is again. As you look back on your life, try to recall key moments or events that helped you develop a deeper understanding of your purpose. These might be influential teachers or readings, opportunities that were offered or denied to you, doors that opened or closed, decisions you made or did not make, tough challenges or exciting realizations. So the invitation here is to reflect alone for five minutes about one of those stories. And then we will get you into a small group where you'll have 10 minutes to talk with a colleague. During that time, we encourage you to split the time evenly to allow each of you to have the floor for five minutes and enjoy doing nothing but soaking up your partner's story for the other five minutes.</a:t>
            </a:r>
          </a:p>
          <a:p>
            <a:endParaRPr lang="en-US" dirty="0"/>
          </a:p>
        </p:txBody>
      </p:sp>
      <p:sp>
        <p:nvSpPr>
          <p:cNvPr id="4" name="Slide Number Placeholder 3"/>
          <p:cNvSpPr>
            <a:spLocks noGrp="1"/>
          </p:cNvSpPr>
          <p:nvPr>
            <p:ph type="sldNum" sz="quarter" idx="5"/>
          </p:nvPr>
        </p:nvSpPr>
        <p:spPr/>
        <p:txBody>
          <a:bodyPr/>
          <a:lstStyle/>
          <a:p>
            <a:fld id="{AE05FF5B-55FC-4647-A0E1-C6E4696432D4}" type="slidenum">
              <a:rPr lang="en-US" smtClean="0"/>
              <a:t>23</a:t>
            </a:fld>
            <a:endParaRPr lang="en-US"/>
          </a:p>
        </p:txBody>
      </p:sp>
    </p:spTree>
    <p:extLst>
      <p:ext uri="{BB962C8B-B14F-4D97-AF65-F5344CB8AC3E}">
        <p14:creationId xmlns:p14="http://schemas.microsoft.com/office/powerpoint/2010/main" val="296946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 comment on those</a:t>
            </a:r>
          </a:p>
          <a:p>
            <a:endParaRPr lang="en-US" dirty="0"/>
          </a:p>
          <a:p>
            <a:r>
              <a:rPr lang="en-US" dirty="0"/>
              <a:t>We have some time to do some sense making together, something we rarely do anymore in our sped up world.</a:t>
            </a:r>
          </a:p>
          <a:p>
            <a:endParaRPr lang="en-US" dirty="0"/>
          </a:p>
          <a:p>
            <a:r>
              <a:rPr lang="en-US" dirty="0"/>
              <a:t>If no one volunteers, be thinking about how you could contribute if there is silence or crickets.</a:t>
            </a:r>
          </a:p>
        </p:txBody>
      </p:sp>
      <p:sp>
        <p:nvSpPr>
          <p:cNvPr id="4" name="Slide Number Placeholder 3"/>
          <p:cNvSpPr>
            <a:spLocks noGrp="1"/>
          </p:cNvSpPr>
          <p:nvPr>
            <p:ph type="sldNum" sz="quarter" idx="5"/>
          </p:nvPr>
        </p:nvSpPr>
        <p:spPr/>
        <p:txBody>
          <a:bodyPr/>
          <a:lstStyle/>
          <a:p>
            <a:fld id="{AE05FF5B-55FC-4647-A0E1-C6E4696432D4}" type="slidenum">
              <a:rPr lang="en-US" smtClean="0"/>
              <a:t>24</a:t>
            </a:fld>
            <a:endParaRPr lang="en-US"/>
          </a:p>
        </p:txBody>
      </p:sp>
    </p:spTree>
    <p:extLst>
      <p:ext uri="{BB962C8B-B14F-4D97-AF65-F5344CB8AC3E}">
        <p14:creationId xmlns:p14="http://schemas.microsoft.com/office/powerpoint/2010/main" val="80865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25</a:t>
            </a:fld>
            <a:endParaRPr lang="en-US" altLang="en-US">
              <a:cs typeface="Arial" panose="020B0604020202020204" pitchFamily="34" charset="0"/>
            </a:endParaRPr>
          </a:p>
        </p:txBody>
      </p:sp>
    </p:spTree>
    <p:extLst>
      <p:ext uri="{BB962C8B-B14F-4D97-AF65-F5344CB8AC3E}">
        <p14:creationId xmlns:p14="http://schemas.microsoft.com/office/powerpoint/2010/main" val="2010749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 min activity </a:t>
            </a:r>
            <a:endParaRPr/>
          </a:p>
        </p:txBody>
      </p:sp>
      <p:sp>
        <p:nvSpPr>
          <p:cNvPr id="428" name="Google Shape;42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0321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(Richard Shugerman):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everyone for joining us in this exercise over the last hour. We hope you've found this work to be helpful or meaningful in some way. And if so, we'd like to suggest opportunities for further practice in this area. We hope you'll think about perhaps on your own, trying journaling as a way to reconnect with meaningful moments that occur for you at the end of each day, or if every day seems like too much to try and do. Maybe once a week, just taking the time to think a little bit about an important event that happened during the course of that time. Or think about perhaps reaching beyond yourself to reconnect with your colleagues. Think about scheduling a walking meeting with </a:t>
            </a:r>
            <a:r>
              <a:rPr lang="en-US" sz="1200" kern="1200" dirty="0" err="1"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 trusted colleague once a month just to talk about these kinds of issues or other issues of importance to you. </a:t>
            </a:r>
          </a:p>
          <a:p>
            <a:r>
              <a:rPr lang="en-US" sz="1200" kern="1200" dirty="0" smtClean="0">
                <a:solidFill>
                  <a:schemeClr val="tx1"/>
                </a:solidFill>
                <a:effectLst/>
                <a:latin typeface="+mn-lt"/>
                <a:ea typeface="+mn-ea"/>
                <a:cs typeface="+mn-cs"/>
              </a:rPr>
              <a:t>Perhaps it would be something that you can consider doing as a quarterly journal club in your division to engage others who share in this interest. Hopefully for each of us, this is an opportunity to change culture one conversation at a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5FF5B-55FC-4647-A0E1-C6E469643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2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Our STREAM model incorporates four areas where we can work to improve our overall wellness: Well-Being, Resilience, Engagement and Joy and Meaning in Medicine</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a:t>
            </a:fld>
            <a:endParaRPr lang="en-US" altLang="en-US">
              <a:cs typeface="Arial" panose="020B0604020202020204" pitchFamily="34" charset="0"/>
            </a:endParaRPr>
          </a:p>
        </p:txBody>
      </p:sp>
    </p:spTree>
    <p:extLst>
      <p:ext uri="{BB962C8B-B14F-4D97-AF65-F5344CB8AC3E}">
        <p14:creationId xmlns:p14="http://schemas.microsoft.com/office/powerpoint/2010/main" val="387515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a:t>That’s the PERMAH model of wellbeing from Seligman.  Seligman’s model highlights the individual and systemic opportunities we have to increase our chances of FLOURISHING in challenging circumstances.  </a:t>
            </a:r>
          </a:p>
          <a:p>
            <a:pPr marL="0" lvl="0" indent="0" algn="l" rtl="0">
              <a:lnSpc>
                <a:spcPct val="115000"/>
              </a:lnSpc>
              <a:spcBef>
                <a:spcPts val="0"/>
              </a:spcBef>
              <a:spcAft>
                <a:spcPts val="0"/>
              </a:spcAft>
              <a:buSzPts val="1100"/>
              <a:buNone/>
            </a:pPr>
            <a:r>
              <a:rPr lang="en-US" dirty="0"/>
              <a:t>This particular session will be focusing on the joy of positive relationships and positive emotion.  </a:t>
            </a:r>
          </a:p>
          <a:p>
            <a:endParaRPr lang="en-US" dirty="0"/>
          </a:p>
        </p:txBody>
      </p:sp>
      <p:sp>
        <p:nvSpPr>
          <p:cNvPr id="4" name="Slide Number Placeholder 3"/>
          <p:cNvSpPr>
            <a:spLocks noGrp="1"/>
          </p:cNvSpPr>
          <p:nvPr>
            <p:ph type="sldNum" sz="quarter" idx="5"/>
          </p:nvPr>
        </p:nvSpPr>
        <p:spPr/>
        <p:txBody>
          <a:bodyPr/>
          <a:lstStyle/>
          <a:p>
            <a:fld id="{0CB5AEE0-034A-45E5-BCA4-1DF184AEE6C8}" type="slidenum">
              <a:rPr lang="en-US" smtClean="0"/>
              <a:t>4</a:t>
            </a:fld>
            <a:endParaRPr lang="en-US"/>
          </a:p>
        </p:txBody>
      </p:sp>
    </p:spTree>
    <p:extLst>
      <p:ext uri="{BB962C8B-B14F-4D97-AF65-F5344CB8AC3E}">
        <p14:creationId xmlns:p14="http://schemas.microsoft.com/office/powerpoint/2010/main" val="38178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US" dirty="0"/>
              <a:t>We hope that you all are able to be active participants today – that you’ll engage in both the reflective and the conversational elements of this session.  And we also want to acknowledge that some of the tools that we’re using today take time, that reflection isn’t easy at a moments notice, but we hope that you’ll try to take this little leap with us…..</a:t>
            </a:r>
            <a:endParaRPr dirty="0"/>
          </a:p>
          <a:p>
            <a:pPr marL="0" lvl="0" indent="0" algn="l" rtl="0">
              <a:spcBef>
                <a:spcPts val="0"/>
              </a:spcBef>
              <a:spcAft>
                <a:spcPts val="0"/>
              </a:spcAft>
              <a:buNone/>
            </a:pPr>
            <a:endParaRPr dirty="0"/>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61808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52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well-being is complex interaction between personal level experiences, behaviors, and thoughts. Within the </a:t>
            </a:r>
            <a:r>
              <a:rPr lang="en-US" dirty="0" err="1"/>
              <a:t>socioecologic</a:t>
            </a:r>
            <a:r>
              <a:rPr lang="en-US" dirty="0"/>
              <a:t> model, each level adds it’s own layer of complexity.  </a:t>
            </a:r>
          </a:p>
          <a:p>
            <a:endParaRPr lang="en-US" dirty="0"/>
          </a:p>
          <a:p>
            <a:r>
              <a:rPr lang="en-US" dirty="0"/>
              <a:t>Situating individual well-being </a:t>
            </a:r>
          </a:p>
        </p:txBody>
      </p:sp>
      <p:sp>
        <p:nvSpPr>
          <p:cNvPr id="4" name="Slide Number Placeholder 3"/>
          <p:cNvSpPr>
            <a:spLocks noGrp="1"/>
          </p:cNvSpPr>
          <p:nvPr>
            <p:ph type="sldNum" sz="quarter" idx="5"/>
          </p:nvPr>
        </p:nvSpPr>
        <p:spPr/>
        <p:txBody>
          <a:bodyPr/>
          <a:lstStyle/>
          <a:p>
            <a:fld id="{F04C98ED-A2D2-48B6-953D-93C0B7EBAA3E}" type="slidenum">
              <a:rPr lang="en-US" smtClean="0"/>
              <a:t>8</a:t>
            </a:fld>
            <a:endParaRPr lang="en-US"/>
          </a:p>
        </p:txBody>
      </p:sp>
    </p:spTree>
    <p:extLst>
      <p:ext uri="{BB962C8B-B14F-4D97-AF65-F5344CB8AC3E}">
        <p14:creationId xmlns:p14="http://schemas.microsoft.com/office/powerpoint/2010/main" val="24146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It’s easy to be overwhelmed by the dysfunctional system. However, you are part of the system. You can impact the system at multiple points of contact and those points can influence other points.  Eventually, the system can work differently, which is the goal. All of the systems factors are important. Being in the practice of medicine is our calling and part of that is walking into other’s suffering everyday.  We still need individual well-being strategies to while we also address the system factors so that we can still show up while we are working on changing the system. In STREAM, we want to challenge you to consider how you can apply (well-being, resilience, engagement, joy, meaning) strategies both to yourself and your work system.  </a:t>
            </a:r>
          </a:p>
          <a:p>
            <a:endParaRPr lang="en-US" dirty="0"/>
          </a:p>
          <a:p>
            <a:r>
              <a:rPr lang="en-US" dirty="0"/>
              <a:t>Option 2: Raise you hand if you want the system to change, raise your hand if you want to be miserable while you wait. If we focus on individuals, we change how we show up to out work.  This can make a very large impact and you have a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1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u="sng" kern="1200" dirty="0" smtClean="0">
                <a:solidFill>
                  <a:schemeClr val="tx1"/>
                </a:solidFill>
                <a:effectLst/>
                <a:latin typeface="+mn-lt"/>
                <a:ea typeface="+mn-ea"/>
                <a:cs typeface="+mn-cs"/>
              </a:rPr>
              <a:t>Video transcript for this slide (Richard Shugerman):</a:t>
            </a:r>
          </a:p>
          <a:p>
            <a:r>
              <a:rPr lang="en-US" sz="1200" kern="1200" dirty="0" smtClean="0">
                <a:solidFill>
                  <a:schemeClr val="tx1"/>
                </a:solidFill>
                <a:effectLst/>
                <a:latin typeface="+mn-lt"/>
                <a:ea typeface="+mn-ea"/>
                <a:cs typeface="+mn-cs"/>
              </a:rPr>
              <a:t>And when we talk about full and active participation, we want to specifically call out that we hope to promote a sense of inclusion for everyone who comes to these sessions. Much of the work that we do together will be through the sharing of our stories and sharing our thoughts and reflections on each other's stories. We know that all of us will benefit and all of us will be enriched if we can create the kind of space where everyone feels safe to share the stories that matter most to them.</a:t>
            </a:r>
          </a:p>
          <a:p>
            <a:pPr marL="0" lvl="0" indent="0" algn="l" rtl="0">
              <a:spcBef>
                <a:spcPts val="0"/>
              </a:spcBef>
              <a:spcAft>
                <a:spcPts val="0"/>
              </a:spcAft>
              <a:buClr>
                <a:schemeClr val="dk1"/>
              </a:buClr>
              <a:buSzPts val="1200"/>
              <a:buFont typeface="Calibri"/>
              <a:buNone/>
            </a:pPr>
            <a:endParaRPr dirty="0"/>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77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01F3-82A1-2AB9-EB21-CCF7344B9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FBDE2C-EA7D-ECE2-0508-4767287E2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9BDCC-B318-2203-A041-CDA217F618BE}"/>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8742BC89-972A-0EBC-AC71-061DBDEAB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E7703-1E9A-88A6-B40B-8994BBC6A311}"/>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71680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1D39-4C0B-6329-DF97-8A335A844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F2713-0E51-50BE-2FEF-3A6117436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23ABE-C9A0-C5FD-1C5F-C6A179A78D03}"/>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D0FEFC6F-0962-A7E2-CFC7-EAC882D04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5C7E-2D69-F780-7F26-C66C0251E447}"/>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57742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95B2C1-2FA5-6F08-D4DF-89A488E39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90CBBE-45CD-44E3-2892-ABA591FDE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8967D-AFF5-5650-FE92-87263F04B0D0}"/>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0F03CF2C-A995-9F22-28A0-D1F097F1A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9BC19-527E-E066-844C-BFE7373487B2}"/>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17841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1/3/2025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159640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51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1"/>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566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2"/>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012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38E3-998B-F9BA-9593-158F222F7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3C47D-C87D-277A-B336-0CCEEFF14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E1429-DBC1-45B1-9114-1502DEE8E275}"/>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96C05F79-6C8A-C341-C667-9670F68D9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F264F-993D-2D1B-1683-29D8BCF2729E}"/>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7186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5F5E-29D5-CFF8-9345-FB99ADA21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9B64AB-1A8C-0EA7-8182-0C4295597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3C23E-99E1-705A-B40E-7C2603B175AD}"/>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D2373B79-139F-4464-31F4-88C8CF0A9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7D552-DD9E-7857-0C16-863E0DF9F797}"/>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81624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A605-B90A-05D0-C42C-99C5DFE3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5E9C-3D16-7FDB-347C-BA3F604F5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A90F-0297-EA9C-547A-5BC42B96E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62E1F-1212-1936-6394-D42B7E2757A1}"/>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17B156D2-C076-4BF0-5EFC-8E62F2D5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C930-E22A-B32C-0855-9134225741F9}"/>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69599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9791-267F-7E8E-06BD-143DA571B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7AC0E-9C00-80B3-1C07-788939478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EBF07-1EC1-73CF-8BE5-077DA187C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1DB77-79BB-BDC6-A937-08ABF7CFD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1A01E-F269-5885-34AB-270895C65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78016-4512-84F6-E94E-1A4DD89ABF67}"/>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8" name="Footer Placeholder 7">
            <a:extLst>
              <a:ext uri="{FF2B5EF4-FFF2-40B4-BE49-F238E27FC236}">
                <a16:creationId xmlns:a16="http://schemas.microsoft.com/office/drawing/2014/main" id="{658CC909-890F-0ED9-5043-698B18DAC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406B0B-23A0-ED63-0236-BE4A037E7980}"/>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55147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C136-8568-4DEC-11D0-B916C6430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BDEC3-1056-B90F-53D9-4CAFC816ED3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4" name="Footer Placeholder 3">
            <a:extLst>
              <a:ext uri="{FF2B5EF4-FFF2-40B4-BE49-F238E27FC236}">
                <a16:creationId xmlns:a16="http://schemas.microsoft.com/office/drawing/2014/main" id="{E443D22E-0289-EABD-D948-2C0085B2D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675CA-6493-AE30-9B25-785755F3D825}"/>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70040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09176-740D-14CF-8845-75481CED51C3}"/>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3" name="Footer Placeholder 2">
            <a:extLst>
              <a:ext uri="{FF2B5EF4-FFF2-40B4-BE49-F238E27FC236}">
                <a16:creationId xmlns:a16="http://schemas.microsoft.com/office/drawing/2014/main" id="{F5D86284-3243-C7C0-1CA4-AD2DA5257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4E604-9501-1525-BB9D-3265722DCFC5}"/>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95044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2E38-C103-AD91-F5B3-04169B8EF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B132A7-B6BE-7E2B-425C-1BC91E7AE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E5A76-30C4-ECCE-D151-722D34D9B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3CC5F-A830-798E-AE3C-7F2C49DF37D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8A18E7E4-3365-C496-FB1B-EE0C86FBD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2C486-54AD-0C9E-616E-747F9F044274}"/>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55881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E356-1231-A3B0-8283-6C22DC264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F79FB6-80B2-FA0A-F144-FCA4EEC04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901B2E-392D-7DAE-6EA1-F408C9C67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64FBD-F320-004E-8221-B26F5D8E12C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45D0CA79-BBC1-EE54-1D1B-24860CCA7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39F71-9B41-9082-02AC-046A268EBAB6}"/>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98606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A4ADF-0444-121F-0D65-BB4F751C0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76772E-D627-2852-1D30-B0070865F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F33E1-3AD7-F09A-6D08-D45DA71AE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F6DA8510-B095-E620-CD5F-61A4E5A44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D3DA1-83D9-86E1-5C7D-2434A1F78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602C2-F42F-4341-8014-8F1F8FE5A039}" type="slidenum">
              <a:rPr lang="en-US" smtClean="0"/>
              <a:t>‹#›</a:t>
            </a:fld>
            <a:endParaRPr lang="en-US"/>
          </a:p>
        </p:txBody>
      </p:sp>
    </p:spTree>
    <p:extLst>
      <p:ext uri="{BB962C8B-B14F-4D97-AF65-F5344CB8AC3E}">
        <p14:creationId xmlns:p14="http://schemas.microsoft.com/office/powerpoint/2010/main" val="90016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1/3/2025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596667"/>
            <a:ext cx="12192000" cy="1298279"/>
            <a:chOff x="0" y="5596667"/>
            <a:chExt cx="12192000" cy="1298279"/>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E5B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170837" y="5596667"/>
              <a:ext cx="1733597" cy="1160592"/>
              <a:chOff x="860628" y="5156613"/>
              <a:chExt cx="1733597" cy="1160592"/>
            </a:xfrm>
          </p:grpSpPr>
          <p:pic>
            <p:nvPicPr>
              <p:cNvPr id="11" name="Picture 10">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60628" y="5493407"/>
                <a:ext cx="668367" cy="777935"/>
              </a:xfrm>
              <a:prstGeom prst="rect">
                <a:avLst/>
              </a:prstGeom>
            </p:spPr>
          </p:pic>
          <p:pic>
            <p:nvPicPr>
              <p:cNvPr id="12" name="Picture 11">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330374" flipH="1">
                <a:off x="1597096" y="5156613"/>
                <a:ext cx="997129" cy="1160592"/>
              </a:xfrm>
              <a:prstGeom prst="rect">
                <a:avLst/>
              </a:prstGeom>
            </p:spPr>
          </p:pic>
        </p:grpSp>
      </p:grpSp>
    </p:spTree>
    <p:extLst>
      <p:ext uri="{BB962C8B-B14F-4D97-AF65-F5344CB8AC3E}">
        <p14:creationId xmlns:p14="http://schemas.microsoft.com/office/powerpoint/2010/main" val="2388083163"/>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0"/>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30"/>
          <p:cNvPicPr preferRelativeResize="0"/>
          <p:nvPr/>
        </p:nvPicPr>
        <p:blipFill rotWithShape="1">
          <a:blip r:embed="rId4">
            <a:alphaModFix/>
          </a:blip>
          <a:srcRect/>
          <a:stretch/>
        </p:blipFill>
        <p:spPr>
          <a:xfrm>
            <a:off x="10165956" y="5843710"/>
            <a:ext cx="2026044" cy="597683"/>
          </a:xfrm>
          <a:prstGeom prst="rect">
            <a:avLst/>
          </a:prstGeom>
          <a:noFill/>
          <a:ln>
            <a:noFill/>
          </a:ln>
        </p:spPr>
      </p:pic>
      <p:grpSp>
        <p:nvGrpSpPr>
          <p:cNvPr id="91" name="Google Shape;91;p30"/>
          <p:cNvGrpSpPr/>
          <p:nvPr/>
        </p:nvGrpSpPr>
        <p:grpSpPr>
          <a:xfrm>
            <a:off x="0" y="5551505"/>
            <a:ext cx="12192000" cy="1343441"/>
            <a:chOff x="0" y="5551505"/>
            <a:chExt cx="12192000" cy="1343441"/>
          </a:xfrm>
        </p:grpSpPr>
        <p:sp>
          <p:nvSpPr>
            <p:cNvPr id="92" name="Google Shape;92;p30"/>
            <p:cNvSpPr/>
            <p:nvPr/>
          </p:nvSpPr>
          <p:spPr>
            <a:xfrm>
              <a:off x="0" y="6476934"/>
              <a:ext cx="12192000" cy="418012"/>
            </a:xfrm>
            <a:prstGeom prst="rect">
              <a:avLst/>
            </a:prstGeom>
            <a:solidFill>
              <a:srgbClr val="E5B5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3" name="Google Shape;93;p30"/>
            <p:cNvGrpSpPr/>
            <p:nvPr/>
          </p:nvGrpSpPr>
          <p:grpSpPr>
            <a:xfrm>
              <a:off x="170837" y="5551505"/>
              <a:ext cx="1786978" cy="1250915"/>
              <a:chOff x="860628" y="5111451"/>
              <a:chExt cx="1786978" cy="1250915"/>
            </a:xfrm>
          </p:grpSpPr>
          <p:pic>
            <p:nvPicPr>
              <p:cNvPr id="94" name="Google Shape;94;p30"/>
              <p:cNvPicPr preferRelativeResize="0"/>
              <p:nvPr/>
            </p:nvPicPr>
            <p:blipFill rotWithShape="1">
              <a:blip r:embed="rId5">
                <a:alphaModFix/>
              </a:blip>
              <a:srcRect/>
              <a:stretch/>
            </p:blipFill>
            <p:spPr>
              <a:xfrm>
                <a:off x="860628" y="5493407"/>
                <a:ext cx="668367" cy="777935"/>
              </a:xfrm>
              <a:prstGeom prst="rect">
                <a:avLst/>
              </a:prstGeom>
              <a:noFill/>
              <a:ln>
                <a:noFill/>
              </a:ln>
            </p:spPr>
          </p:pic>
          <p:pic>
            <p:nvPicPr>
              <p:cNvPr id="95" name="Google Shape;95;p30"/>
              <p:cNvPicPr preferRelativeResize="0"/>
              <p:nvPr/>
            </p:nvPicPr>
            <p:blipFill rotWithShape="1">
              <a:blip r:embed="rId5">
                <a:alphaModFix/>
              </a:blip>
              <a:srcRect/>
              <a:stretch/>
            </p:blipFill>
            <p:spPr>
              <a:xfrm rot="330374" flipH="1">
                <a:off x="1597096" y="5156613"/>
                <a:ext cx="997129" cy="1160592"/>
              </a:xfrm>
              <a:prstGeom prst="rect">
                <a:avLst/>
              </a:prstGeom>
              <a:noFill/>
              <a:ln>
                <a:noFill/>
              </a:ln>
            </p:spPr>
          </p:pic>
        </p:grpSp>
      </p:grpSp>
    </p:spTree>
    <p:extLst>
      <p:ext uri="{BB962C8B-B14F-4D97-AF65-F5344CB8AC3E}">
        <p14:creationId xmlns:p14="http://schemas.microsoft.com/office/powerpoint/2010/main" val="1843506228"/>
      </p:ext>
    </p:extLst>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hiddenbrain.org/podcast/cultivating-your-purpos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E2762A1-89A4-30F8-ED72-45A01155F878}"/>
              </a:ext>
            </a:extLst>
          </p:cNvPr>
          <p:cNvSpPr txBox="1">
            <a:spLocks/>
          </p:cNvSpPr>
          <p:nvPr/>
        </p:nvSpPr>
        <p:spPr>
          <a:xfrm>
            <a:off x="445168" y="4903505"/>
            <a:ext cx="4876799" cy="7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anose="020F0502020204030204"/>
                <a:ea typeface="+mj-ea"/>
                <a:cs typeface="+mj-cs"/>
              </a:rPr>
              <a:t>Meaning in Medicine </a:t>
            </a:r>
            <a:endParaRPr kumimoji="0" lang="en-US" sz="40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Title 1">
            <a:extLst>
              <a:ext uri="{FF2B5EF4-FFF2-40B4-BE49-F238E27FC236}">
                <a16:creationId xmlns:a16="http://schemas.microsoft.com/office/drawing/2014/main" id="{C1FA9473-3415-B52C-6DCC-D3C912E70EA6}"/>
              </a:ext>
            </a:extLst>
          </p:cNvPr>
          <p:cNvSpPr txBox="1">
            <a:spLocks/>
          </p:cNvSpPr>
          <p:nvPr/>
        </p:nvSpPr>
        <p:spPr>
          <a:xfrm>
            <a:off x="378493" y="5658068"/>
            <a:ext cx="10813382" cy="1199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1800" dirty="0" smtClean="0">
                <a:solidFill>
                  <a:prstClr val="white"/>
                </a:solidFill>
                <a:latin typeface="Calibri" panose="020F0502020204030204"/>
              </a:rPr>
              <a:t>Created by: Richard </a:t>
            </a:r>
            <a:r>
              <a:rPr lang="en-US" sz="1800" dirty="0">
                <a:solidFill>
                  <a:prstClr val="white"/>
                </a:solidFill>
                <a:latin typeface="Calibri" panose="020F0502020204030204"/>
              </a:rPr>
              <a:t>Shugerman, </a:t>
            </a:r>
            <a:r>
              <a:rPr lang="en-US" sz="1800" dirty="0" smtClean="0">
                <a:solidFill>
                  <a:prstClr val="white"/>
                </a:solidFill>
                <a:latin typeface="Calibri" panose="020F0502020204030204"/>
              </a:rPr>
              <a:t>MD, Diane </a:t>
            </a:r>
            <a:r>
              <a:rPr lang="en-US" sz="1800" dirty="0">
                <a:solidFill>
                  <a:prstClr val="white"/>
                </a:solidFill>
                <a:latin typeface="Calibri" panose="020F0502020204030204"/>
              </a:rPr>
              <a:t>Rawlins, </a:t>
            </a:r>
            <a:r>
              <a:rPr lang="en-US" sz="1800" dirty="0" smtClean="0">
                <a:solidFill>
                  <a:prstClr val="white"/>
                </a:solidFill>
                <a:latin typeface="Calibri" panose="020F0502020204030204"/>
              </a:rPr>
              <a:t>M.A., </a:t>
            </a:r>
            <a:r>
              <a:rPr kumimoji="0" lang="en-US" sz="1800" b="0" i="0" u="none" strike="noStrike" kern="1200" cap="none" spc="0" normalizeH="0" baseline="0" noProof="0" dirty="0" smtClean="0">
                <a:ln>
                  <a:noFill/>
                </a:ln>
                <a:solidFill>
                  <a:prstClr val="white"/>
                </a:solidFill>
                <a:effectLst/>
                <a:uLnTx/>
                <a:uFillTx/>
                <a:latin typeface="Calibri" panose="020F0502020204030204"/>
              </a:rPr>
              <a:t>Mollie </a:t>
            </a:r>
            <a:r>
              <a:rPr kumimoji="0" lang="en-US" sz="1800" b="0" i="0" u="none" strike="noStrike" kern="1200" cap="none" spc="0" normalizeH="0" baseline="0" noProof="0" dirty="0">
                <a:ln>
                  <a:noFill/>
                </a:ln>
                <a:solidFill>
                  <a:prstClr val="white"/>
                </a:solidFill>
                <a:effectLst/>
                <a:uLnTx/>
                <a:uFillTx/>
                <a:latin typeface="Calibri" panose="020F0502020204030204"/>
              </a:rPr>
              <a:t>Grow</a:t>
            </a:r>
            <a:r>
              <a:rPr lang="en-US" sz="1800" dirty="0">
                <a:solidFill>
                  <a:prstClr val="white"/>
                </a:solidFill>
                <a:latin typeface="Calibri" panose="020F0502020204030204"/>
              </a:rPr>
              <a:t> , MPH, MD </a:t>
            </a:r>
            <a:endParaRPr kumimoji="0" lang="en-US" sz="1800" b="0" i="0" u="none" strike="noStrike" kern="1200" cap="none" spc="0" normalizeH="0" baseline="0" noProof="0" dirty="0">
              <a:ln>
                <a:noFill/>
              </a:ln>
              <a:solidFill>
                <a:prstClr val="white"/>
              </a:solidFill>
              <a:effectLst/>
              <a:uLnTx/>
              <a:uFillTx/>
              <a:latin typeface="Calibri" panose="020F0502020204030204"/>
            </a:endParaRPr>
          </a:p>
        </p:txBody>
      </p:sp>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0509" y="817467"/>
            <a:ext cx="2869491" cy="846500"/>
          </a:xfrm>
          <a:prstGeom prst="rect">
            <a:avLst/>
          </a:prstGeom>
        </p:spPr>
      </p:pic>
      <p:pic>
        <p:nvPicPr>
          <p:cNvPr id="17" name="Picture 16">
            <a:extLst>
              <a:ext uri="{FF2B5EF4-FFF2-40B4-BE49-F238E27FC236}">
                <a16:creationId xmlns:a16="http://schemas.microsoft.com/office/drawing/2014/main" id="{877EA774-03DE-9C49-A04B-724815CA6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032000"/>
            <a:ext cx="3048000" cy="2794000"/>
          </a:xfrm>
          <a:prstGeom prst="rect">
            <a:avLst/>
          </a:prstGeom>
        </p:spPr>
      </p:pic>
    </p:spTree>
    <p:extLst>
      <p:ext uri="{BB962C8B-B14F-4D97-AF65-F5344CB8AC3E}">
        <p14:creationId xmlns:p14="http://schemas.microsoft.com/office/powerpoint/2010/main" val="214062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Meaning and Inclusion</a:t>
            </a:r>
            <a:endParaRPr dirty="0"/>
          </a:p>
        </p:txBody>
      </p:sp>
      <p:sp>
        <p:nvSpPr>
          <p:cNvPr id="263" name="Google Shape;263;p7"/>
          <p:cNvSpPr txBox="1">
            <a:spLocks noGrp="1"/>
          </p:cNvSpPr>
          <p:nvPr>
            <p:ph type="body" idx="1"/>
          </p:nvPr>
        </p:nvSpPr>
        <p:spPr>
          <a:xfrm>
            <a:off x="838199" y="1825625"/>
            <a:ext cx="10832869" cy="4351338"/>
          </a:xfrm>
          <a:prstGeom prst="rect">
            <a:avLst/>
          </a:prstGeom>
          <a:noFill/>
          <a:ln>
            <a:noFill/>
          </a:ln>
        </p:spPr>
        <p:txBody>
          <a:bodyPr spcFirstLastPara="1" wrap="square" lIns="91425" tIns="45700" rIns="91425" bIns="45700" anchor="t" anchorCtr="0">
            <a:normAutofit/>
          </a:bodyPr>
          <a:lstStyle/>
          <a:p>
            <a:pPr marL="228600" indent="-228600">
              <a:buSzPts val="2800"/>
            </a:pPr>
            <a:r>
              <a:rPr lang="en-US" dirty="0"/>
              <a:t>We actively seek to promote inclusion through our connections. </a:t>
            </a:r>
          </a:p>
          <a:p>
            <a:pPr marL="228600" lvl="0" indent="-228600" algn="l" rtl="0">
              <a:lnSpc>
                <a:spcPct val="90000"/>
              </a:lnSpc>
              <a:spcBef>
                <a:spcPts val="1000"/>
              </a:spcBef>
              <a:spcAft>
                <a:spcPts val="0"/>
              </a:spcAft>
              <a:buClr>
                <a:schemeClr val="dk1"/>
              </a:buClr>
              <a:buSzPts val="2800"/>
              <a:buChar char="•"/>
            </a:pPr>
            <a:r>
              <a:rPr lang="en-US" dirty="0"/>
              <a:t>We welcome all to fully participate and benefit from cultivating a sense of well-being in our professional work</a:t>
            </a:r>
          </a:p>
          <a:p>
            <a:pPr marL="228600" lvl="0" indent="-228600" algn="l" rtl="0">
              <a:lnSpc>
                <a:spcPct val="90000"/>
              </a:lnSpc>
              <a:spcBef>
                <a:spcPts val="1000"/>
              </a:spcBef>
              <a:spcAft>
                <a:spcPts val="0"/>
              </a:spcAft>
              <a:buClr>
                <a:schemeClr val="dk1"/>
              </a:buClr>
              <a:buSzPts val="2800"/>
              <a:buChar char="•"/>
            </a:pPr>
            <a:r>
              <a:rPr lang="en-US" dirty="0"/>
              <a:t>This concept should not be exclusive to those afforded particular privileges</a:t>
            </a:r>
          </a:p>
          <a:p>
            <a:pPr marL="228600" lvl="0" indent="-228600" algn="l" rtl="0">
              <a:lnSpc>
                <a:spcPct val="90000"/>
              </a:lnSpc>
              <a:spcBef>
                <a:spcPts val="1000"/>
              </a:spcBef>
              <a:spcAft>
                <a:spcPts val="0"/>
              </a:spcAft>
              <a:buClr>
                <a:schemeClr val="dk1"/>
              </a:buClr>
              <a:buSzPts val="2800"/>
              <a:buChar char="•"/>
            </a:pPr>
            <a:r>
              <a:rPr lang="en-US" dirty="0"/>
              <a:t>Including all identities in experiencing joy and meaning through our stories and reflections allows us to grow, and to celebrate and deepen our connections to our patients, colleagues and our profession</a:t>
            </a:r>
          </a:p>
        </p:txBody>
      </p:sp>
    </p:spTree>
    <p:extLst>
      <p:ext uri="{BB962C8B-B14F-4D97-AF65-F5344CB8AC3E}">
        <p14:creationId xmlns:p14="http://schemas.microsoft.com/office/powerpoint/2010/main" val="204569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A63A-3999-1AD4-3940-E4C2058E4D07}"/>
              </a:ext>
            </a:extLst>
          </p:cNvPr>
          <p:cNvSpPr>
            <a:spLocks noGrp="1"/>
          </p:cNvSpPr>
          <p:nvPr>
            <p:ph type="title" idx="4294967295"/>
          </p:nvPr>
        </p:nvSpPr>
        <p:spPr>
          <a:xfrm>
            <a:off x="0" y="365125"/>
            <a:ext cx="11510010" cy="1325563"/>
          </a:xfrm>
        </p:spPr>
        <p:txBody>
          <a:bodyPr/>
          <a:lstStyle/>
          <a:p>
            <a:r>
              <a:rPr lang="en-US" dirty="0"/>
              <a:t>               PARTNER ACTIVITY: Everyday Meaning</a:t>
            </a:r>
          </a:p>
        </p:txBody>
      </p:sp>
      <p:sp>
        <p:nvSpPr>
          <p:cNvPr id="3" name="Content Placeholder 2">
            <a:extLst>
              <a:ext uri="{FF2B5EF4-FFF2-40B4-BE49-F238E27FC236}">
                <a16:creationId xmlns:a16="http://schemas.microsoft.com/office/drawing/2014/main" id="{C2CC870D-2B87-78BF-5DA0-7EA307F812FF}"/>
              </a:ext>
            </a:extLst>
          </p:cNvPr>
          <p:cNvSpPr>
            <a:spLocks noGrp="1"/>
          </p:cNvSpPr>
          <p:nvPr>
            <p:ph idx="4294967295"/>
          </p:nvPr>
        </p:nvSpPr>
        <p:spPr>
          <a:xfrm>
            <a:off x="994410" y="940741"/>
            <a:ext cx="10515600" cy="4351338"/>
          </a:xfrm>
        </p:spPr>
        <p:txBody>
          <a:bodyPr/>
          <a:lstStyle/>
          <a:p>
            <a:endParaRPr lang="en-US" dirty="0"/>
          </a:p>
          <a:p>
            <a:pPr marL="0" indent="0">
              <a:buNone/>
            </a:pPr>
            <a:endParaRPr lang="en-US" dirty="0"/>
          </a:p>
          <a:p>
            <a:pPr marL="0" indent="0">
              <a:buNone/>
            </a:pPr>
            <a:endParaRPr lang="en-US" dirty="0"/>
          </a:p>
          <a:p>
            <a:pPr marL="0" indent="0" algn="ctr">
              <a:buNone/>
            </a:pPr>
            <a:r>
              <a:rPr lang="en-US" dirty="0"/>
              <a:t>Share with a partner where you find meaning in your life and work</a:t>
            </a:r>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3 minutes</a:t>
            </a:r>
          </a:p>
          <a:p>
            <a:pPr marL="0" indent="0" algn="ctr">
              <a:buNone/>
            </a:pPr>
            <a:endParaRPr lang="en-US" dirty="0"/>
          </a:p>
          <a:p>
            <a:pPr marL="0" indent="0" algn="ctr">
              <a:buNone/>
            </a:pPr>
            <a:endParaRPr lang="en-US" dirty="0"/>
          </a:p>
          <a:p>
            <a:pPr marL="0" indent="0" algn="ctr">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84C3C15-9318-7A96-492E-D0D957DE3089}"/>
              </a:ext>
            </a:extLst>
          </p:cNvPr>
          <p:cNvPicPr>
            <a:picLocks noChangeAspect="1"/>
          </p:cNvPicPr>
          <p:nvPr/>
        </p:nvPicPr>
        <p:blipFill>
          <a:blip r:embed="rId3"/>
          <a:stretch>
            <a:fillRect/>
          </a:stretch>
        </p:blipFill>
        <p:spPr>
          <a:xfrm>
            <a:off x="574431" y="327770"/>
            <a:ext cx="1077835" cy="1085479"/>
          </a:xfrm>
          <a:prstGeom prst="rect">
            <a:avLst/>
          </a:prstGeom>
        </p:spPr>
      </p:pic>
    </p:spTree>
    <p:extLst>
      <p:ext uri="{BB962C8B-B14F-4D97-AF65-F5344CB8AC3E}">
        <p14:creationId xmlns:p14="http://schemas.microsoft.com/office/powerpoint/2010/main" val="259633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7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3109368"/>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1. Why focus on meaning?</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6339"/>
            <a:ext cx="6096000" cy="6858000"/>
          </a:xfrm>
          <a:prstGeom prst="rect">
            <a:avLst/>
          </a:prstGeom>
        </p:spPr>
      </p:pic>
    </p:spTree>
    <p:extLst>
      <p:ext uri="{BB962C8B-B14F-4D97-AF65-F5344CB8AC3E}">
        <p14:creationId xmlns:p14="http://schemas.microsoft.com/office/powerpoint/2010/main" val="305959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000ce629f2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focus on meaning?</a:t>
            </a:r>
            <a:endParaRPr/>
          </a:p>
        </p:txBody>
      </p:sp>
      <p:sp>
        <p:nvSpPr>
          <p:cNvPr id="310" name="Google Shape;310;g3000ce629f2_0_2"/>
          <p:cNvSpPr txBox="1">
            <a:spLocks noGrp="1"/>
          </p:cNvSpPr>
          <p:nvPr>
            <p:ph type="body" idx="1"/>
          </p:nvPr>
        </p:nvSpPr>
        <p:spPr>
          <a:xfrm>
            <a:off x="5353150" y="1562300"/>
            <a:ext cx="6525300" cy="4591500"/>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"Meaning enables people to make decisions based on </a:t>
            </a:r>
            <a:r>
              <a:rPr lang="en-US" i="1"/>
              <a:t>options, values, plans and goals</a:t>
            </a:r>
            <a:r>
              <a:rPr lang="en-US"/>
              <a:t>. Without meaning, behavior is guided by impulse and instinct.”  </a:t>
            </a:r>
            <a:endParaRPr/>
          </a:p>
          <a:p>
            <a:pPr marL="228600" lvl="0" indent="228600" algn="l" rtl="0">
              <a:lnSpc>
                <a:spcPct val="90000"/>
              </a:lnSpc>
              <a:spcBef>
                <a:spcPts val="1000"/>
              </a:spcBef>
              <a:spcAft>
                <a:spcPts val="0"/>
              </a:spcAft>
              <a:buNone/>
            </a:pPr>
            <a:r>
              <a:rPr lang="en-US"/>
              <a:t>Roy Baumeister, social psychologist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For physicians, participation in meaningful activities correlates with reduced risk of burnout.</a:t>
            </a:r>
            <a:endParaRPr/>
          </a:p>
          <a:p>
            <a:pPr marL="0" lvl="0" indent="457200" algn="l" rtl="0">
              <a:lnSpc>
                <a:spcPct val="90000"/>
              </a:lnSpc>
              <a:spcBef>
                <a:spcPts val="1000"/>
              </a:spcBef>
              <a:spcAft>
                <a:spcPts val="0"/>
              </a:spcAft>
              <a:buNone/>
            </a:pPr>
            <a:r>
              <a:rPr lang="en-US"/>
              <a:t>Tait Shanafelt MD</a:t>
            </a:r>
            <a:endParaRPr/>
          </a:p>
          <a:p>
            <a:pPr marL="228600" lvl="0" indent="-50800" algn="l" rtl="0">
              <a:lnSpc>
                <a:spcPct val="90000"/>
              </a:lnSpc>
              <a:spcBef>
                <a:spcPts val="1000"/>
              </a:spcBef>
              <a:spcAft>
                <a:spcPts val="0"/>
              </a:spcAft>
              <a:buClr>
                <a:schemeClr val="dk1"/>
              </a:buClr>
              <a:buSzPts val="2800"/>
              <a:buNone/>
            </a:pPr>
            <a:endParaRPr/>
          </a:p>
        </p:txBody>
      </p:sp>
      <p:pic>
        <p:nvPicPr>
          <p:cNvPr id="311" name="Google Shape;311;g3000ce629f2_0_2"/>
          <p:cNvPicPr preferRelativeResize="0"/>
          <p:nvPr/>
        </p:nvPicPr>
        <p:blipFill>
          <a:blip r:embed="rId3">
            <a:alphaModFix/>
          </a:blip>
          <a:stretch>
            <a:fillRect/>
          </a:stretch>
        </p:blipFill>
        <p:spPr>
          <a:xfrm>
            <a:off x="293325" y="2027025"/>
            <a:ext cx="5013874" cy="3336793"/>
          </a:xfrm>
          <a:prstGeom prst="rect">
            <a:avLst/>
          </a:prstGeom>
          <a:noFill/>
          <a:ln>
            <a:noFill/>
          </a:ln>
        </p:spPr>
      </p:pic>
    </p:spTree>
    <p:extLst>
      <p:ext uri="{BB962C8B-B14F-4D97-AF65-F5344CB8AC3E}">
        <p14:creationId xmlns:p14="http://schemas.microsoft.com/office/powerpoint/2010/main" val="341736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4486-AC6D-7B4A-B246-82C1AFE08A1C}"/>
              </a:ext>
            </a:extLst>
          </p:cNvPr>
          <p:cNvSpPr>
            <a:spLocks noGrp="1"/>
          </p:cNvSpPr>
          <p:nvPr>
            <p:ph type="title" idx="4294967295"/>
          </p:nvPr>
        </p:nvSpPr>
        <p:spPr>
          <a:xfrm>
            <a:off x="1149178" y="432593"/>
            <a:ext cx="10515600" cy="1325563"/>
          </a:xfrm>
          <a:prstGeom prst="rect">
            <a:avLst/>
          </a:prstGeom>
        </p:spPr>
        <p:txBody>
          <a:bodyPr>
            <a:normAutofit fontScale="90000"/>
          </a:bodyPr>
          <a:lstStyle/>
          <a:p>
            <a:pPr algn="ctr"/>
            <a:r>
              <a:rPr lang="en-US" dirty="0"/>
              <a:t/>
            </a:r>
            <a:br>
              <a:rPr lang="en-US" dirty="0"/>
            </a:br>
            <a:r>
              <a:rPr lang="en-US" dirty="0"/>
              <a:t/>
            </a:r>
            <a:br>
              <a:rPr lang="en-US" dirty="0"/>
            </a:br>
            <a:r>
              <a:rPr lang="en-US" dirty="0"/>
              <a:t>Benefits of knowing our purpose</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E3AFCED5-2A70-5140-8928-D374874A8652}"/>
              </a:ext>
            </a:extLst>
          </p:cNvPr>
          <p:cNvSpPr>
            <a:spLocks noGrp="1"/>
          </p:cNvSpPr>
          <p:nvPr>
            <p:ph idx="4294967295"/>
          </p:nvPr>
        </p:nvSpPr>
        <p:spPr>
          <a:xfrm>
            <a:off x="1417638" y="2071688"/>
            <a:ext cx="10774362" cy="4351337"/>
          </a:xfrm>
          <a:prstGeom prst="rect">
            <a:avLst/>
          </a:prstGeom>
        </p:spPr>
        <p:txBody>
          <a:bodyPr vert="horz" lIns="91440" tIns="45720" rIns="91440" bIns="45720" rtlCol="0" anchor="t">
            <a:normAutofit lnSpcReduction="10000"/>
          </a:bodyPr>
          <a:lstStyle/>
          <a:p>
            <a:r>
              <a:rPr lang="en-US" dirty="0"/>
              <a:t>Having a sense of purpose is a strong predictor of health and well-being</a:t>
            </a:r>
          </a:p>
          <a:p>
            <a:pPr lvl="1"/>
            <a:r>
              <a:rPr lang="en-US" dirty="0"/>
              <a:t>Greater longevity</a:t>
            </a:r>
          </a:p>
          <a:p>
            <a:pPr lvl="1"/>
            <a:r>
              <a:rPr lang="en-US" dirty="0"/>
              <a:t>Lower rates of heart attack and stroke</a:t>
            </a:r>
          </a:p>
          <a:p>
            <a:pPr lvl="1"/>
            <a:r>
              <a:rPr lang="en-US" sz="2400" dirty="0">
                <a:effectLst/>
                <a:ea typeface="Times New Roman" panose="02020603050405020304" pitchFamily="18" charset="0"/>
                <a:cs typeface="Calibri" panose="020F0502020204030204" pitchFamily="34" charset="0"/>
              </a:rPr>
              <a:t>Slower pace of cognitive decline</a:t>
            </a:r>
            <a:endParaRPr lang="en-US" dirty="0">
              <a:cs typeface="Calibri" panose="020F0502020204030204" pitchFamily="34" charset="0"/>
            </a:endParaRPr>
          </a:p>
          <a:p>
            <a:endParaRPr lang="en-US" dirty="0"/>
          </a:p>
          <a:p>
            <a:r>
              <a:rPr lang="en-US" dirty="0"/>
              <a:t>Having a sense of purpose helps us hold steady through times of stress and challenge</a:t>
            </a:r>
          </a:p>
          <a:p>
            <a:pPr marL="0" indent="0">
              <a:buNone/>
            </a:pPr>
            <a:endParaRPr lang="en-US" dirty="0"/>
          </a:p>
          <a:p>
            <a:pPr marL="457200" lvl="1" indent="0">
              <a:buNone/>
            </a:pPr>
            <a:r>
              <a:rPr lang="en-US" sz="2000" dirty="0"/>
              <a:t>Burrow, Anthony L., and Patrick L. Hill, eds. </a:t>
            </a:r>
            <a:r>
              <a:rPr lang="en-US" sz="2000" i="1" dirty="0"/>
              <a:t>The Ecology of Purposeful Living Across the Lifespan</a:t>
            </a:r>
            <a:r>
              <a:rPr lang="en-US" sz="2000" dirty="0"/>
              <a:t>. Cham, Switzerland: Springer Nature, 2020.</a:t>
            </a:r>
          </a:p>
          <a:p>
            <a:pPr marL="457200" lvl="1" indent="0">
              <a:buNone/>
            </a:pPr>
            <a:r>
              <a:rPr lang="en-US" sz="2000" dirty="0">
                <a:ea typeface="+mn-lt"/>
                <a:cs typeface="+mn-lt"/>
                <a:hlinkClick r:id="rId3"/>
              </a:rPr>
              <a:t>https://hiddenbrain.org/podcast/cultivating-your-purpose/</a:t>
            </a:r>
            <a:endParaRPr lang="en-US" dirty="0"/>
          </a:p>
          <a:p>
            <a:pPr marL="457200" lvl="1" indent="0">
              <a:buNone/>
            </a:pPr>
            <a:endParaRPr lang="en-US" sz="2000" dirty="0">
              <a:cs typeface="Calibri" panose="020F0502020204030204"/>
            </a:endParaRPr>
          </a:p>
          <a:p>
            <a:endParaRPr lang="en-US" dirty="0">
              <a:cs typeface="Calibri" panose="020F0502020204030204"/>
            </a:endParaRPr>
          </a:p>
        </p:txBody>
      </p:sp>
      <p:pic>
        <p:nvPicPr>
          <p:cNvPr id="1026" name="Picture 2" descr="Anthony Burrow">
            <a:extLst>
              <a:ext uri="{FF2B5EF4-FFF2-40B4-BE49-F238E27FC236}">
                <a16:creationId xmlns:a16="http://schemas.microsoft.com/office/drawing/2014/main" id="{D27C04D2-B607-469F-A2E5-94664F3ED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96" y="61119"/>
            <a:ext cx="1697037" cy="169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37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7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3109368"/>
            <a:ext cx="4876799" cy="5741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2. How to focus on meaning?</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6339"/>
            <a:ext cx="6096000" cy="6858000"/>
          </a:xfrm>
          <a:prstGeom prst="rect">
            <a:avLst/>
          </a:prstGeom>
        </p:spPr>
      </p:pic>
    </p:spTree>
    <p:extLst>
      <p:ext uri="{BB962C8B-B14F-4D97-AF65-F5344CB8AC3E}">
        <p14:creationId xmlns:p14="http://schemas.microsoft.com/office/powerpoint/2010/main" val="344525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40CC-0D45-5402-0A39-200C7AC08B7E}"/>
              </a:ext>
            </a:extLst>
          </p:cNvPr>
          <p:cNvSpPr>
            <a:spLocks noGrp="1"/>
          </p:cNvSpPr>
          <p:nvPr>
            <p:ph type="title"/>
          </p:nvPr>
        </p:nvSpPr>
        <p:spPr>
          <a:xfrm>
            <a:off x="368968" y="307994"/>
            <a:ext cx="6910137" cy="1325563"/>
          </a:xfrm>
        </p:spPr>
        <p:txBody>
          <a:bodyPr/>
          <a:lstStyle/>
          <a:p>
            <a:r>
              <a:rPr lang="en-US" dirty="0"/>
              <a:t>How to focus on meaning </a:t>
            </a:r>
            <a:br>
              <a:rPr lang="en-US" dirty="0"/>
            </a:br>
            <a:r>
              <a:rPr lang="en-US" dirty="0"/>
              <a:t>and purpose</a:t>
            </a:r>
          </a:p>
        </p:txBody>
      </p:sp>
      <p:sp>
        <p:nvSpPr>
          <p:cNvPr id="3" name="Content Placeholder 2">
            <a:extLst>
              <a:ext uri="{FF2B5EF4-FFF2-40B4-BE49-F238E27FC236}">
                <a16:creationId xmlns:a16="http://schemas.microsoft.com/office/drawing/2014/main" id="{75EC3F74-C5D1-EBD8-ECE4-9121D55AC21B}"/>
              </a:ext>
            </a:extLst>
          </p:cNvPr>
          <p:cNvSpPr>
            <a:spLocks noGrp="1"/>
          </p:cNvSpPr>
          <p:nvPr>
            <p:ph idx="1"/>
          </p:nvPr>
        </p:nvSpPr>
        <p:spPr>
          <a:xfrm>
            <a:off x="693821" y="1789531"/>
            <a:ext cx="10515600" cy="4351338"/>
          </a:xfrm>
        </p:spPr>
        <p:txBody>
          <a:bodyPr/>
          <a:lstStyle/>
          <a:p>
            <a:endParaRPr lang="en-US" dirty="0"/>
          </a:p>
          <a:p>
            <a:r>
              <a:rPr lang="en-US" dirty="0"/>
              <a:t>Google “meaning in medicine” </a:t>
            </a:r>
          </a:p>
          <a:p>
            <a:pPr lvl="1"/>
            <a:r>
              <a:rPr lang="en-US" dirty="0"/>
              <a:t>The Healer’s Art – Rachel Naomi Remen</a:t>
            </a:r>
          </a:p>
          <a:p>
            <a:pPr lvl="1"/>
            <a:r>
              <a:rPr lang="en-US" dirty="0"/>
              <a:t>Finding Meaning in Medicine – Baylor College of Medicine</a:t>
            </a:r>
          </a:p>
          <a:p>
            <a:pPr lvl="1"/>
            <a:r>
              <a:rPr lang="en-US" dirty="0"/>
              <a:t>Pediatric Residents' Perspectives on Humanism – Stanford University </a:t>
            </a:r>
          </a:p>
          <a:p>
            <a:pPr lvl="1"/>
            <a:r>
              <a:rPr lang="en-US" dirty="0"/>
              <a:t>“Thriving in Scrubs” – Podcast</a:t>
            </a:r>
          </a:p>
          <a:p>
            <a:pPr marL="457200" lvl="1" indent="0">
              <a:buNone/>
            </a:pPr>
            <a:endParaRPr lang="en-US" dirty="0"/>
          </a:p>
          <a:p>
            <a:r>
              <a:rPr lang="en-US" dirty="0"/>
              <a:t>Virtually all re-connect physicians with meaning through stories</a:t>
            </a:r>
          </a:p>
          <a:p>
            <a:pPr lvl="1"/>
            <a:r>
              <a:rPr lang="en-US" dirty="0"/>
              <a:t>That’s where the gold is.</a:t>
            </a:r>
          </a:p>
        </p:txBody>
      </p:sp>
      <p:pic>
        <p:nvPicPr>
          <p:cNvPr id="6" name="Picture 5">
            <a:extLst>
              <a:ext uri="{FF2B5EF4-FFF2-40B4-BE49-F238E27FC236}">
                <a16:creationId xmlns:a16="http://schemas.microsoft.com/office/drawing/2014/main" id="{F53D295D-79C5-4CBB-B5AC-18ED9D68A6A8}"/>
              </a:ext>
            </a:extLst>
          </p:cNvPr>
          <p:cNvPicPr>
            <a:picLocks noChangeAspect="1"/>
          </p:cNvPicPr>
          <p:nvPr/>
        </p:nvPicPr>
        <p:blipFill>
          <a:blip r:embed="rId3"/>
          <a:stretch>
            <a:fillRect/>
          </a:stretch>
        </p:blipFill>
        <p:spPr>
          <a:xfrm>
            <a:off x="5951621" y="1443051"/>
            <a:ext cx="4636531" cy="1300014"/>
          </a:xfrm>
          <a:prstGeom prst="rect">
            <a:avLst/>
          </a:prstGeom>
        </p:spPr>
      </p:pic>
    </p:spTree>
    <p:extLst>
      <p:ext uri="{BB962C8B-B14F-4D97-AF65-F5344CB8AC3E}">
        <p14:creationId xmlns:p14="http://schemas.microsoft.com/office/powerpoint/2010/main" val="366883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000ce629f2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Humans are storytellers</a:t>
            </a:r>
            <a:endParaRPr/>
          </a:p>
        </p:txBody>
      </p:sp>
      <p:sp>
        <p:nvSpPr>
          <p:cNvPr id="343" name="Google Shape;343;g3000ce629f2_0_30"/>
          <p:cNvSpPr txBox="1">
            <a:spLocks noGrp="1"/>
          </p:cNvSpPr>
          <p:nvPr>
            <p:ph type="body" idx="1"/>
          </p:nvPr>
        </p:nvSpPr>
        <p:spPr>
          <a:xfrm>
            <a:off x="5894400" y="1461400"/>
            <a:ext cx="6297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solidFill>
                  <a:srgbClr val="333333"/>
                </a:solidFill>
                <a:latin typeface="Open Sans"/>
                <a:ea typeface="Open Sans"/>
                <a:cs typeface="Open Sans"/>
                <a:sym typeface="Open Sans"/>
              </a:rPr>
              <a:t>“For millennia humans have told stories to make sense of the world, articulate shared understanding, and build community.” </a:t>
            </a:r>
            <a:endParaRPr>
              <a:solidFill>
                <a:srgbClr val="333333"/>
              </a:solidFill>
              <a:latin typeface="Open Sans"/>
              <a:ea typeface="Open Sans"/>
              <a:cs typeface="Open Sans"/>
              <a:sym typeface="Open Sans"/>
            </a:endParaRPr>
          </a:p>
          <a:p>
            <a:pPr marL="0" lvl="0" indent="0" algn="l" rtl="0">
              <a:spcBef>
                <a:spcPts val="1000"/>
              </a:spcBef>
              <a:spcAft>
                <a:spcPts val="0"/>
              </a:spcAft>
              <a:buNone/>
            </a:pPr>
            <a:r>
              <a:rPr lang="en-US" sz="2400">
                <a:solidFill>
                  <a:srgbClr val="333333"/>
                </a:solidFill>
                <a:latin typeface="Open Sans"/>
                <a:ea typeface="Open Sans"/>
                <a:cs typeface="Open Sans"/>
                <a:sym typeface="Open Sans"/>
              </a:rPr>
              <a:t>(Olson et al, Med Ed Online, 2021)</a:t>
            </a:r>
            <a:endParaRPr sz="2400" b="1"/>
          </a:p>
          <a:p>
            <a:pPr marL="457200" lvl="0" indent="0" algn="l" rtl="0">
              <a:spcBef>
                <a:spcPts val="1000"/>
              </a:spcBef>
              <a:spcAft>
                <a:spcPts val="0"/>
              </a:spcAft>
              <a:buNone/>
            </a:pPr>
            <a:endParaRPr/>
          </a:p>
          <a:p>
            <a:pPr marL="457200" lvl="0" indent="-355600" algn="l" rtl="0">
              <a:spcBef>
                <a:spcPts val="1000"/>
              </a:spcBef>
              <a:spcAft>
                <a:spcPts val="0"/>
              </a:spcAft>
              <a:buSzPts val="2000"/>
              <a:buChar char="●"/>
            </a:pPr>
            <a:r>
              <a:rPr lang="en-US"/>
              <a:t>Stories are how we remember</a:t>
            </a:r>
            <a:endParaRPr/>
          </a:p>
          <a:p>
            <a:pPr marL="457200" lvl="0" indent="-342900" algn="l" rtl="0">
              <a:spcBef>
                <a:spcPts val="0"/>
              </a:spcBef>
              <a:spcAft>
                <a:spcPts val="0"/>
              </a:spcAft>
              <a:buSzPts val="1800"/>
              <a:buChar char="●"/>
            </a:pPr>
            <a:r>
              <a:rPr lang="en-US"/>
              <a:t>Stories help us bring meaning and interpret our experiences</a:t>
            </a:r>
            <a:endParaRPr/>
          </a:p>
          <a:p>
            <a:pPr marL="457200" lvl="0" indent="-342900" algn="l" rtl="0">
              <a:spcBef>
                <a:spcPts val="0"/>
              </a:spcBef>
              <a:spcAft>
                <a:spcPts val="0"/>
              </a:spcAft>
              <a:buSzPts val="1800"/>
              <a:buChar char="●"/>
            </a:pPr>
            <a:r>
              <a:rPr lang="en-US"/>
              <a:t>Stories have the potential to heal</a:t>
            </a:r>
            <a:endParaRPr/>
          </a:p>
        </p:txBody>
      </p:sp>
      <p:pic>
        <p:nvPicPr>
          <p:cNvPr id="344" name="Google Shape;344;g3000ce629f2_0_30"/>
          <p:cNvPicPr preferRelativeResize="0"/>
          <p:nvPr/>
        </p:nvPicPr>
        <p:blipFill>
          <a:blip r:embed="rId3">
            <a:alphaModFix/>
          </a:blip>
          <a:stretch>
            <a:fillRect/>
          </a:stretch>
        </p:blipFill>
        <p:spPr>
          <a:xfrm>
            <a:off x="364025" y="2130175"/>
            <a:ext cx="5194976" cy="3117000"/>
          </a:xfrm>
          <a:prstGeom prst="rect">
            <a:avLst/>
          </a:prstGeom>
          <a:noFill/>
          <a:ln>
            <a:noFill/>
          </a:ln>
        </p:spPr>
      </p:pic>
    </p:spTree>
    <p:extLst>
      <p:ext uri="{BB962C8B-B14F-4D97-AF65-F5344CB8AC3E}">
        <p14:creationId xmlns:p14="http://schemas.microsoft.com/office/powerpoint/2010/main" val="70227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53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2514600"/>
            <a:ext cx="4876799" cy="1168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3. Stories of Meaning</a:t>
            </a:r>
          </a:p>
          <a:p>
            <a:endParaRPr lang="en-US" sz="3200" b="1" dirty="0">
              <a:solidFill>
                <a:srgbClr val="E5B53F"/>
              </a:solidFill>
              <a:latin typeface="+mn-lt"/>
            </a:endParaRP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9767"/>
            <a:ext cx="6096000" cy="6858000"/>
          </a:xfrm>
          <a:prstGeom prst="rect">
            <a:avLst/>
          </a:prstGeom>
        </p:spPr>
      </p:pic>
    </p:spTree>
    <p:extLst>
      <p:ext uri="{BB962C8B-B14F-4D97-AF65-F5344CB8AC3E}">
        <p14:creationId xmlns:p14="http://schemas.microsoft.com/office/powerpoint/2010/main" val="14650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225" y="365125"/>
            <a:ext cx="10515600" cy="1325563"/>
          </a:xfrm>
        </p:spPr>
        <p:txBody>
          <a:bodyPr/>
          <a:lstStyle/>
          <a:p>
            <a:r>
              <a:rPr lang="en-US" dirty="0"/>
              <a:t>Facilitators: Edit this slide before presenting</a:t>
            </a:r>
          </a:p>
        </p:txBody>
      </p:sp>
      <p:sp>
        <p:nvSpPr>
          <p:cNvPr id="3" name="Content Placeholder 2"/>
          <p:cNvSpPr>
            <a:spLocks noGrp="1"/>
          </p:cNvSpPr>
          <p:nvPr>
            <p:ph idx="4294967295"/>
          </p:nvPr>
        </p:nvSpPr>
        <p:spPr>
          <a:xfrm>
            <a:off x="657225" y="1690688"/>
            <a:ext cx="10515600" cy="4351338"/>
          </a:xfrm>
        </p:spPr>
        <p:txBody>
          <a:bodyPr/>
          <a:lstStyle/>
          <a:p>
            <a:r>
              <a:rPr lang="en-US" dirty="0"/>
              <a:t>Take 3 min or so to share a story of your own</a:t>
            </a:r>
          </a:p>
          <a:p>
            <a:r>
              <a:rPr lang="en-US" dirty="0"/>
              <a:t>Feel free to include a personal photo – a pic of you at the stage of your life the story takes place… or a even a stock photo of the institution, for example, where it </a:t>
            </a:r>
            <a:r>
              <a:rPr lang="en-US" dirty="0" err="1"/>
              <a:t>ocurred</a:t>
            </a:r>
            <a:endParaRPr lang="en-US" dirty="0"/>
          </a:p>
          <a:p>
            <a:r>
              <a:rPr lang="en-US" dirty="0"/>
              <a:t>Include what helped your understand the importance if the experience you shared and how it fits in the scope of your work today</a:t>
            </a:r>
          </a:p>
          <a:p>
            <a:pPr marL="0" indent="0">
              <a:buNone/>
            </a:pPr>
            <a:r>
              <a:rPr lang="en-US" dirty="0"/>
              <a:t>     (if co presenting – could include an interchange/interview </a:t>
            </a:r>
          </a:p>
          <a:p>
            <a:pPr marL="0" indent="0">
              <a:buNone/>
            </a:pPr>
            <a:r>
              <a:rPr lang="en-US" dirty="0"/>
              <a:t>	w each other)</a:t>
            </a:r>
          </a:p>
        </p:txBody>
      </p:sp>
    </p:spTree>
    <p:extLst>
      <p:ext uri="{BB962C8B-B14F-4D97-AF65-F5344CB8AC3E}">
        <p14:creationId xmlns:p14="http://schemas.microsoft.com/office/powerpoint/2010/main" val="39436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15477" y="988315"/>
            <a:ext cx="2869491" cy="846500"/>
          </a:xfrm>
          <a:prstGeom prst="rect">
            <a:avLst/>
          </a:prstGeom>
        </p:spPr>
      </p:pic>
      <p:sp>
        <p:nvSpPr>
          <p:cNvPr id="9" name="TextBox 8"/>
          <p:cNvSpPr txBox="1"/>
          <p:nvPr/>
        </p:nvSpPr>
        <p:spPr>
          <a:xfrm>
            <a:off x="4415479" y="4204330"/>
            <a:ext cx="3361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for attendance</a:t>
            </a:r>
          </a:p>
        </p:txBody>
      </p:sp>
      <p:pic>
        <p:nvPicPr>
          <p:cNvPr id="3" name="Picture 2"/>
          <p:cNvPicPr>
            <a:picLocks noChangeAspect="1"/>
          </p:cNvPicPr>
          <p:nvPr/>
        </p:nvPicPr>
        <p:blipFill>
          <a:blip r:embed="rId5"/>
          <a:stretch>
            <a:fillRect/>
          </a:stretch>
        </p:blipFill>
        <p:spPr>
          <a:xfrm>
            <a:off x="4933091" y="2002441"/>
            <a:ext cx="2034262" cy="2034262"/>
          </a:xfrm>
          <a:prstGeom prst="rect">
            <a:avLst/>
          </a:prstGeom>
        </p:spPr>
      </p:pic>
    </p:spTree>
    <p:extLst>
      <p:ext uri="{BB962C8B-B14F-4D97-AF65-F5344CB8AC3E}">
        <p14:creationId xmlns:p14="http://schemas.microsoft.com/office/powerpoint/2010/main" val="230850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13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2514600"/>
            <a:ext cx="4876799" cy="1168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4. Reflective Practice as a Tool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9767"/>
            <a:ext cx="6096000" cy="6858000"/>
          </a:xfrm>
          <a:prstGeom prst="rect">
            <a:avLst/>
          </a:prstGeom>
        </p:spPr>
      </p:pic>
    </p:spTree>
    <p:extLst>
      <p:ext uri="{BB962C8B-B14F-4D97-AF65-F5344CB8AC3E}">
        <p14:creationId xmlns:p14="http://schemas.microsoft.com/office/powerpoint/2010/main" val="279927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AF30-F3BE-3859-EF31-C3309CEA9426}"/>
              </a:ext>
            </a:extLst>
          </p:cNvPr>
          <p:cNvSpPr>
            <a:spLocks noGrp="1"/>
          </p:cNvSpPr>
          <p:nvPr>
            <p:ph type="title"/>
          </p:nvPr>
        </p:nvSpPr>
        <p:spPr/>
        <p:txBody>
          <a:bodyPr/>
          <a:lstStyle/>
          <a:p>
            <a:r>
              <a:rPr lang="en-US" dirty="0"/>
              <a:t>What is reflective Practice</a:t>
            </a:r>
          </a:p>
        </p:txBody>
      </p:sp>
      <p:sp>
        <p:nvSpPr>
          <p:cNvPr id="3" name="Content Placeholder 2">
            <a:extLst>
              <a:ext uri="{FF2B5EF4-FFF2-40B4-BE49-F238E27FC236}">
                <a16:creationId xmlns:a16="http://schemas.microsoft.com/office/drawing/2014/main" id="{BAF41779-73A2-832C-E4D9-66D0ACC5D69C}"/>
              </a:ext>
            </a:extLst>
          </p:cNvPr>
          <p:cNvSpPr>
            <a:spLocks noGrp="1"/>
          </p:cNvSpPr>
          <p:nvPr>
            <p:ph idx="1"/>
          </p:nvPr>
        </p:nvSpPr>
        <p:spPr/>
        <p:txBody>
          <a:bodyPr/>
          <a:lstStyle/>
          <a:p>
            <a:r>
              <a:rPr lang="en-US" dirty="0"/>
              <a:t>Reflective practice is a continuous learning process where individuals recall their own actions as a source of personal development and professional improvement</a:t>
            </a:r>
          </a:p>
          <a:p>
            <a:r>
              <a:rPr lang="en-US" dirty="0"/>
              <a:t>Reflective practice asserts that experience alone does not necessarily lead to learning, but that it is reflecting on what one has experienced that leads to learning and personal growth</a:t>
            </a:r>
          </a:p>
        </p:txBody>
      </p:sp>
    </p:spTree>
    <p:extLst>
      <p:ext uri="{BB962C8B-B14F-4D97-AF65-F5344CB8AC3E}">
        <p14:creationId xmlns:p14="http://schemas.microsoft.com/office/powerpoint/2010/main" val="348313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82" y="1213393"/>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6291" y="1319407"/>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C1334C4-36A4-7C32-309E-1CB03499E01B}"/>
              </a:ext>
            </a:extLst>
          </p:cNvPr>
          <p:cNvSpPr txBox="1"/>
          <p:nvPr/>
        </p:nvSpPr>
        <p:spPr>
          <a:xfrm>
            <a:off x="326362" y="2462391"/>
            <a:ext cx="6132097"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understand why and how we got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reconnect with our path and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strengthen our spirit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make meaning through our stories</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786061" y="1651000"/>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Why Reflective Practice?</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459" y="0"/>
            <a:ext cx="6096000" cy="6858000"/>
          </a:xfrm>
          <a:prstGeom prst="rect">
            <a:avLst/>
          </a:prstGeom>
        </p:spPr>
      </p:pic>
    </p:spTree>
    <p:extLst>
      <p:ext uri="{BB962C8B-B14F-4D97-AF65-F5344CB8AC3E}">
        <p14:creationId xmlns:p14="http://schemas.microsoft.com/office/powerpoint/2010/main" val="47351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DE1F-1B5B-FB46-AA2A-D88B7ABF8381}"/>
              </a:ext>
            </a:extLst>
          </p:cNvPr>
          <p:cNvSpPr>
            <a:spLocks noGrp="1"/>
          </p:cNvSpPr>
          <p:nvPr>
            <p:ph type="title" idx="4294967295"/>
          </p:nvPr>
        </p:nvSpPr>
        <p:spPr>
          <a:xfrm>
            <a:off x="0" y="365125"/>
            <a:ext cx="10779124" cy="1325563"/>
          </a:xfrm>
        </p:spPr>
        <p:txBody>
          <a:bodyPr/>
          <a:lstStyle/>
          <a:p>
            <a:r>
              <a:rPr lang="en-US" dirty="0"/>
              <a:t>               PARTNER ACTIVITY: Reflect/Pair Share</a:t>
            </a:r>
          </a:p>
        </p:txBody>
      </p:sp>
      <p:sp>
        <p:nvSpPr>
          <p:cNvPr id="3" name="Content Placeholder 2">
            <a:extLst>
              <a:ext uri="{FF2B5EF4-FFF2-40B4-BE49-F238E27FC236}">
                <a16:creationId xmlns:a16="http://schemas.microsoft.com/office/drawing/2014/main" id="{E2176FAB-96FE-9F4C-8755-E8FE2D175039}"/>
              </a:ext>
            </a:extLst>
          </p:cNvPr>
          <p:cNvSpPr>
            <a:spLocks noGrp="1"/>
          </p:cNvSpPr>
          <p:nvPr>
            <p:ph idx="4294967295"/>
          </p:nvPr>
        </p:nvSpPr>
        <p:spPr>
          <a:xfrm>
            <a:off x="838444" y="1482756"/>
            <a:ext cx="10779125" cy="4933950"/>
          </a:xfrm>
        </p:spPr>
        <p:txBody>
          <a:bodyPr vert="horz" lIns="91440" tIns="45720" rIns="91440" bIns="45720" rtlCol="0" anchor="t">
            <a:normAutofit/>
          </a:bodyPr>
          <a:lstStyle/>
          <a:p>
            <a:pPr marL="0" indent="0">
              <a:buNone/>
            </a:pPr>
            <a:endParaRPr lang="en-US" sz="2000" dirty="0"/>
          </a:p>
          <a:p>
            <a:pPr marL="0" indent="0">
              <a:buNone/>
            </a:pPr>
            <a:r>
              <a:rPr lang="en-US" sz="2600" dirty="0"/>
              <a:t>As you look back on your life, try to recall key moments or events that helped you develop a deeper understanding of your purpose.  These might be influential teachers or readings, opportunities that were offered or denied to you, doors that opened or closed, decisions you made or did not make, tough challenges or exciting realizations.</a:t>
            </a:r>
            <a:endParaRPr lang="en-US" sz="2600" dirty="0">
              <a:ea typeface="Calibri"/>
              <a:cs typeface="Calibri"/>
            </a:endParaRPr>
          </a:p>
          <a:p>
            <a:pPr marL="0" indent="0">
              <a:buNone/>
            </a:pPr>
            <a:endParaRPr lang="en-US" sz="100" b="1" dirty="0">
              <a:ea typeface="Calibri"/>
              <a:cs typeface="Calibri"/>
            </a:endParaRPr>
          </a:p>
          <a:p>
            <a:pPr marL="0" indent="0">
              <a:buNone/>
            </a:pPr>
            <a:r>
              <a:rPr lang="en-US" sz="3000" dirty="0">
                <a:ea typeface="Calibri"/>
                <a:cs typeface="Calibri"/>
              </a:rPr>
              <a:t>Take a few minutes to remember one of these moments.</a:t>
            </a:r>
          </a:p>
          <a:p>
            <a:pPr marL="457200" lvl="1" indent="0">
              <a:buNone/>
            </a:pPr>
            <a:r>
              <a:rPr lang="en-US" sz="3000" dirty="0">
                <a:ea typeface="Calibri"/>
                <a:cs typeface="Calibri"/>
              </a:rPr>
              <a:t>What happened?  How did the story unfold?</a:t>
            </a:r>
          </a:p>
          <a:p>
            <a:pPr marL="457200" lvl="1" indent="0">
              <a:buNone/>
            </a:pPr>
            <a:r>
              <a:rPr lang="en-US" sz="3000" dirty="0">
                <a:ea typeface="Calibri"/>
                <a:cs typeface="Calibri"/>
              </a:rPr>
              <a:t>What did you learn about what has meaning for you?</a:t>
            </a:r>
          </a:p>
          <a:p>
            <a:pPr marL="457200" lvl="1" indent="0">
              <a:buNone/>
            </a:pPr>
            <a:endParaRPr lang="en-US" sz="100" b="1" i="1" dirty="0">
              <a:ea typeface="Calibri"/>
              <a:cs typeface="Calibri"/>
            </a:endParaRPr>
          </a:p>
          <a:p>
            <a:pPr marL="0" indent="0" algn="ctr">
              <a:buNone/>
            </a:pPr>
            <a:r>
              <a:rPr lang="en-US" b="1" dirty="0"/>
              <a:t>5 minutes</a:t>
            </a:r>
            <a:r>
              <a:rPr lang="en-US" dirty="0"/>
              <a:t>: Write a few notes alone, </a:t>
            </a:r>
            <a:r>
              <a:rPr lang="en-US" b="1" dirty="0"/>
              <a:t>10 minutes</a:t>
            </a:r>
            <a:r>
              <a:rPr lang="en-US" dirty="0"/>
              <a:t>: Pair/Share (5 min </a:t>
            </a:r>
            <a:r>
              <a:rPr lang="en-US" dirty="0" err="1"/>
              <a:t>ea</a:t>
            </a:r>
            <a:r>
              <a:rPr lang="en-US" dirty="0"/>
              <a:t>) </a:t>
            </a:r>
          </a:p>
          <a:p>
            <a:pPr algn="ctr"/>
            <a:endParaRPr lang="en-US" dirty="0">
              <a:ea typeface="Calibri" panose="020F0502020204030204"/>
              <a:cs typeface="Calibri" panose="020F0502020204030204"/>
            </a:endParaRPr>
          </a:p>
        </p:txBody>
      </p:sp>
      <p:pic>
        <p:nvPicPr>
          <p:cNvPr id="4" name="Picture 3">
            <a:extLst>
              <a:ext uri="{FF2B5EF4-FFF2-40B4-BE49-F238E27FC236}">
                <a16:creationId xmlns:a16="http://schemas.microsoft.com/office/drawing/2014/main" id="{11739732-324C-3892-34C2-24281F88EFD2}"/>
              </a:ext>
            </a:extLst>
          </p:cNvPr>
          <p:cNvPicPr>
            <a:picLocks noChangeAspect="1"/>
          </p:cNvPicPr>
          <p:nvPr/>
        </p:nvPicPr>
        <p:blipFill>
          <a:blip r:embed="rId3"/>
          <a:stretch>
            <a:fillRect/>
          </a:stretch>
        </p:blipFill>
        <p:spPr>
          <a:xfrm>
            <a:off x="574431" y="397277"/>
            <a:ext cx="1077835" cy="1085479"/>
          </a:xfrm>
          <a:prstGeom prst="rect">
            <a:avLst/>
          </a:prstGeom>
        </p:spPr>
      </p:pic>
    </p:spTree>
    <p:extLst>
      <p:ext uri="{BB962C8B-B14F-4D97-AF65-F5344CB8AC3E}">
        <p14:creationId xmlns:p14="http://schemas.microsoft.com/office/powerpoint/2010/main" val="3893296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D4-29DB-424B-80A1-CC6329B71898}"/>
              </a:ext>
            </a:extLst>
          </p:cNvPr>
          <p:cNvSpPr>
            <a:spLocks noGrp="1"/>
          </p:cNvSpPr>
          <p:nvPr>
            <p:ph type="title" idx="4294967295"/>
          </p:nvPr>
        </p:nvSpPr>
        <p:spPr>
          <a:xfrm>
            <a:off x="662940" y="477202"/>
            <a:ext cx="10515600" cy="1325563"/>
          </a:xfrm>
        </p:spPr>
        <p:txBody>
          <a:bodyPr/>
          <a:lstStyle/>
          <a:p>
            <a:r>
              <a:rPr lang="en-US" dirty="0"/>
              <a:t>    Large group debrief</a:t>
            </a:r>
          </a:p>
        </p:txBody>
      </p:sp>
      <p:sp>
        <p:nvSpPr>
          <p:cNvPr id="3" name="Content Placeholder 2">
            <a:extLst>
              <a:ext uri="{FF2B5EF4-FFF2-40B4-BE49-F238E27FC236}">
                <a16:creationId xmlns:a16="http://schemas.microsoft.com/office/drawing/2014/main" id="{1066102B-4D1B-8442-8605-3DDD6D3CC57D}"/>
              </a:ext>
            </a:extLst>
          </p:cNvPr>
          <p:cNvSpPr>
            <a:spLocks noGrp="1"/>
          </p:cNvSpPr>
          <p:nvPr>
            <p:ph idx="4294967295"/>
          </p:nvPr>
        </p:nvSpPr>
        <p:spPr>
          <a:xfrm>
            <a:off x="838200" y="1802765"/>
            <a:ext cx="10515600" cy="4351338"/>
          </a:xfrm>
        </p:spPr>
        <p:txBody>
          <a:bodyPr>
            <a:normAutofit/>
          </a:bodyPr>
          <a:lstStyle/>
          <a:p>
            <a:pPr marL="0" indent="0">
              <a:buNone/>
            </a:pPr>
            <a:endParaRPr lang="en-US" dirty="0"/>
          </a:p>
          <a:p>
            <a:r>
              <a:rPr lang="en-US" dirty="0"/>
              <a:t>How did it feel to share and listen to each others’ stories. </a:t>
            </a:r>
          </a:p>
          <a:p>
            <a:endParaRPr lang="en-US" dirty="0"/>
          </a:p>
          <a:p>
            <a:r>
              <a:rPr lang="en-US" dirty="0"/>
              <a:t>What did you learn about what has meaning for you?</a:t>
            </a:r>
          </a:p>
          <a:p>
            <a:pPr marL="0" indent="0">
              <a:buNone/>
            </a:pPr>
            <a:r>
              <a:rPr lang="en-US" dirty="0"/>
              <a:t> </a:t>
            </a:r>
          </a:p>
          <a:p>
            <a:r>
              <a:rPr lang="en-US" dirty="0"/>
              <a:t>Any thoughts on ways you can stay connected to what is meaningful to you as you go about your day?    </a:t>
            </a:r>
          </a:p>
          <a:p>
            <a:pPr marL="0" indent="0">
              <a:buNone/>
            </a:pPr>
            <a:endParaRPr lang="en-US" dirty="0"/>
          </a:p>
        </p:txBody>
      </p:sp>
    </p:spTree>
    <p:extLst>
      <p:ext uri="{BB962C8B-B14F-4D97-AF65-F5344CB8AC3E}">
        <p14:creationId xmlns:p14="http://schemas.microsoft.com/office/powerpoint/2010/main" val="282344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961307" y="2485523"/>
            <a:ext cx="5427918" cy="1484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5. </a:t>
            </a:r>
            <a:r>
              <a:rPr lang="en-US" sz="3200" b="1" dirty="0" smtClean="0">
                <a:solidFill>
                  <a:srgbClr val="E5B53F"/>
                </a:solidFill>
                <a:latin typeface="+mn-lt"/>
              </a:rPr>
              <a:t>How to Continue this Work</a:t>
            </a:r>
            <a:endParaRPr lang="en-US" sz="3200" b="1" dirty="0">
              <a:solidFill>
                <a:srgbClr val="E5B53F"/>
              </a:solidFill>
              <a:latin typeface="+mn-lt"/>
            </a:endParaRP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422" y="-387893"/>
            <a:ext cx="6096000" cy="6858000"/>
          </a:xfrm>
          <a:prstGeom prst="rect">
            <a:avLst/>
          </a:prstGeom>
        </p:spPr>
      </p:pic>
    </p:spTree>
    <p:extLst>
      <p:ext uri="{BB962C8B-B14F-4D97-AF65-F5344CB8AC3E}">
        <p14:creationId xmlns:p14="http://schemas.microsoft.com/office/powerpoint/2010/main" val="391103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p:cNvSpPr txBox="1">
            <a:spLocks noGrp="1"/>
          </p:cNvSpPr>
          <p:nvPr>
            <p:ph type="title" idx="4294967295"/>
          </p:nvPr>
        </p:nvSpPr>
        <p:spPr>
          <a:xfrm>
            <a:off x="0" y="365125"/>
            <a:ext cx="1077912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               GROUP </a:t>
            </a:r>
            <a:r>
              <a:rPr lang="en-US" dirty="0" smtClean="0"/>
              <a:t>ACTIVITY: </a:t>
            </a:r>
            <a:r>
              <a:rPr lang="en-US" sz="3600" dirty="0" smtClean="0"/>
              <a:t>Facilitating Connection</a:t>
            </a:r>
            <a:endParaRPr sz="3600" dirty="0"/>
          </a:p>
        </p:txBody>
      </p:sp>
      <p:sp>
        <p:nvSpPr>
          <p:cNvPr id="431" name="Google Shape;431;p26"/>
          <p:cNvSpPr txBox="1">
            <a:spLocks noGrp="1"/>
          </p:cNvSpPr>
          <p:nvPr>
            <p:ph type="body" idx="4294967295"/>
          </p:nvPr>
        </p:nvSpPr>
        <p:spPr>
          <a:xfrm>
            <a:off x="574431" y="1722840"/>
            <a:ext cx="11266500" cy="3931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600"/>
              <a:buNone/>
            </a:pPr>
            <a:r>
              <a:rPr lang="en-US" sz="2600" dirty="0"/>
              <a:t>How can you infuse connection with meaning into your workflow and program? </a:t>
            </a:r>
            <a:endParaRPr dirty="0"/>
          </a:p>
          <a:p>
            <a:pPr marL="0" lvl="0" indent="0" algn="l" rtl="0">
              <a:lnSpc>
                <a:spcPct val="90000"/>
              </a:lnSpc>
              <a:spcBef>
                <a:spcPts val="1000"/>
              </a:spcBef>
              <a:spcAft>
                <a:spcPts val="0"/>
              </a:spcAft>
              <a:buClr>
                <a:schemeClr val="dk1"/>
              </a:buClr>
              <a:buSzPts val="2600"/>
              <a:buNone/>
            </a:pPr>
            <a:endParaRPr sz="2600" dirty="0"/>
          </a:p>
          <a:p>
            <a:pPr marL="0" lvl="0" indent="0" algn="l" rtl="0">
              <a:lnSpc>
                <a:spcPct val="90000"/>
              </a:lnSpc>
              <a:spcBef>
                <a:spcPts val="1000"/>
              </a:spcBef>
              <a:spcAft>
                <a:spcPts val="0"/>
              </a:spcAft>
              <a:buClr>
                <a:schemeClr val="dk1"/>
              </a:buClr>
              <a:buSzPts val="2600"/>
              <a:buNone/>
            </a:pPr>
            <a:r>
              <a:rPr lang="en-US" sz="2600" dirty="0"/>
              <a:t>How can we collectively and proactively facilitate connection with meaning:</a:t>
            </a:r>
            <a:endParaRPr sz="2600" dirty="0"/>
          </a:p>
          <a:p>
            <a:pPr marL="457200" lvl="0" indent="-355600" algn="l" rtl="0">
              <a:lnSpc>
                <a:spcPct val="90000"/>
              </a:lnSpc>
              <a:spcBef>
                <a:spcPts val="1000"/>
              </a:spcBef>
              <a:spcAft>
                <a:spcPts val="0"/>
              </a:spcAft>
              <a:buSzPts val="2000"/>
              <a:buChar char="●"/>
            </a:pPr>
            <a:r>
              <a:rPr lang="en-US" sz="2600" dirty="0"/>
              <a:t>On our own</a:t>
            </a:r>
            <a:endParaRPr sz="2600" dirty="0"/>
          </a:p>
          <a:p>
            <a:pPr marL="457200" lvl="0" indent="-355600" algn="l" rtl="0">
              <a:lnSpc>
                <a:spcPct val="90000"/>
              </a:lnSpc>
              <a:spcBef>
                <a:spcPts val="0"/>
              </a:spcBef>
              <a:spcAft>
                <a:spcPts val="0"/>
              </a:spcAft>
              <a:buSzPts val="2000"/>
              <a:buChar char="●"/>
            </a:pPr>
            <a:r>
              <a:rPr lang="en-US" sz="2600" dirty="0"/>
              <a:t>With our trainees</a:t>
            </a:r>
            <a:endParaRPr sz="2600" dirty="0"/>
          </a:p>
          <a:p>
            <a:pPr marL="457200" lvl="0" indent="-355600" algn="l" rtl="0">
              <a:spcBef>
                <a:spcPts val="0"/>
              </a:spcBef>
              <a:spcAft>
                <a:spcPts val="0"/>
              </a:spcAft>
              <a:buSzPts val="2000"/>
              <a:buChar char="●"/>
            </a:pPr>
            <a:r>
              <a:rPr lang="en-US" sz="2600" dirty="0"/>
              <a:t>With our colleagues</a:t>
            </a:r>
            <a:endParaRPr sz="2600" dirty="0"/>
          </a:p>
          <a:p>
            <a:pPr marL="0" lvl="0" indent="0" algn="l" rtl="0">
              <a:lnSpc>
                <a:spcPct val="90000"/>
              </a:lnSpc>
              <a:spcBef>
                <a:spcPts val="1000"/>
              </a:spcBef>
              <a:spcAft>
                <a:spcPts val="0"/>
              </a:spcAft>
              <a:buClr>
                <a:schemeClr val="dk1"/>
              </a:buClr>
              <a:buSzPts val="2600"/>
              <a:buNone/>
            </a:pPr>
            <a:endParaRPr sz="2600" dirty="0"/>
          </a:p>
          <a:p>
            <a:pPr marL="0" lvl="0" indent="0" algn="l" rtl="0">
              <a:lnSpc>
                <a:spcPct val="90000"/>
              </a:lnSpc>
              <a:spcBef>
                <a:spcPts val="1000"/>
              </a:spcBef>
              <a:spcAft>
                <a:spcPts val="0"/>
              </a:spcAft>
              <a:buClr>
                <a:schemeClr val="dk1"/>
              </a:buClr>
              <a:buSzPts val="2600"/>
              <a:buNone/>
            </a:pPr>
            <a:endParaRPr sz="2600" dirty="0"/>
          </a:p>
          <a:p>
            <a:pPr marL="0" lvl="0" indent="0" algn="l" rtl="0">
              <a:lnSpc>
                <a:spcPct val="90000"/>
              </a:lnSpc>
              <a:spcBef>
                <a:spcPts val="1000"/>
              </a:spcBef>
              <a:spcAft>
                <a:spcPts val="0"/>
              </a:spcAft>
              <a:buClr>
                <a:schemeClr val="dk1"/>
              </a:buClr>
              <a:buSzPts val="2600"/>
              <a:buNone/>
            </a:pPr>
            <a:r>
              <a:rPr lang="en-US" sz="2600" dirty="0"/>
              <a:t>5</a:t>
            </a:r>
            <a:r>
              <a:rPr lang="en-US" sz="2600" dirty="0" smtClean="0"/>
              <a:t> </a:t>
            </a:r>
            <a:r>
              <a:rPr lang="en-US" sz="2600" dirty="0"/>
              <a:t>min</a:t>
            </a:r>
            <a:endParaRPr dirty="0"/>
          </a:p>
        </p:txBody>
      </p:sp>
      <p:pic>
        <p:nvPicPr>
          <p:cNvPr id="432" name="Google Shape;432;p26"/>
          <p:cNvPicPr preferRelativeResize="0"/>
          <p:nvPr/>
        </p:nvPicPr>
        <p:blipFill rotWithShape="1">
          <a:blip r:embed="rId3">
            <a:alphaModFix/>
          </a:blip>
          <a:srcRect/>
          <a:stretch/>
        </p:blipFill>
        <p:spPr>
          <a:xfrm>
            <a:off x="574431" y="397277"/>
            <a:ext cx="1077835" cy="1085479"/>
          </a:xfrm>
          <a:prstGeom prst="rect">
            <a:avLst/>
          </a:prstGeom>
          <a:noFill/>
          <a:ln>
            <a:noFill/>
          </a:ln>
        </p:spPr>
      </p:pic>
    </p:spTree>
    <p:extLst>
      <p:ext uri="{BB962C8B-B14F-4D97-AF65-F5344CB8AC3E}">
        <p14:creationId xmlns:p14="http://schemas.microsoft.com/office/powerpoint/2010/main" val="121636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40FA-2880-074C-8065-15339689E604}"/>
              </a:ext>
            </a:extLst>
          </p:cNvPr>
          <p:cNvSpPr>
            <a:spLocks noGrp="1"/>
          </p:cNvSpPr>
          <p:nvPr>
            <p:ph type="title"/>
          </p:nvPr>
        </p:nvSpPr>
        <p:spPr/>
        <p:txBody>
          <a:bodyPr/>
          <a:lstStyle/>
          <a:p>
            <a:r>
              <a:rPr lang="en-US" dirty="0"/>
              <a:t>Opportunities for further practice</a:t>
            </a:r>
          </a:p>
        </p:txBody>
      </p:sp>
      <p:sp>
        <p:nvSpPr>
          <p:cNvPr id="3" name="Content Placeholder 2">
            <a:extLst>
              <a:ext uri="{FF2B5EF4-FFF2-40B4-BE49-F238E27FC236}">
                <a16:creationId xmlns:a16="http://schemas.microsoft.com/office/drawing/2014/main" id="{22115191-A701-D244-B580-DB8AB2D47674}"/>
              </a:ext>
            </a:extLst>
          </p:cNvPr>
          <p:cNvSpPr>
            <a:spLocks noGrp="1"/>
          </p:cNvSpPr>
          <p:nvPr>
            <p:ph idx="1"/>
          </p:nvPr>
        </p:nvSpPr>
        <p:spPr/>
        <p:txBody>
          <a:bodyPr vert="horz" lIns="91440" tIns="45720" rIns="91440" bIns="45720" rtlCol="0" anchor="t">
            <a:normAutofit/>
          </a:bodyPr>
          <a:lstStyle/>
          <a:p>
            <a:r>
              <a:rPr lang="en-US" dirty="0"/>
              <a:t>On your own: </a:t>
            </a:r>
          </a:p>
          <a:p>
            <a:pPr lvl="1"/>
            <a:r>
              <a:rPr lang="en-US" dirty="0"/>
              <a:t>Try journaling</a:t>
            </a:r>
          </a:p>
          <a:p>
            <a:pPr lvl="1"/>
            <a:r>
              <a:rPr lang="en-US" dirty="0"/>
              <a:t>Write about a meaningful moment at the end of each day or week</a:t>
            </a:r>
          </a:p>
          <a:p>
            <a:r>
              <a:rPr lang="en-US" dirty="0"/>
              <a:t>With colleagues: </a:t>
            </a:r>
          </a:p>
          <a:p>
            <a:pPr lvl="1"/>
            <a:r>
              <a:rPr lang="en-US" dirty="0"/>
              <a:t>Schedule a walking meeting with a trusted colleague once a month to talk about these issues</a:t>
            </a:r>
          </a:p>
          <a:p>
            <a:pPr lvl="1"/>
            <a:r>
              <a:rPr lang="en-US" dirty="0"/>
              <a:t>Start a quarterly journal club in your division to engage others who share this interest</a:t>
            </a:r>
          </a:p>
          <a:p>
            <a:endParaRPr lang="en-US" dirty="0"/>
          </a:p>
          <a:p>
            <a:endParaRPr lang="en-US" dirty="0"/>
          </a:p>
          <a:p>
            <a:endParaRPr lang="en-US" dirty="0"/>
          </a:p>
          <a:p>
            <a:endParaRPr lang="en-US" dirty="0">
              <a:cs typeface="Calibri" panose="020F0502020204030204"/>
            </a:endParaRPr>
          </a:p>
          <a:p>
            <a:endParaRPr lang="en-US" dirty="0"/>
          </a:p>
          <a:p>
            <a:endParaRPr lang="en-US" dirty="0">
              <a:cs typeface="Calibri"/>
            </a:endParaRPr>
          </a:p>
        </p:txBody>
      </p:sp>
    </p:spTree>
    <p:extLst>
      <p:ext uri="{BB962C8B-B14F-4D97-AF65-F5344CB8AC3E}">
        <p14:creationId xmlns:p14="http://schemas.microsoft.com/office/powerpoint/2010/main" val="68008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EB64-4617-BA53-B30D-10829E923104}"/>
              </a:ext>
            </a:extLst>
          </p:cNvPr>
          <p:cNvSpPr>
            <a:spLocks noGrp="1"/>
          </p:cNvSpPr>
          <p:nvPr>
            <p:ph type="title"/>
          </p:nvPr>
        </p:nvSpPr>
        <p:spPr>
          <a:xfrm>
            <a:off x="4244611" y="181588"/>
            <a:ext cx="2764316" cy="993106"/>
          </a:xfrm>
        </p:spPr>
        <p:txBody>
          <a:bodyPr/>
          <a:lstStyle/>
          <a:p>
            <a:r>
              <a:rPr lang="en-US" b="1" dirty="0">
                <a:solidFill>
                  <a:srgbClr val="FFC000"/>
                </a:solidFill>
              </a:rPr>
              <a:t>Thank you!</a:t>
            </a:r>
          </a:p>
        </p:txBody>
      </p:sp>
      <p:sp>
        <p:nvSpPr>
          <p:cNvPr id="5" name="TextBox 4"/>
          <p:cNvSpPr txBox="1"/>
          <p:nvPr/>
        </p:nvSpPr>
        <p:spPr>
          <a:xfrm>
            <a:off x="337823" y="1076157"/>
            <a:ext cx="106064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want your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Help us by completing this short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3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question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evaluation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93128" y="3955088"/>
            <a:ext cx="36247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will also send a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very short survey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2 weeks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470" y="1894490"/>
            <a:ext cx="2060598" cy="2060598"/>
          </a:xfrm>
          <a:prstGeom prst="rect">
            <a:avLst/>
          </a:prstGeom>
        </p:spPr>
      </p:pic>
      <p:sp>
        <p:nvSpPr>
          <p:cNvPr id="12" name="TextBox 11"/>
          <p:cNvSpPr txBox="1"/>
          <p:nvPr/>
        </p:nvSpPr>
        <p:spPr>
          <a:xfrm>
            <a:off x="1814946" y="5213313"/>
            <a:ext cx="8617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ea typeface="+mn-ea"/>
                <a:cs typeface="+mn-cs"/>
              </a:rPr>
              <a:t>Additional resources are on the handout if you need more support</a:t>
            </a:r>
            <a:endParaRPr kumimoji="0" lang="en-US" sz="24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7468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A9159-D0BA-A760-748F-D81FEE1A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2956" y="6011500"/>
            <a:ext cx="2869491" cy="846500"/>
          </a:xfrm>
          <a:prstGeom prst="rect">
            <a:avLst/>
          </a:prstGeom>
        </p:spPr>
      </p:pic>
      <p:pic>
        <p:nvPicPr>
          <p:cNvPr id="8" name="Picture 7">
            <a:extLst>
              <a:ext uri="{FF2B5EF4-FFF2-40B4-BE49-F238E27FC236}">
                <a16:creationId xmlns:a16="http://schemas.microsoft.com/office/drawing/2014/main" id="{AB2F018D-F9A6-68C4-1836-BE5C5E79D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77" y="2124195"/>
            <a:ext cx="2846847" cy="2609610"/>
          </a:xfrm>
          <a:prstGeom prst="rect">
            <a:avLst/>
          </a:prstGeom>
        </p:spPr>
      </p:pic>
      <p:pic>
        <p:nvPicPr>
          <p:cNvPr id="3" name="Picture 2">
            <a:extLst>
              <a:ext uri="{FF2B5EF4-FFF2-40B4-BE49-F238E27FC236}">
                <a16:creationId xmlns:a16="http://schemas.microsoft.com/office/drawing/2014/main" id="{6CF8C5E1-6FD1-B6B5-7153-DB76D8B56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390" y="1012994"/>
            <a:ext cx="2731761" cy="2567621"/>
          </a:xfrm>
          <a:prstGeom prst="rect">
            <a:avLst/>
          </a:prstGeom>
        </p:spPr>
      </p:pic>
      <p:pic>
        <p:nvPicPr>
          <p:cNvPr id="12" name="Picture 11">
            <a:extLst>
              <a:ext uri="{FF2B5EF4-FFF2-40B4-BE49-F238E27FC236}">
                <a16:creationId xmlns:a16="http://schemas.microsoft.com/office/drawing/2014/main" id="{1F80A48E-3488-459A-112D-20E30386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0729" y="3564759"/>
            <a:ext cx="2731762" cy="2609610"/>
          </a:xfrm>
          <a:prstGeom prst="rect">
            <a:avLst/>
          </a:prstGeom>
        </p:spPr>
      </p:pic>
      <p:pic>
        <p:nvPicPr>
          <p:cNvPr id="14" name="Picture 13">
            <a:extLst>
              <a:ext uri="{FF2B5EF4-FFF2-40B4-BE49-F238E27FC236}">
                <a16:creationId xmlns:a16="http://schemas.microsoft.com/office/drawing/2014/main" id="{E96A3CD1-1F68-6A1A-E254-AF9883319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1" y="448749"/>
            <a:ext cx="2892847" cy="2745369"/>
          </a:xfrm>
          <a:prstGeom prst="rect">
            <a:avLst/>
          </a:prstGeom>
        </p:spPr>
      </p:pic>
      <p:sp>
        <p:nvSpPr>
          <p:cNvPr id="16" name="TextBox 15">
            <a:extLst>
              <a:ext uri="{FF2B5EF4-FFF2-40B4-BE49-F238E27FC236}">
                <a16:creationId xmlns:a16="http://schemas.microsoft.com/office/drawing/2014/main" id="{F1573047-C92D-9ED0-A095-784C7A767B1F}"/>
              </a:ext>
            </a:extLst>
          </p:cNvPr>
          <p:cNvSpPr txBox="1"/>
          <p:nvPr/>
        </p:nvSpPr>
        <p:spPr>
          <a:xfrm>
            <a:off x="2021389" y="1863192"/>
            <a:ext cx="2571928" cy="707886"/>
          </a:xfrm>
          <a:prstGeom prst="rect">
            <a:avLst/>
          </a:prstGeom>
          <a:noFill/>
        </p:spPr>
        <p:txBody>
          <a:bodyPr wrap="square">
            <a:spAutoFit/>
          </a:bodyPr>
          <a:lstStyle/>
          <a:p>
            <a:r>
              <a:rPr lang="en-US" sz="2000" b="1" dirty="0">
                <a:solidFill>
                  <a:srgbClr val="002060"/>
                </a:solidFill>
              </a:rPr>
              <a:t>Connecting with Joy &amp; Meaning in Medicine</a:t>
            </a:r>
            <a:endParaRPr lang="en-UA" sz="2000" b="1" dirty="0">
              <a:solidFill>
                <a:srgbClr val="002060"/>
              </a:solidFill>
            </a:endParaRPr>
          </a:p>
        </p:txBody>
      </p:sp>
      <p:sp>
        <p:nvSpPr>
          <p:cNvPr id="17" name="TextBox 16">
            <a:extLst>
              <a:ext uri="{FF2B5EF4-FFF2-40B4-BE49-F238E27FC236}">
                <a16:creationId xmlns:a16="http://schemas.microsoft.com/office/drawing/2014/main" id="{E5EEE3FF-F41E-77EF-BBB2-011297DD09F7}"/>
              </a:ext>
            </a:extLst>
          </p:cNvPr>
          <p:cNvSpPr txBox="1"/>
          <p:nvPr/>
        </p:nvSpPr>
        <p:spPr>
          <a:xfrm>
            <a:off x="7750729" y="2142188"/>
            <a:ext cx="1810921" cy="1015663"/>
          </a:xfrm>
          <a:prstGeom prst="rect">
            <a:avLst/>
          </a:prstGeom>
          <a:noFill/>
        </p:spPr>
        <p:txBody>
          <a:bodyPr wrap="square">
            <a:spAutoFit/>
          </a:bodyPr>
          <a:lstStyle/>
          <a:p>
            <a:r>
              <a:rPr lang="en-US" sz="2000" b="1" dirty="0">
                <a:solidFill>
                  <a:srgbClr val="002060"/>
                </a:solidFill>
              </a:rPr>
              <a:t>Promoting Your Well-Being</a:t>
            </a:r>
            <a:endParaRPr lang="en-UA" sz="2000" b="1" dirty="0">
              <a:solidFill>
                <a:srgbClr val="002060"/>
              </a:solidFill>
            </a:endParaRPr>
          </a:p>
        </p:txBody>
      </p:sp>
      <p:sp>
        <p:nvSpPr>
          <p:cNvPr id="18" name="TextBox 17">
            <a:extLst>
              <a:ext uri="{FF2B5EF4-FFF2-40B4-BE49-F238E27FC236}">
                <a16:creationId xmlns:a16="http://schemas.microsoft.com/office/drawing/2014/main" id="{10619AB1-F4CE-87AF-22CA-D1D0E703010D}"/>
              </a:ext>
            </a:extLst>
          </p:cNvPr>
          <p:cNvSpPr txBox="1"/>
          <p:nvPr/>
        </p:nvSpPr>
        <p:spPr>
          <a:xfrm>
            <a:off x="7958828" y="4713796"/>
            <a:ext cx="2083530" cy="1015663"/>
          </a:xfrm>
          <a:prstGeom prst="rect">
            <a:avLst/>
          </a:prstGeom>
          <a:noFill/>
        </p:spPr>
        <p:txBody>
          <a:bodyPr wrap="square">
            <a:spAutoFit/>
          </a:bodyPr>
          <a:lstStyle/>
          <a:p>
            <a:r>
              <a:rPr lang="en-US" sz="2000" b="1" dirty="0">
                <a:solidFill>
                  <a:srgbClr val="002060"/>
                </a:solidFill>
              </a:rPr>
              <a:t>Engaging with Peers to Improve Systems</a:t>
            </a:r>
            <a:endParaRPr lang="en-UA" sz="2000" b="1" dirty="0">
              <a:solidFill>
                <a:srgbClr val="002060"/>
              </a:solidFill>
            </a:endParaRPr>
          </a:p>
        </p:txBody>
      </p:sp>
      <p:pic>
        <p:nvPicPr>
          <p:cNvPr id="22" name="Picture 21">
            <a:extLst>
              <a:ext uri="{FF2B5EF4-FFF2-40B4-BE49-F238E27FC236}">
                <a16:creationId xmlns:a16="http://schemas.microsoft.com/office/drawing/2014/main" id="{E9F6F678-224D-D95E-238E-BAF8949F1A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999" y="3580615"/>
            <a:ext cx="2846847" cy="2719549"/>
          </a:xfrm>
          <a:prstGeom prst="rect">
            <a:avLst/>
          </a:prstGeom>
        </p:spPr>
      </p:pic>
      <p:sp>
        <p:nvSpPr>
          <p:cNvPr id="19" name="TextBox 18">
            <a:extLst>
              <a:ext uri="{FF2B5EF4-FFF2-40B4-BE49-F238E27FC236}">
                <a16:creationId xmlns:a16="http://schemas.microsoft.com/office/drawing/2014/main" id="{108136D3-9142-8AD6-DF4B-F2D6B69310A4}"/>
              </a:ext>
            </a:extLst>
          </p:cNvPr>
          <p:cNvSpPr txBox="1"/>
          <p:nvPr/>
        </p:nvSpPr>
        <p:spPr>
          <a:xfrm>
            <a:off x="1982850" y="4480072"/>
            <a:ext cx="2241692" cy="400110"/>
          </a:xfrm>
          <a:prstGeom prst="rect">
            <a:avLst/>
          </a:prstGeom>
          <a:noFill/>
        </p:spPr>
        <p:txBody>
          <a:bodyPr wrap="square">
            <a:spAutoFit/>
          </a:bodyPr>
          <a:lstStyle/>
          <a:p>
            <a:r>
              <a:rPr lang="en-US" sz="2000" b="1" dirty="0">
                <a:solidFill>
                  <a:srgbClr val="002060"/>
                </a:solidFill>
              </a:rPr>
              <a:t>Building Resilience</a:t>
            </a:r>
            <a:endParaRPr lang="en-UA" sz="2000" b="1" dirty="0">
              <a:solidFill>
                <a:srgbClr val="002060"/>
              </a:solidFill>
            </a:endParaRPr>
          </a:p>
        </p:txBody>
      </p:sp>
    </p:spTree>
    <p:extLst>
      <p:ext uri="{BB962C8B-B14F-4D97-AF65-F5344CB8AC3E}">
        <p14:creationId xmlns:p14="http://schemas.microsoft.com/office/powerpoint/2010/main" val="244332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85E-5790-4BCF-A4C6-2850A80FEBBA}"/>
              </a:ext>
            </a:extLst>
          </p:cNvPr>
          <p:cNvSpPr>
            <a:spLocks noGrp="1"/>
          </p:cNvSpPr>
          <p:nvPr>
            <p:ph type="title" idx="4294967295"/>
          </p:nvPr>
        </p:nvSpPr>
        <p:spPr>
          <a:xfrm>
            <a:off x="0" y="365125"/>
            <a:ext cx="10515600" cy="1325563"/>
          </a:xfrm>
        </p:spPr>
        <p:txBody>
          <a:bodyPr/>
          <a:lstStyle/>
          <a:p>
            <a:r>
              <a:rPr lang="en-US" dirty="0"/>
              <a:t>PERMAH</a:t>
            </a:r>
          </a:p>
        </p:txBody>
      </p:sp>
      <p:graphicFrame>
        <p:nvGraphicFramePr>
          <p:cNvPr id="4" name="Content Placeholder 3">
            <a:extLst>
              <a:ext uri="{FF2B5EF4-FFF2-40B4-BE49-F238E27FC236}">
                <a16:creationId xmlns:a16="http://schemas.microsoft.com/office/drawing/2014/main" id="{7A6F35E5-E6BF-4CCD-A39C-529CBC6F6C7E}"/>
              </a:ext>
            </a:extLst>
          </p:cNvPr>
          <p:cNvGraphicFramePr>
            <a:graphicFrameLocks noGrp="1"/>
          </p:cNvGraphicFramePr>
          <p:nvPr>
            <p:ph idx="4294967295"/>
            <p:extLst>
              <p:ext uri="{D42A27DB-BD31-4B8C-83A1-F6EECF244321}">
                <p14:modId xmlns:p14="http://schemas.microsoft.com/office/powerpoint/2010/main" val="940162442"/>
              </p:ext>
            </p:extLst>
          </p:nvPr>
        </p:nvGraphicFramePr>
        <p:xfrm>
          <a:off x="1060450" y="365125"/>
          <a:ext cx="11131550"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6" name="TextBox 1">
            <a:extLst>
              <a:ext uri="{FF2B5EF4-FFF2-40B4-BE49-F238E27FC236}">
                <a16:creationId xmlns:a16="http://schemas.microsoft.com/office/drawing/2014/main" id="{5143E271-F40E-457A-92D8-02412D3F1FB0}"/>
              </a:ext>
            </a:extLst>
          </p:cNvPr>
          <p:cNvSpPr txBox="1"/>
          <p:nvPr/>
        </p:nvSpPr>
        <p:spPr>
          <a:xfrm>
            <a:off x="4562558" y="4677991"/>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A</a:t>
            </a:r>
            <a:r>
              <a:rPr lang="en-US" sz="2000" dirty="0">
                <a:solidFill>
                  <a:schemeClr val="bg1"/>
                </a:solidFill>
              </a:rPr>
              <a:t>ccomplishment</a:t>
            </a:r>
          </a:p>
        </p:txBody>
      </p:sp>
      <p:sp>
        <p:nvSpPr>
          <p:cNvPr id="9" name="Star: 5 Points 2">
            <a:extLst>
              <a:ext uri="{FF2B5EF4-FFF2-40B4-BE49-F238E27FC236}">
                <a16:creationId xmlns:a16="http://schemas.microsoft.com/office/drawing/2014/main" id="{0330252C-AA10-4E61-921C-6D12D9F9EAD8}"/>
              </a:ext>
            </a:extLst>
          </p:cNvPr>
          <p:cNvSpPr/>
          <p:nvPr/>
        </p:nvSpPr>
        <p:spPr>
          <a:xfrm>
            <a:off x="6808573" y="4227832"/>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44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5"/>
          <p:cNvGrpSpPr/>
          <p:nvPr/>
        </p:nvGrpSpPr>
        <p:grpSpPr>
          <a:xfrm>
            <a:off x="2622965" y="154893"/>
            <a:ext cx="6157499" cy="6548213"/>
            <a:chOff x="883649" y="-107045"/>
            <a:chExt cx="6157499" cy="6548213"/>
          </a:xfrm>
        </p:grpSpPr>
        <p:sp>
          <p:nvSpPr>
            <p:cNvPr id="230" name="Google Shape;230;p5"/>
            <p:cNvSpPr/>
            <p:nvPr/>
          </p:nvSpPr>
          <p:spPr>
            <a:xfrm>
              <a:off x="1509995" y="714658"/>
              <a:ext cx="4904807" cy="4904807"/>
            </a:xfrm>
            <a:prstGeom prst="blockArc">
              <a:avLst>
                <a:gd name="adj1" fmla="val 12600000"/>
                <a:gd name="adj2" fmla="val 16200000"/>
                <a:gd name="adj3" fmla="val 4517"/>
              </a:avLst>
            </a:prstGeom>
            <a:solidFill>
              <a:srgbClr val="9BAB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509995" y="714658"/>
              <a:ext cx="4904807" cy="4904807"/>
            </a:xfrm>
            <a:prstGeom prst="blockArc">
              <a:avLst>
                <a:gd name="adj1" fmla="val 9000000"/>
                <a:gd name="adj2" fmla="val 12600000"/>
                <a:gd name="adj3" fmla="val 4517"/>
              </a:avLst>
            </a:prstGeom>
            <a:solidFill>
              <a:srgbClr val="889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509995" y="714658"/>
              <a:ext cx="4904807" cy="4904807"/>
            </a:xfrm>
            <a:prstGeom prst="blockArc">
              <a:avLst>
                <a:gd name="adj1" fmla="val 5400000"/>
                <a:gd name="adj2" fmla="val 9000000"/>
                <a:gd name="adj3" fmla="val 4517"/>
              </a:avLst>
            </a:prstGeom>
            <a:solidFill>
              <a:srgbClr val="768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509995" y="714658"/>
              <a:ext cx="4904807" cy="4904807"/>
            </a:xfrm>
            <a:prstGeom prst="blockArc">
              <a:avLst>
                <a:gd name="adj1" fmla="val 1800000"/>
                <a:gd name="adj2" fmla="val 5400000"/>
                <a:gd name="adj3" fmla="val 4517"/>
              </a:avLst>
            </a:prstGeom>
            <a:solidFill>
              <a:srgbClr val="6383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509995" y="714658"/>
              <a:ext cx="4904807" cy="4904807"/>
            </a:xfrm>
            <a:prstGeom prst="blockArc">
              <a:avLst>
                <a:gd name="adj1" fmla="val 19800000"/>
                <a:gd name="adj2" fmla="val 1800000"/>
                <a:gd name="adj3" fmla="val 4517"/>
              </a:avLst>
            </a:prstGeom>
            <a:solidFill>
              <a:srgbClr val="507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509995" y="714658"/>
              <a:ext cx="4904807" cy="4904807"/>
            </a:xfrm>
            <a:prstGeom prst="blockArc">
              <a:avLst>
                <a:gd name="adj1" fmla="val 16200000"/>
                <a:gd name="adj2" fmla="val 19800000"/>
                <a:gd name="adj3" fmla="val 4517"/>
              </a:avLst>
            </a:prstGeom>
            <a:solidFill>
              <a:srgbClr val="406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721622" y="1925746"/>
              <a:ext cx="2481553" cy="248263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txBox="1"/>
            <p:nvPr/>
          </p:nvSpPr>
          <p:spPr>
            <a:xfrm>
              <a:off x="3085037" y="2289319"/>
              <a:ext cx="1754723" cy="175548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Rules of Engagement</a:t>
              </a:r>
              <a:endParaRPr/>
            </a:p>
          </p:txBody>
        </p:sp>
        <p:sp>
          <p:nvSpPr>
            <p:cNvPr id="238" name="Google Shape;238;p5"/>
            <p:cNvSpPr/>
            <p:nvPr/>
          </p:nvSpPr>
          <p:spPr>
            <a:xfrm>
              <a:off x="2959527" y="-107045"/>
              <a:ext cx="2005744" cy="175418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txBox="1"/>
            <p:nvPr/>
          </p:nvSpPr>
          <p:spPr>
            <a:xfrm>
              <a:off x="3253261" y="149849"/>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Listen Respectfully</a:t>
              </a:r>
              <a:endParaRPr/>
            </a:p>
          </p:txBody>
        </p:sp>
        <p:sp>
          <p:nvSpPr>
            <p:cNvPr id="240" name="Google Shape;240;p5"/>
            <p:cNvSpPr/>
            <p:nvPr/>
          </p:nvSpPr>
          <p:spPr>
            <a:xfrm>
              <a:off x="5035404" y="1091463"/>
              <a:ext cx="2005744" cy="1754180"/>
            </a:xfrm>
            <a:prstGeom prst="ellipse">
              <a:avLst/>
            </a:prstGeom>
            <a:solidFill>
              <a:srgbClr val="4770B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txBox="1"/>
            <p:nvPr/>
          </p:nvSpPr>
          <p:spPr>
            <a:xfrm>
              <a:off x="5329138"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Fully Participate</a:t>
              </a:r>
              <a:endParaRPr/>
            </a:p>
          </p:txBody>
        </p:sp>
        <p:sp>
          <p:nvSpPr>
            <p:cNvPr id="242" name="Google Shape;242;p5"/>
            <p:cNvSpPr/>
            <p:nvPr/>
          </p:nvSpPr>
          <p:spPr>
            <a:xfrm>
              <a:off x="5035404" y="3488480"/>
              <a:ext cx="2005744" cy="1754180"/>
            </a:xfrm>
            <a:prstGeom prst="ellipse">
              <a:avLst/>
            </a:prstGeom>
            <a:solidFill>
              <a:srgbClr val="5C7F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txBox="1"/>
            <p:nvPr/>
          </p:nvSpPr>
          <p:spPr>
            <a:xfrm>
              <a:off x="5329138"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Speak From Own Experience</a:t>
              </a:r>
              <a:endParaRPr/>
            </a:p>
          </p:txBody>
        </p:sp>
        <p:sp>
          <p:nvSpPr>
            <p:cNvPr id="244" name="Google Shape;244;p5"/>
            <p:cNvSpPr/>
            <p:nvPr/>
          </p:nvSpPr>
          <p:spPr>
            <a:xfrm>
              <a:off x="2959527" y="4686988"/>
              <a:ext cx="2005744" cy="1754180"/>
            </a:xfrm>
            <a:prstGeom prst="ellipse">
              <a:avLst/>
            </a:prstGeom>
            <a:solidFill>
              <a:srgbClr val="728DC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txBox="1"/>
            <p:nvPr/>
          </p:nvSpPr>
          <p:spPr>
            <a:xfrm>
              <a:off x="3253261" y="4943882"/>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Be Open To New &amp; Different Perspectives</a:t>
              </a:r>
              <a:endParaRPr/>
            </a:p>
          </p:txBody>
        </p:sp>
        <p:sp>
          <p:nvSpPr>
            <p:cNvPr id="246" name="Google Shape;246;p5"/>
            <p:cNvSpPr/>
            <p:nvPr/>
          </p:nvSpPr>
          <p:spPr>
            <a:xfrm>
              <a:off x="883649" y="3488480"/>
              <a:ext cx="2005744" cy="1754180"/>
            </a:xfrm>
            <a:prstGeom prst="ellipse">
              <a:avLst/>
            </a:prstGeom>
            <a:solidFill>
              <a:srgbClr val="879CD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txBox="1"/>
            <p:nvPr/>
          </p:nvSpPr>
          <p:spPr>
            <a:xfrm>
              <a:off x="1177383"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Respect &amp; Maintain Confidentiality</a:t>
              </a:r>
              <a:endParaRPr/>
            </a:p>
          </p:txBody>
        </p:sp>
        <p:sp>
          <p:nvSpPr>
            <p:cNvPr id="248" name="Google Shape;248;p5"/>
            <p:cNvSpPr/>
            <p:nvPr/>
          </p:nvSpPr>
          <p:spPr>
            <a:xfrm>
              <a:off x="883649" y="1091463"/>
              <a:ext cx="2005744" cy="1754180"/>
            </a:xfrm>
            <a:prstGeom prst="ellipse">
              <a:avLst/>
            </a:prstGeom>
            <a:solidFill>
              <a:srgbClr val="9BABD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txBox="1"/>
            <p:nvPr/>
          </p:nvSpPr>
          <p:spPr>
            <a:xfrm>
              <a:off x="1177383"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Practice Holding Complex Thought</a:t>
              </a:r>
              <a:endParaRPr/>
            </a:p>
          </p:txBody>
        </p:sp>
      </p:grpSp>
    </p:spTree>
    <p:extLst>
      <p:ext uri="{BB962C8B-B14F-4D97-AF65-F5344CB8AC3E}">
        <p14:creationId xmlns:p14="http://schemas.microsoft.com/office/powerpoint/2010/main" val="9893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3859D3-898F-97B9-122D-CD26DAFC024D}"/>
              </a:ext>
            </a:extLst>
          </p:cNvPr>
          <p:cNvPicPr>
            <a:picLocks noChangeAspect="1"/>
          </p:cNvPicPr>
          <p:nvPr/>
        </p:nvPicPr>
        <p:blipFill>
          <a:blip r:embed="rId3"/>
          <a:stretch>
            <a:fillRect/>
          </a:stretch>
        </p:blipFill>
        <p:spPr>
          <a:xfrm>
            <a:off x="-368302" y="0"/>
            <a:ext cx="12928604" cy="6858000"/>
          </a:xfrm>
          <a:prstGeom prst="rect">
            <a:avLst/>
          </a:prstGeom>
        </p:spPr>
      </p:pic>
      <p:sp>
        <p:nvSpPr>
          <p:cNvPr id="2" name="Title 1">
            <a:extLst>
              <a:ext uri="{FF2B5EF4-FFF2-40B4-BE49-F238E27FC236}">
                <a16:creationId xmlns:a16="http://schemas.microsoft.com/office/drawing/2014/main" id="{C4B60C1A-D721-F33F-3C76-C246782181BC}"/>
              </a:ext>
            </a:extLst>
          </p:cNvPr>
          <p:cNvSpPr>
            <a:spLocks noGrp="1"/>
          </p:cNvSpPr>
          <p:nvPr>
            <p:ph type="title" idx="4294967295"/>
          </p:nvPr>
        </p:nvSpPr>
        <p:spPr>
          <a:xfrm>
            <a:off x="0" y="188913"/>
            <a:ext cx="10515600" cy="1325562"/>
          </a:xfrm>
        </p:spPr>
        <p:txBody>
          <a:bodyPr>
            <a:normAutofit/>
          </a:bodyPr>
          <a:lstStyle/>
          <a:p>
            <a:pPr algn="ctr"/>
            <a:r>
              <a:rPr lang="en-GB" sz="3200" dirty="0"/>
              <a:t>Roadmap:</a:t>
            </a:r>
            <a:br>
              <a:rPr lang="en-GB" sz="3200" dirty="0"/>
            </a:br>
            <a:r>
              <a:rPr lang="en-GB" sz="3200" b="1" dirty="0">
                <a:solidFill>
                  <a:schemeClr val="accent4"/>
                </a:solidFill>
              </a:rPr>
              <a:t>Meaning in Medicine</a:t>
            </a:r>
            <a:endParaRPr lang="en-UA" sz="3200" b="1" dirty="0">
              <a:solidFill>
                <a:schemeClr val="accent4"/>
              </a:solidFill>
            </a:endParaRPr>
          </a:p>
        </p:txBody>
      </p:sp>
      <p:pic>
        <p:nvPicPr>
          <p:cNvPr id="11" name="Picture 10">
            <a:extLst>
              <a:ext uri="{FF2B5EF4-FFF2-40B4-BE49-F238E27FC236}">
                <a16:creationId xmlns:a16="http://schemas.microsoft.com/office/drawing/2014/main" id="{2683B8EB-A874-D5A3-E9B5-F3964E0B23F3}"/>
              </a:ext>
            </a:extLst>
          </p:cNvPr>
          <p:cNvPicPr>
            <a:picLocks noChangeAspect="1"/>
          </p:cNvPicPr>
          <p:nvPr/>
        </p:nvPicPr>
        <p:blipFill>
          <a:blip r:embed="rId4"/>
          <a:stretch>
            <a:fillRect/>
          </a:stretch>
        </p:blipFill>
        <p:spPr>
          <a:xfrm>
            <a:off x="4306906" y="2327638"/>
            <a:ext cx="589185" cy="589185"/>
          </a:xfrm>
          <a:prstGeom prst="rect">
            <a:avLst/>
          </a:prstGeom>
        </p:spPr>
      </p:pic>
      <p:pic>
        <p:nvPicPr>
          <p:cNvPr id="12" name="Picture 11">
            <a:extLst>
              <a:ext uri="{FF2B5EF4-FFF2-40B4-BE49-F238E27FC236}">
                <a16:creationId xmlns:a16="http://schemas.microsoft.com/office/drawing/2014/main" id="{3B3206BB-759E-72DC-8F5E-2ED30D317590}"/>
              </a:ext>
            </a:extLst>
          </p:cNvPr>
          <p:cNvPicPr>
            <a:picLocks noChangeAspect="1"/>
          </p:cNvPicPr>
          <p:nvPr/>
        </p:nvPicPr>
        <p:blipFill>
          <a:blip r:embed="rId4"/>
          <a:stretch>
            <a:fillRect/>
          </a:stretch>
        </p:blipFill>
        <p:spPr>
          <a:xfrm>
            <a:off x="1366937" y="4784925"/>
            <a:ext cx="589185" cy="589185"/>
          </a:xfrm>
          <a:prstGeom prst="rect">
            <a:avLst/>
          </a:prstGeom>
        </p:spPr>
      </p:pic>
      <p:pic>
        <p:nvPicPr>
          <p:cNvPr id="13" name="Picture 12">
            <a:extLst>
              <a:ext uri="{FF2B5EF4-FFF2-40B4-BE49-F238E27FC236}">
                <a16:creationId xmlns:a16="http://schemas.microsoft.com/office/drawing/2014/main" id="{B16BBD77-875E-0FE1-E4B5-C262DB50BDD5}"/>
              </a:ext>
            </a:extLst>
          </p:cNvPr>
          <p:cNvPicPr>
            <a:picLocks noChangeAspect="1"/>
          </p:cNvPicPr>
          <p:nvPr/>
        </p:nvPicPr>
        <p:blipFill>
          <a:blip r:embed="rId4"/>
          <a:stretch>
            <a:fillRect/>
          </a:stretch>
        </p:blipFill>
        <p:spPr>
          <a:xfrm>
            <a:off x="7003807" y="4650053"/>
            <a:ext cx="589185" cy="589185"/>
          </a:xfrm>
          <a:prstGeom prst="rect">
            <a:avLst/>
          </a:prstGeom>
        </p:spPr>
      </p:pic>
      <p:pic>
        <p:nvPicPr>
          <p:cNvPr id="15" name="Picture 14">
            <a:extLst>
              <a:ext uri="{FF2B5EF4-FFF2-40B4-BE49-F238E27FC236}">
                <a16:creationId xmlns:a16="http://schemas.microsoft.com/office/drawing/2014/main" id="{35829DF5-617E-FCA9-3BC6-A3E575FC1C3A}"/>
              </a:ext>
            </a:extLst>
          </p:cNvPr>
          <p:cNvPicPr>
            <a:picLocks noChangeAspect="1"/>
          </p:cNvPicPr>
          <p:nvPr/>
        </p:nvPicPr>
        <p:blipFill>
          <a:blip r:embed="rId5"/>
          <a:stretch>
            <a:fillRect/>
          </a:stretch>
        </p:blipFill>
        <p:spPr>
          <a:xfrm>
            <a:off x="1704856" y="2213591"/>
            <a:ext cx="2569857" cy="811926"/>
          </a:xfrm>
          <a:prstGeom prst="rect">
            <a:avLst/>
          </a:prstGeom>
        </p:spPr>
      </p:pic>
      <p:pic>
        <p:nvPicPr>
          <p:cNvPr id="19" name="Picture 18">
            <a:extLst>
              <a:ext uri="{FF2B5EF4-FFF2-40B4-BE49-F238E27FC236}">
                <a16:creationId xmlns:a16="http://schemas.microsoft.com/office/drawing/2014/main" id="{7E58FAAD-F836-D20D-C70A-AC028B8D8DBC}"/>
              </a:ext>
            </a:extLst>
          </p:cNvPr>
          <p:cNvPicPr>
            <a:picLocks noChangeAspect="1"/>
          </p:cNvPicPr>
          <p:nvPr/>
        </p:nvPicPr>
        <p:blipFill>
          <a:blip r:embed="rId6"/>
          <a:stretch>
            <a:fillRect/>
          </a:stretch>
        </p:blipFill>
        <p:spPr>
          <a:xfrm>
            <a:off x="7626874" y="4534740"/>
            <a:ext cx="2569857" cy="814286"/>
          </a:xfrm>
          <a:prstGeom prst="rect">
            <a:avLst/>
          </a:prstGeom>
        </p:spPr>
      </p:pic>
      <p:pic>
        <p:nvPicPr>
          <p:cNvPr id="20" name="Picture 19">
            <a:extLst>
              <a:ext uri="{FF2B5EF4-FFF2-40B4-BE49-F238E27FC236}">
                <a16:creationId xmlns:a16="http://schemas.microsoft.com/office/drawing/2014/main" id="{40A82703-7677-FAB1-DFA9-D8240636A98E}"/>
              </a:ext>
            </a:extLst>
          </p:cNvPr>
          <p:cNvPicPr>
            <a:picLocks noChangeAspect="1"/>
          </p:cNvPicPr>
          <p:nvPr/>
        </p:nvPicPr>
        <p:blipFill>
          <a:blip r:embed="rId7"/>
          <a:stretch>
            <a:fillRect/>
          </a:stretch>
        </p:blipFill>
        <p:spPr>
          <a:xfrm>
            <a:off x="408684" y="3689234"/>
            <a:ext cx="2569857" cy="1124313"/>
          </a:xfrm>
          <a:prstGeom prst="rect">
            <a:avLst/>
          </a:prstGeom>
        </p:spPr>
      </p:pic>
      <p:sp>
        <p:nvSpPr>
          <p:cNvPr id="21" name="TextBox 20">
            <a:extLst>
              <a:ext uri="{FF2B5EF4-FFF2-40B4-BE49-F238E27FC236}">
                <a16:creationId xmlns:a16="http://schemas.microsoft.com/office/drawing/2014/main" id="{F3E3FFA8-7E91-231E-31DA-8624E77713C0}"/>
              </a:ext>
            </a:extLst>
          </p:cNvPr>
          <p:cNvSpPr txBox="1"/>
          <p:nvPr/>
        </p:nvSpPr>
        <p:spPr>
          <a:xfrm>
            <a:off x="1486207" y="4869906"/>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2" name="TextBox 21">
            <a:extLst>
              <a:ext uri="{FF2B5EF4-FFF2-40B4-BE49-F238E27FC236}">
                <a16:creationId xmlns:a16="http://schemas.microsoft.com/office/drawing/2014/main" id="{7410D543-7957-C475-AC2A-63B2BDC51E7F}"/>
              </a:ext>
            </a:extLst>
          </p:cNvPr>
          <p:cNvSpPr txBox="1"/>
          <p:nvPr/>
        </p:nvSpPr>
        <p:spPr>
          <a:xfrm>
            <a:off x="4436524" y="2407920"/>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23" name="TextBox 22">
            <a:extLst>
              <a:ext uri="{FF2B5EF4-FFF2-40B4-BE49-F238E27FC236}">
                <a16:creationId xmlns:a16="http://schemas.microsoft.com/office/drawing/2014/main" id="{17667D4A-8DFD-47C7-2A3D-CA692A9A083C}"/>
              </a:ext>
            </a:extLst>
          </p:cNvPr>
          <p:cNvSpPr txBox="1"/>
          <p:nvPr/>
        </p:nvSpPr>
        <p:spPr>
          <a:xfrm>
            <a:off x="7134004" y="4730496"/>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5" name="TextBox 24">
            <a:extLst>
              <a:ext uri="{FF2B5EF4-FFF2-40B4-BE49-F238E27FC236}">
                <a16:creationId xmlns:a16="http://schemas.microsoft.com/office/drawing/2014/main" id="{AB01BC71-A49A-B0EC-63DA-5AD17FA512C3}"/>
              </a:ext>
            </a:extLst>
          </p:cNvPr>
          <p:cNvSpPr txBox="1"/>
          <p:nvPr/>
        </p:nvSpPr>
        <p:spPr>
          <a:xfrm>
            <a:off x="580144" y="3787249"/>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Why Focus on meaning</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B4F947D-1A85-2EF9-9323-9D523DEB8FA5}"/>
              </a:ext>
            </a:extLst>
          </p:cNvPr>
          <p:cNvSpPr txBox="1"/>
          <p:nvPr/>
        </p:nvSpPr>
        <p:spPr>
          <a:xfrm>
            <a:off x="1853829" y="2327638"/>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How to focus on meaning</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81CDF2A-51EA-6D04-A684-05106B74B5C1}"/>
              </a:ext>
            </a:extLst>
          </p:cNvPr>
          <p:cNvSpPr txBox="1"/>
          <p:nvPr/>
        </p:nvSpPr>
        <p:spPr>
          <a:xfrm>
            <a:off x="7787090" y="4618717"/>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Using stories to connect to meaning</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74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87DA-DB8E-6770-A2A6-8D7556F73078}"/>
              </a:ext>
            </a:extLst>
          </p:cNvPr>
          <p:cNvSpPr>
            <a:spLocks noGrp="1"/>
          </p:cNvSpPr>
          <p:nvPr>
            <p:ph type="title"/>
          </p:nvPr>
        </p:nvSpPr>
        <p:spPr>
          <a:xfrm>
            <a:off x="838200" y="355600"/>
            <a:ext cx="10515600" cy="1325563"/>
          </a:xfrm>
        </p:spPr>
        <p:txBody>
          <a:bodyPr/>
          <a:lstStyle/>
          <a:p>
            <a:r>
              <a:rPr lang="en-US" dirty="0"/>
              <a:t>You practice in a flawed medical system</a:t>
            </a:r>
          </a:p>
        </p:txBody>
      </p:sp>
      <p:sp>
        <p:nvSpPr>
          <p:cNvPr id="3" name="Content Placeholder 2">
            <a:extLst>
              <a:ext uri="{FF2B5EF4-FFF2-40B4-BE49-F238E27FC236}">
                <a16:creationId xmlns:a16="http://schemas.microsoft.com/office/drawing/2014/main" id="{5D1B619B-734B-FB5A-C313-2A7C3D35575E}"/>
              </a:ext>
            </a:extLst>
          </p:cNvPr>
          <p:cNvSpPr>
            <a:spLocks noGrp="1"/>
          </p:cNvSpPr>
          <p:nvPr>
            <p:ph idx="1"/>
          </p:nvPr>
        </p:nvSpPr>
        <p:spPr>
          <a:xfrm>
            <a:off x="838200" y="1543050"/>
            <a:ext cx="10515600" cy="4633913"/>
          </a:xfrm>
        </p:spPr>
        <p:txBody>
          <a:bodyPr>
            <a:normAutofit/>
          </a:bodyPr>
          <a:lstStyle/>
          <a:p>
            <a:pPr marL="0" indent="0">
              <a:buNone/>
            </a:pPr>
            <a:r>
              <a:rPr lang="en-US" sz="2400" dirty="0"/>
              <a:t>“Up to 80% of the causes of physician dissatisfaction and lack of well-being are systems issues” </a:t>
            </a:r>
            <a:r>
              <a:rPr lang="en-US" sz="1200" dirty="0"/>
              <a:t>(Collier, R. CMAJ 2018)</a:t>
            </a:r>
          </a:p>
          <a:p>
            <a:pPr marL="0" indent="0">
              <a:buNone/>
            </a:pPr>
            <a:endParaRPr lang="en-US" sz="1200" dirty="0"/>
          </a:p>
          <a:p>
            <a:pPr marL="0" indent="0">
              <a:buNone/>
            </a:pPr>
            <a:endParaRPr lang="en-US" dirty="0"/>
          </a:p>
          <a:p>
            <a:pPr marL="0" indent="0">
              <a:buNone/>
            </a:pPr>
            <a:r>
              <a:rPr lang="en-US" dirty="0"/>
              <a:t>Leading models of physician stress support the </a:t>
            </a:r>
          </a:p>
          <a:p>
            <a:pPr marL="0" indent="0">
              <a:buNone/>
            </a:pPr>
            <a:r>
              <a:rPr lang="en-US" dirty="0"/>
              <a:t>concept that addressing systems issues will</a:t>
            </a:r>
          </a:p>
          <a:p>
            <a:pPr marL="0" indent="0">
              <a:buNone/>
            </a:pPr>
            <a:r>
              <a:rPr lang="en-US" dirty="0"/>
              <a:t>have the greatest impact on physician wellness</a:t>
            </a:r>
          </a:p>
          <a:p>
            <a:pPr lvl="1"/>
            <a:endParaRPr lang="en-US" dirty="0"/>
          </a:p>
        </p:txBody>
      </p:sp>
      <p:pic>
        <p:nvPicPr>
          <p:cNvPr id="4" name="Picture 3">
            <a:extLst>
              <a:ext uri="{FF2B5EF4-FFF2-40B4-BE49-F238E27FC236}">
                <a16:creationId xmlns:a16="http://schemas.microsoft.com/office/drawing/2014/main" id="{3C1A5561-C533-53E0-3D69-7F52BD088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073" y="1955006"/>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C11EEF0-08FB-FE97-7583-397DEA9565CA}"/>
              </a:ext>
            </a:extLst>
          </p:cNvPr>
          <p:cNvSpPr txBox="1">
            <a:spLocks noChangeArrowheads="1"/>
          </p:cNvSpPr>
          <p:nvPr/>
        </p:nvSpPr>
        <p:spPr bwMode="auto">
          <a:xfrm>
            <a:off x="7983394" y="5715683"/>
            <a:ext cx="4208606" cy="64633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Stanford Medicine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     Model of </a:t>
            </a:r>
            <a:r>
              <a:rPr lang="en-US" altLang="en-US" sz="1800" dirty="0">
                <a:solidFill>
                  <a:prstClr val="black"/>
                </a:solidFill>
              </a:rPr>
              <a:t>Professional Fulfillment</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 </a:t>
            </a:r>
          </a:p>
        </p:txBody>
      </p:sp>
    </p:spTree>
    <p:extLst>
      <p:ext uri="{BB962C8B-B14F-4D97-AF65-F5344CB8AC3E}">
        <p14:creationId xmlns:p14="http://schemas.microsoft.com/office/powerpoint/2010/main" val="263349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553070" y="879965"/>
            <a:ext cx="5292434" cy="54125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0729" y="2321936"/>
            <a:ext cx="4064000" cy="396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4294967295"/>
          </p:nvPr>
        </p:nvSpPr>
        <p:spPr>
          <a:xfrm>
            <a:off x="0" y="452438"/>
            <a:ext cx="10515600" cy="5715000"/>
          </a:xfrm>
        </p:spPr>
        <p:txBody>
          <a:bodyPr/>
          <a:lstStyle/>
          <a:p>
            <a:pPr marL="0" indent="0">
              <a:buNone/>
            </a:pPr>
            <a:r>
              <a:rPr lang="en-US" dirty="0"/>
              <a:t> </a:t>
            </a:r>
          </a:p>
        </p:txBody>
      </p:sp>
      <p:sp>
        <p:nvSpPr>
          <p:cNvPr id="14" name="Oval 13"/>
          <p:cNvSpPr/>
          <p:nvPr/>
        </p:nvSpPr>
        <p:spPr>
          <a:xfrm>
            <a:off x="6771428" y="3604907"/>
            <a:ext cx="2761674" cy="270540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64534" y="4715004"/>
            <a:ext cx="1662546" cy="15774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p:cNvSpPr txBox="1"/>
          <p:nvPr/>
        </p:nvSpPr>
        <p:spPr>
          <a:xfrm>
            <a:off x="7397191" y="4027652"/>
            <a:ext cx="1607127" cy="369332"/>
          </a:xfrm>
          <a:prstGeom prst="rect">
            <a:avLst/>
          </a:prstGeom>
          <a:noFill/>
        </p:spPr>
        <p:txBody>
          <a:bodyPr wrap="square" rtlCol="0">
            <a:spAutoFit/>
          </a:bodyPr>
          <a:lstStyle/>
          <a:p>
            <a:r>
              <a:rPr lang="en-US" dirty="0">
                <a:solidFill>
                  <a:schemeClr val="bg1"/>
                </a:solidFill>
              </a:rPr>
              <a:t>Organizational</a:t>
            </a:r>
          </a:p>
        </p:txBody>
      </p:sp>
      <p:sp>
        <p:nvSpPr>
          <p:cNvPr id="18" name="TextBox 17"/>
          <p:cNvSpPr txBox="1"/>
          <p:nvPr/>
        </p:nvSpPr>
        <p:spPr>
          <a:xfrm>
            <a:off x="7544643" y="2883761"/>
            <a:ext cx="1366982" cy="369332"/>
          </a:xfrm>
          <a:prstGeom prst="rect">
            <a:avLst/>
          </a:prstGeom>
          <a:noFill/>
        </p:spPr>
        <p:txBody>
          <a:bodyPr wrap="square" rtlCol="0">
            <a:spAutoFit/>
          </a:bodyPr>
          <a:lstStyle/>
          <a:p>
            <a:r>
              <a:rPr lang="en-US" dirty="0">
                <a:solidFill>
                  <a:schemeClr val="bg1"/>
                </a:solidFill>
              </a:rPr>
              <a:t>Community</a:t>
            </a:r>
          </a:p>
        </p:txBody>
      </p:sp>
      <p:sp>
        <p:nvSpPr>
          <p:cNvPr id="20" name="TextBox 19"/>
          <p:cNvSpPr txBox="1"/>
          <p:nvPr/>
        </p:nvSpPr>
        <p:spPr>
          <a:xfrm>
            <a:off x="7742095" y="1470505"/>
            <a:ext cx="3001815" cy="369332"/>
          </a:xfrm>
          <a:prstGeom prst="rect">
            <a:avLst/>
          </a:prstGeom>
          <a:noFill/>
        </p:spPr>
        <p:txBody>
          <a:bodyPr wrap="square" rtlCol="0">
            <a:spAutoFit/>
          </a:bodyPr>
          <a:lstStyle/>
          <a:p>
            <a:r>
              <a:rPr lang="en-US" dirty="0">
                <a:solidFill>
                  <a:schemeClr val="bg1"/>
                </a:solidFill>
              </a:rPr>
              <a:t>Policy</a:t>
            </a:r>
          </a:p>
        </p:txBody>
      </p:sp>
      <p:sp>
        <p:nvSpPr>
          <p:cNvPr id="9" name="Oval 8"/>
          <p:cNvSpPr/>
          <p:nvPr/>
        </p:nvSpPr>
        <p:spPr>
          <a:xfrm>
            <a:off x="7738607" y="5423936"/>
            <a:ext cx="914400"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9354" y="5687392"/>
            <a:ext cx="1089890" cy="369332"/>
          </a:xfrm>
          <a:prstGeom prst="rect">
            <a:avLst/>
          </a:prstGeom>
          <a:noFill/>
        </p:spPr>
        <p:txBody>
          <a:bodyPr wrap="square" rtlCol="0">
            <a:spAutoFit/>
          </a:bodyPr>
          <a:lstStyle/>
          <a:p>
            <a:r>
              <a:rPr lang="en-US" dirty="0">
                <a:solidFill>
                  <a:schemeClr val="bg1"/>
                </a:solidFill>
              </a:rPr>
              <a:t>Personal</a:t>
            </a:r>
          </a:p>
        </p:txBody>
      </p:sp>
      <p:sp>
        <p:nvSpPr>
          <p:cNvPr id="12" name="TextBox 11"/>
          <p:cNvSpPr txBox="1"/>
          <p:nvPr/>
        </p:nvSpPr>
        <p:spPr>
          <a:xfrm>
            <a:off x="7479988" y="5000040"/>
            <a:ext cx="1431637" cy="369332"/>
          </a:xfrm>
          <a:prstGeom prst="rect">
            <a:avLst/>
          </a:prstGeom>
          <a:noFill/>
        </p:spPr>
        <p:txBody>
          <a:bodyPr wrap="square" rtlCol="0">
            <a:spAutoFit/>
          </a:bodyPr>
          <a:lstStyle/>
          <a:p>
            <a:r>
              <a:rPr lang="en-US" dirty="0">
                <a:solidFill>
                  <a:schemeClr val="bg1"/>
                </a:solidFill>
              </a:rPr>
              <a:t>Interpersonal</a:t>
            </a:r>
          </a:p>
        </p:txBody>
      </p:sp>
      <p:sp>
        <p:nvSpPr>
          <p:cNvPr id="2" name="TextBox 1"/>
          <p:cNvSpPr txBox="1"/>
          <p:nvPr/>
        </p:nvSpPr>
        <p:spPr>
          <a:xfrm>
            <a:off x="1234505" y="5539497"/>
            <a:ext cx="5461410" cy="830997"/>
          </a:xfrm>
          <a:prstGeom prst="rect">
            <a:avLst/>
          </a:prstGeom>
          <a:noFill/>
        </p:spPr>
        <p:txBody>
          <a:bodyPr wrap="square" rtlCol="0">
            <a:spAutoFit/>
          </a:bodyPr>
          <a:lstStyle/>
          <a:p>
            <a:r>
              <a:rPr lang="en-US" sz="2400" dirty="0">
                <a:solidFill>
                  <a:srgbClr val="0070C0"/>
                </a:solidFill>
                <a:latin typeface="Bahnschrift Condensed" panose="020B0502040204020203" pitchFamily="34" charset="0"/>
              </a:rPr>
              <a:t>Physical, psychological, cognitive, spiritual</a:t>
            </a:r>
          </a:p>
          <a:p>
            <a:r>
              <a:rPr lang="en-US" sz="2400" dirty="0">
                <a:latin typeface="Bahnschrift Condensed" panose="020B0502040204020203" pitchFamily="34" charset="0"/>
              </a:rPr>
              <a:t>(knowledge, behaviors, skills)</a:t>
            </a:r>
          </a:p>
        </p:txBody>
      </p:sp>
      <p:sp>
        <p:nvSpPr>
          <p:cNvPr id="3" name="TextBox 2"/>
          <p:cNvSpPr txBox="1"/>
          <p:nvPr/>
        </p:nvSpPr>
        <p:spPr>
          <a:xfrm>
            <a:off x="1185937" y="4575809"/>
            <a:ext cx="4588487" cy="830997"/>
          </a:xfrm>
          <a:prstGeom prst="rect">
            <a:avLst/>
          </a:prstGeom>
          <a:noFill/>
        </p:spPr>
        <p:txBody>
          <a:bodyPr wrap="square" rtlCol="0">
            <a:spAutoFit/>
          </a:bodyPr>
          <a:lstStyle/>
          <a:p>
            <a:r>
              <a:rPr lang="en-US" sz="2400" dirty="0">
                <a:solidFill>
                  <a:srgbClr val="00B050"/>
                </a:solidFill>
                <a:latin typeface="Bahnschrift Condensed" panose="020B0502040204020203" pitchFamily="34" charset="0"/>
              </a:rPr>
              <a:t>Friends, neighbors, co-workers, family</a:t>
            </a:r>
          </a:p>
          <a:p>
            <a:r>
              <a:rPr lang="en-US" sz="2400" dirty="0">
                <a:latin typeface="Bahnschrift Condensed" panose="020B0502040204020203" pitchFamily="34" charset="0"/>
              </a:rPr>
              <a:t>(social network)</a:t>
            </a:r>
          </a:p>
        </p:txBody>
      </p:sp>
      <p:sp>
        <p:nvSpPr>
          <p:cNvPr id="13" name="TextBox 12"/>
          <p:cNvSpPr txBox="1"/>
          <p:nvPr/>
        </p:nvSpPr>
        <p:spPr>
          <a:xfrm>
            <a:off x="1185937" y="3375480"/>
            <a:ext cx="4168998" cy="1200329"/>
          </a:xfrm>
          <a:prstGeom prst="rect">
            <a:avLst/>
          </a:prstGeom>
          <a:noFill/>
        </p:spPr>
        <p:txBody>
          <a:bodyPr wrap="square" rtlCol="0">
            <a:spAutoFit/>
          </a:bodyPr>
          <a:lstStyle/>
          <a:p>
            <a:r>
              <a:rPr lang="en-US" sz="2400" dirty="0">
                <a:solidFill>
                  <a:srgbClr val="FFC000"/>
                </a:solidFill>
                <a:latin typeface="Bahnschrift Condensed" panose="020B0502040204020203" pitchFamily="34" charset="0"/>
              </a:rPr>
              <a:t>Work culture, efficiency of practice, values, goals</a:t>
            </a:r>
          </a:p>
          <a:p>
            <a:r>
              <a:rPr lang="en-US" sz="2400" dirty="0">
                <a:latin typeface="Bahnschrift Condensed" panose="020B0502040204020203" pitchFamily="34" charset="0"/>
              </a:rPr>
              <a:t>(formal and informal rules, operations)</a:t>
            </a:r>
          </a:p>
        </p:txBody>
      </p:sp>
      <p:sp>
        <p:nvSpPr>
          <p:cNvPr id="25" name="Arc 24">
            <a:extLst>
              <a:ext uri="{FF2B5EF4-FFF2-40B4-BE49-F238E27FC236}">
                <a16:creationId xmlns:a16="http://schemas.microsoft.com/office/drawing/2014/main" id="{E35CFC19-36EE-2729-DEBE-49FD0ABB1CC5}"/>
              </a:ext>
            </a:extLst>
          </p:cNvPr>
          <p:cNvSpPr/>
          <p:nvPr/>
        </p:nvSpPr>
        <p:spPr>
          <a:xfrm>
            <a:off x="5932714" y="5672303"/>
            <a:ext cx="349171" cy="340467"/>
          </a:xfrm>
          <a:prstGeom prst="arc">
            <a:avLst>
              <a:gd name="adj1" fmla="val 209771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E87F52E-BE92-2142-46B6-6F5CFD8DDE94}"/>
              </a:ext>
            </a:extLst>
          </p:cNvPr>
          <p:cNvSpPr txBox="1"/>
          <p:nvPr/>
        </p:nvSpPr>
        <p:spPr>
          <a:xfrm>
            <a:off x="1234505" y="2040381"/>
            <a:ext cx="3810270" cy="1200329"/>
          </a:xfrm>
          <a:prstGeom prst="rect">
            <a:avLst/>
          </a:prstGeom>
          <a:noFill/>
        </p:spPr>
        <p:txBody>
          <a:bodyPr wrap="square" rtlCol="0">
            <a:spAutoFit/>
          </a:bodyPr>
          <a:lstStyle/>
          <a:p>
            <a:r>
              <a:rPr lang="en-US" sz="2400" dirty="0">
                <a:solidFill>
                  <a:srgbClr val="7030A0"/>
                </a:solidFill>
                <a:latin typeface="Bahnschrift Condensed" panose="020B0502040204020203" pitchFamily="34" charset="0"/>
              </a:rPr>
              <a:t>Environmental structure, safety, access to health services</a:t>
            </a:r>
          </a:p>
          <a:p>
            <a:r>
              <a:rPr lang="en-US" sz="2400" dirty="0">
                <a:latin typeface="Bahnschrift Condensed" panose="020B0502040204020203" pitchFamily="34" charset="0"/>
              </a:rPr>
              <a:t>(Cultural values, norms)</a:t>
            </a:r>
          </a:p>
        </p:txBody>
      </p:sp>
      <p:sp>
        <p:nvSpPr>
          <p:cNvPr id="35" name="TextBox 34">
            <a:extLst>
              <a:ext uri="{FF2B5EF4-FFF2-40B4-BE49-F238E27FC236}">
                <a16:creationId xmlns:a16="http://schemas.microsoft.com/office/drawing/2014/main" id="{0F38A912-265F-7C8F-38D6-F086EBCEC445}"/>
              </a:ext>
            </a:extLst>
          </p:cNvPr>
          <p:cNvSpPr txBox="1"/>
          <p:nvPr/>
        </p:nvSpPr>
        <p:spPr>
          <a:xfrm>
            <a:off x="1263918" y="1224912"/>
            <a:ext cx="3589110" cy="461665"/>
          </a:xfrm>
          <a:prstGeom prst="rect">
            <a:avLst/>
          </a:prstGeom>
          <a:noFill/>
        </p:spPr>
        <p:txBody>
          <a:bodyPr wrap="square" rtlCol="0">
            <a:spAutoFit/>
          </a:bodyPr>
          <a:lstStyle/>
          <a:p>
            <a:r>
              <a:rPr lang="en-US" sz="2400" dirty="0">
                <a:solidFill>
                  <a:srgbClr val="C00000"/>
                </a:solidFill>
                <a:latin typeface="Bahnschrift Condensed" panose="020B0502040204020203" pitchFamily="34" charset="0"/>
              </a:rPr>
              <a:t>Procedures, laws, regulations</a:t>
            </a:r>
          </a:p>
        </p:txBody>
      </p:sp>
      <p:sp>
        <p:nvSpPr>
          <p:cNvPr id="4" name="TextBox 3">
            <a:extLst>
              <a:ext uri="{FF2B5EF4-FFF2-40B4-BE49-F238E27FC236}">
                <a16:creationId xmlns:a16="http://schemas.microsoft.com/office/drawing/2014/main" id="{E9302CF8-3554-25E7-2D32-EC63AD08BC5B}"/>
              </a:ext>
            </a:extLst>
          </p:cNvPr>
          <p:cNvSpPr txBox="1"/>
          <p:nvPr/>
        </p:nvSpPr>
        <p:spPr>
          <a:xfrm flipH="1">
            <a:off x="583472" y="158677"/>
            <a:ext cx="10770327" cy="769441"/>
          </a:xfrm>
          <a:prstGeom prst="rect">
            <a:avLst/>
          </a:prstGeom>
          <a:noFill/>
        </p:spPr>
        <p:txBody>
          <a:bodyPr wrap="square" rtlCol="0">
            <a:spAutoFit/>
          </a:bodyPr>
          <a:lstStyle/>
          <a:p>
            <a:r>
              <a:rPr lang="en-US" sz="4400" dirty="0">
                <a:latin typeface="+mj-lt"/>
              </a:rPr>
              <a:t>Systems that Influence Individual Well-Being</a:t>
            </a:r>
          </a:p>
        </p:txBody>
      </p:sp>
    </p:spTree>
    <p:extLst>
      <p:ext uri="{BB962C8B-B14F-4D97-AF65-F5344CB8AC3E}">
        <p14:creationId xmlns:p14="http://schemas.microsoft.com/office/powerpoint/2010/main" val="6542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P spid="11" grpId="0" animBg="1"/>
      <p:bldP spid="15" grpId="0"/>
      <p:bldP spid="18" grpId="0"/>
      <p:bldP spid="20" grpId="0"/>
      <p:bldP spid="9" grpId="0" animBg="1"/>
      <p:bldP spid="10" grpId="0"/>
      <p:bldP spid="12" grpId="0"/>
      <p:bldP spid="2" grpId="0"/>
      <p:bldP spid="3" grpId="0"/>
      <p:bldP spid="1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53969-7635-EEA2-406E-5B053D2B395C}"/>
              </a:ext>
            </a:extLst>
          </p:cNvPr>
          <p:cNvSpPr>
            <a:spLocks noGrp="1"/>
          </p:cNvSpPr>
          <p:nvPr>
            <p:ph type="title" idx="4294967295"/>
          </p:nvPr>
        </p:nvSpPr>
        <p:spPr>
          <a:xfrm>
            <a:off x="646312" y="2325291"/>
            <a:ext cx="10866437" cy="1325563"/>
          </a:xfrm>
        </p:spPr>
        <p:txBody>
          <a:bodyPr>
            <a:normAutofit/>
          </a:bodyPr>
          <a:lstStyle/>
          <a:p>
            <a:pPr algn="ctr"/>
            <a:r>
              <a:rPr lang="en-US" dirty="0"/>
              <a:t>It’s easy to feel overwhelmed by the dysfunctional system </a:t>
            </a:r>
          </a:p>
        </p:txBody>
      </p:sp>
    </p:spTree>
    <p:extLst>
      <p:ext uri="{BB962C8B-B14F-4D97-AF65-F5344CB8AC3E}">
        <p14:creationId xmlns:p14="http://schemas.microsoft.com/office/powerpoint/2010/main" val="3663810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19215</TotalTime>
  <Words>4641</Words>
  <Application>Microsoft Office PowerPoint</Application>
  <PresentationFormat>Widescreen</PresentationFormat>
  <Paragraphs>296</Paragraphs>
  <Slides>28</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MS PGothic</vt:lpstr>
      <vt:lpstr>AppleSystemUIFont</vt:lpstr>
      <vt:lpstr>Arial</vt:lpstr>
      <vt:lpstr>Bahnschrift Condensed</vt:lpstr>
      <vt:lpstr>Calibri</vt:lpstr>
      <vt:lpstr>Calibri Light</vt:lpstr>
      <vt:lpstr>Open Sans</vt:lpstr>
      <vt:lpstr>Quattrocento Sans</vt:lpstr>
      <vt:lpstr>Times New Roman</vt:lpstr>
      <vt:lpstr>Office Theme</vt:lpstr>
      <vt:lpstr>1_Office Theme</vt:lpstr>
      <vt:lpstr>2_Office Theme</vt:lpstr>
      <vt:lpstr>PowerPoint Presentation</vt:lpstr>
      <vt:lpstr>PowerPoint Presentation</vt:lpstr>
      <vt:lpstr>PowerPoint Presentation</vt:lpstr>
      <vt:lpstr>PERMAH</vt:lpstr>
      <vt:lpstr>PowerPoint Presentation</vt:lpstr>
      <vt:lpstr>Roadmap: Meaning in Medicine</vt:lpstr>
      <vt:lpstr>You practice in a flawed medical system</vt:lpstr>
      <vt:lpstr>PowerPoint Presentation</vt:lpstr>
      <vt:lpstr>It’s easy to feel overwhelmed by the dysfunctional system </vt:lpstr>
      <vt:lpstr>Meaning and Inclusion</vt:lpstr>
      <vt:lpstr>               PARTNER ACTIVITY: Everyday Meaning</vt:lpstr>
      <vt:lpstr>PowerPoint Presentation</vt:lpstr>
      <vt:lpstr>Why focus on meaning?</vt:lpstr>
      <vt:lpstr>  Benefits of knowing our purpose  </vt:lpstr>
      <vt:lpstr>PowerPoint Presentation</vt:lpstr>
      <vt:lpstr>How to focus on meaning  and purpose</vt:lpstr>
      <vt:lpstr>Humans are storytellers</vt:lpstr>
      <vt:lpstr>PowerPoint Presentation</vt:lpstr>
      <vt:lpstr>Facilitators: Edit this slide before presenting</vt:lpstr>
      <vt:lpstr>PowerPoint Presentation</vt:lpstr>
      <vt:lpstr>What is reflective Practice</vt:lpstr>
      <vt:lpstr>PowerPoint Presentation</vt:lpstr>
      <vt:lpstr>               PARTNER ACTIVITY: Reflect/Pair Share</vt:lpstr>
      <vt:lpstr>    Large group debrief</vt:lpstr>
      <vt:lpstr>PowerPoint Presentation</vt:lpstr>
      <vt:lpstr>               GROUP ACTIVITY: Facilitating Connection</vt:lpstr>
      <vt:lpstr>Opportunities for further practice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Julie (Gage)</dc:creator>
  <cp:lastModifiedBy>Bravard, Kathryn</cp:lastModifiedBy>
  <cp:revision>59</cp:revision>
  <dcterms:created xsi:type="dcterms:W3CDTF">2023-03-16T23:00:41Z</dcterms:created>
  <dcterms:modified xsi:type="dcterms:W3CDTF">2025-01-03T15:11:02Z</dcterms:modified>
</cp:coreProperties>
</file>