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82" r:id="rId3"/>
    <p:sldMasterId id="2147483694" r:id="rId4"/>
  </p:sldMasterIdLst>
  <p:notesMasterIdLst>
    <p:notesMasterId r:id="rId50"/>
  </p:notesMasterIdLst>
  <p:sldIdLst>
    <p:sldId id="308" r:id="rId5"/>
    <p:sldId id="2897" r:id="rId6"/>
    <p:sldId id="2915" r:id="rId7"/>
    <p:sldId id="1000" r:id="rId8"/>
    <p:sldId id="971" r:id="rId9"/>
    <p:sldId id="960" r:id="rId10"/>
    <p:sldId id="2896" r:id="rId11"/>
    <p:sldId id="256" r:id="rId12"/>
    <p:sldId id="2895" r:id="rId13"/>
    <p:sldId id="2914" r:id="rId14"/>
    <p:sldId id="975" r:id="rId15"/>
    <p:sldId id="1099" r:id="rId16"/>
    <p:sldId id="2916" r:id="rId17"/>
    <p:sldId id="2899" r:id="rId18"/>
    <p:sldId id="1100" r:id="rId19"/>
    <p:sldId id="2900" r:id="rId20"/>
    <p:sldId id="2917" r:id="rId21"/>
    <p:sldId id="1101" r:id="rId22"/>
    <p:sldId id="2901" r:id="rId23"/>
    <p:sldId id="1102" r:id="rId24"/>
    <p:sldId id="2913" r:id="rId25"/>
    <p:sldId id="983" r:id="rId26"/>
    <p:sldId id="984" r:id="rId27"/>
    <p:sldId id="1105" r:id="rId28"/>
    <p:sldId id="2902" r:id="rId29"/>
    <p:sldId id="924" r:id="rId30"/>
    <p:sldId id="2903" r:id="rId31"/>
    <p:sldId id="1110" r:id="rId32"/>
    <p:sldId id="1111" r:id="rId33"/>
    <p:sldId id="2904" r:id="rId34"/>
    <p:sldId id="2905" r:id="rId35"/>
    <p:sldId id="1085" r:id="rId36"/>
    <p:sldId id="2906" r:id="rId37"/>
    <p:sldId id="2907" r:id="rId38"/>
    <p:sldId id="2908" r:id="rId39"/>
    <p:sldId id="993" r:id="rId40"/>
    <p:sldId id="1012" r:id="rId41"/>
    <p:sldId id="1113" r:id="rId42"/>
    <p:sldId id="2909" r:id="rId43"/>
    <p:sldId id="2910" r:id="rId44"/>
    <p:sldId id="1014" r:id="rId45"/>
    <p:sldId id="1106" r:id="rId46"/>
    <p:sldId id="2911" r:id="rId47"/>
    <p:sldId id="2912" r:id="rId48"/>
    <p:sldId id="111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FBC280-7D11-66BB-3CBD-6A29076E6D79}" name="Young, Julie (Gage)" initials="YJ(" userId="S::Julie.Young@nationwidechildrens.org::4c1cd693-efa5-4d1c-a1b2-f654c4ce18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69" autoAdjust="0"/>
    <p:restoredTop sz="42948" autoAdjust="0"/>
  </p:normalViewPr>
  <p:slideViewPr>
    <p:cSldViewPr snapToGrid="0">
      <p:cViewPr varScale="1">
        <p:scale>
          <a:sx n="30" d="100"/>
          <a:sy n="30" d="100"/>
        </p:scale>
        <p:origin x="68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Sheet1!$C$3</c:f>
              <c:strCache>
                <c:ptCount val="1"/>
              </c:strCache>
            </c:strRef>
          </c:tx>
          <c:explosion val="1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9B-44DD-ADE9-9049453DC47B}"/>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129B-44DD-ADE9-9049453DC47B}"/>
              </c:ext>
            </c:extLst>
          </c:dPt>
          <c:dPt>
            <c:idx val="2"/>
            <c:bubble3D val="0"/>
            <c:spPr>
              <a:solidFill>
                <a:srgbClr val="E5B53F"/>
              </a:solidFill>
              <a:ln w="19050">
                <a:solidFill>
                  <a:schemeClr val="lt1"/>
                </a:solidFill>
              </a:ln>
              <a:effectLst/>
            </c:spPr>
            <c:extLst>
              <c:ext xmlns:c16="http://schemas.microsoft.com/office/drawing/2014/chart" uri="{C3380CC4-5D6E-409C-BE32-E72D297353CC}">
                <c16:uniqueId val="{00000005-129B-44DD-ADE9-9049453DC47B}"/>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129B-44DD-ADE9-9049453DC47B}"/>
              </c:ext>
            </c:extLst>
          </c:dPt>
          <c:dPt>
            <c:idx val="4"/>
            <c:bubble3D val="0"/>
            <c:spPr>
              <a:solidFill>
                <a:srgbClr val="3DAF49"/>
              </a:solidFill>
              <a:ln w="19050">
                <a:solidFill>
                  <a:schemeClr val="lt1"/>
                </a:solidFill>
              </a:ln>
              <a:effectLst/>
            </c:spPr>
            <c:extLst>
              <c:ext xmlns:c16="http://schemas.microsoft.com/office/drawing/2014/chart" uri="{C3380CC4-5D6E-409C-BE32-E72D297353CC}">
                <c16:uniqueId val="{00000009-129B-44DD-ADE9-9049453DC47B}"/>
              </c:ext>
            </c:extLst>
          </c:dPt>
          <c:dPt>
            <c:idx val="5"/>
            <c:bubble3D val="0"/>
            <c:spPr>
              <a:solidFill>
                <a:srgbClr val="002060"/>
              </a:solidFill>
              <a:ln w="19050">
                <a:solidFill>
                  <a:schemeClr val="lt1"/>
                </a:solidFill>
              </a:ln>
              <a:effectLst/>
            </c:spPr>
            <c:extLst>
              <c:ext xmlns:c16="http://schemas.microsoft.com/office/drawing/2014/chart" uri="{C3380CC4-5D6E-409C-BE32-E72D297353CC}">
                <c16:uniqueId val="{0000000B-129B-44DD-ADE9-9049453DC47B}"/>
              </c:ext>
            </c:extLst>
          </c:dPt>
          <c:cat>
            <c:strRef>
              <c:f>Sheet1!$B$4:$B$9</c:f>
              <c:strCache>
                <c:ptCount val="6"/>
                <c:pt idx="0">
                  <c:v>P</c:v>
                </c:pt>
                <c:pt idx="1">
                  <c:v>E</c:v>
                </c:pt>
                <c:pt idx="2">
                  <c:v>R</c:v>
                </c:pt>
                <c:pt idx="3">
                  <c:v>M</c:v>
                </c:pt>
                <c:pt idx="4">
                  <c:v>A</c:v>
                </c:pt>
                <c:pt idx="5">
                  <c:v>H</c:v>
                </c:pt>
              </c:strCache>
            </c:strRef>
          </c:cat>
          <c:val>
            <c:numRef>
              <c:f>Sheet1!$C$4:$C$9</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129B-44DD-ADE9-9049453DC47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Sheet1!$C$3</c:f>
              <c:strCache>
                <c:ptCount val="1"/>
              </c:strCache>
            </c:strRef>
          </c:tx>
          <c:explosion val="1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B61-42E2-B22C-5267CEA3351F}"/>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3B61-42E2-B22C-5267CEA3351F}"/>
              </c:ext>
            </c:extLst>
          </c:dPt>
          <c:dPt>
            <c:idx val="2"/>
            <c:bubble3D val="0"/>
            <c:spPr>
              <a:solidFill>
                <a:srgbClr val="E5B53F"/>
              </a:solidFill>
              <a:ln w="19050">
                <a:solidFill>
                  <a:schemeClr val="lt1"/>
                </a:solidFill>
              </a:ln>
              <a:effectLst/>
            </c:spPr>
            <c:extLst>
              <c:ext xmlns:c16="http://schemas.microsoft.com/office/drawing/2014/chart" uri="{C3380CC4-5D6E-409C-BE32-E72D297353CC}">
                <c16:uniqueId val="{00000005-3B61-42E2-B22C-5267CEA3351F}"/>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3B61-42E2-B22C-5267CEA3351F}"/>
              </c:ext>
            </c:extLst>
          </c:dPt>
          <c:dPt>
            <c:idx val="4"/>
            <c:bubble3D val="0"/>
            <c:spPr>
              <a:solidFill>
                <a:srgbClr val="3DAF49"/>
              </a:solidFill>
              <a:ln w="19050">
                <a:solidFill>
                  <a:schemeClr val="lt1"/>
                </a:solidFill>
              </a:ln>
              <a:effectLst/>
            </c:spPr>
            <c:extLst>
              <c:ext xmlns:c16="http://schemas.microsoft.com/office/drawing/2014/chart" uri="{C3380CC4-5D6E-409C-BE32-E72D297353CC}">
                <c16:uniqueId val="{00000009-3B61-42E2-B22C-5267CEA3351F}"/>
              </c:ext>
            </c:extLst>
          </c:dPt>
          <c:dPt>
            <c:idx val="5"/>
            <c:bubble3D val="0"/>
            <c:spPr>
              <a:solidFill>
                <a:srgbClr val="002060"/>
              </a:solidFill>
              <a:ln w="19050">
                <a:solidFill>
                  <a:schemeClr val="lt1"/>
                </a:solidFill>
              </a:ln>
              <a:effectLst/>
            </c:spPr>
            <c:extLst>
              <c:ext xmlns:c16="http://schemas.microsoft.com/office/drawing/2014/chart" uri="{C3380CC4-5D6E-409C-BE32-E72D297353CC}">
                <c16:uniqueId val="{0000000B-3B61-42E2-B22C-5267CEA3351F}"/>
              </c:ext>
            </c:extLst>
          </c:dPt>
          <c:cat>
            <c:strRef>
              <c:f>Sheet1!$B$4:$B$9</c:f>
              <c:strCache>
                <c:ptCount val="6"/>
                <c:pt idx="0">
                  <c:v>P</c:v>
                </c:pt>
                <c:pt idx="1">
                  <c:v>E</c:v>
                </c:pt>
                <c:pt idx="2">
                  <c:v>R</c:v>
                </c:pt>
                <c:pt idx="3">
                  <c:v>M</c:v>
                </c:pt>
                <c:pt idx="4">
                  <c:v>A</c:v>
                </c:pt>
                <c:pt idx="5">
                  <c:v>H</c:v>
                </c:pt>
              </c:strCache>
            </c:strRef>
          </c:cat>
          <c:val>
            <c:numRef>
              <c:f>Sheet1!$C$4:$C$9</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3B61-42E2-B22C-5267CEA3351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rawings/_rels/drawing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rawings/drawing1.xml><?xml version="1.0" encoding="utf-8"?>
<c:userShapes xmlns:c="http://schemas.openxmlformats.org/drawingml/2006/chart">
  <cdr:relSizeAnchor xmlns:cdr="http://schemas.openxmlformats.org/drawingml/2006/chartDrawing">
    <cdr:from>
      <cdr:x>0.75751</cdr:x>
      <cdr:y>0.42315</cdr:y>
    </cdr:from>
    <cdr:to>
      <cdr:x>0.83722</cdr:x>
      <cdr:y>0.57684</cdr:y>
    </cdr:to>
    <cdr:pic>
      <cdr:nvPicPr>
        <cdr:cNvPr id="2" name="Picture 1">
          <a:extLst xmlns:a="http://schemas.openxmlformats.org/drawingml/2006/main">
            <a:ext uri="{FF2B5EF4-FFF2-40B4-BE49-F238E27FC236}">
              <a16:creationId xmlns:a16="http://schemas.microsoft.com/office/drawing/2014/main" id="{F7BA58F6-5999-DDD0-B690-0A08A94B99B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431737" y="2459308"/>
          <a:ext cx="887243" cy="893221"/>
        </a:xfrm>
        <a:prstGeom xmlns:a="http://schemas.openxmlformats.org/drawingml/2006/main" prst="rect">
          <a:avLst/>
        </a:prstGeom>
        <a:solidFill xmlns:a="http://schemas.openxmlformats.org/drawingml/2006/main">
          <a:srgbClr val="7030A0"/>
        </a:solidFill>
      </cdr:spPr>
    </cdr:pic>
  </cdr:relSizeAnchor>
  <cdr:relSizeAnchor xmlns:cdr="http://schemas.openxmlformats.org/drawingml/2006/chartDrawing">
    <cdr:from>
      <cdr:x>0.16291</cdr:x>
      <cdr:y>0.42789</cdr:y>
    </cdr:from>
    <cdr:to>
      <cdr:x>0.24141</cdr:x>
      <cdr:y>0.57211</cdr:y>
    </cdr:to>
    <cdr:pic>
      <cdr:nvPicPr>
        <cdr:cNvPr id="3" name="Picture 2">
          <a:extLst xmlns:a="http://schemas.openxmlformats.org/drawingml/2006/main">
            <a:ext uri="{FF2B5EF4-FFF2-40B4-BE49-F238E27FC236}">
              <a16:creationId xmlns:a16="http://schemas.microsoft.com/office/drawing/2014/main" id="{14773880-986E-DD7C-07FB-5A3A27418F6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813345" y="2486827"/>
          <a:ext cx="873775" cy="838183"/>
        </a:xfrm>
        <a:prstGeom xmlns:a="http://schemas.openxmlformats.org/drawingml/2006/main" prst="rect">
          <a:avLst/>
        </a:prstGeom>
      </cdr:spPr>
    </cdr:pic>
  </cdr:relSizeAnchor>
  <cdr:relSizeAnchor xmlns:cdr="http://schemas.openxmlformats.org/drawingml/2006/chartDrawing">
    <cdr:from>
      <cdr:x>0.6746</cdr:x>
      <cdr:y>0.86015</cdr:y>
    </cdr:from>
    <cdr:to>
      <cdr:x>0.75</cdr:x>
      <cdr:y>1</cdr:y>
    </cdr:to>
    <cdr:pic>
      <cdr:nvPicPr>
        <cdr:cNvPr id="4" name="Picture 3">
          <a:extLst xmlns:a="http://schemas.openxmlformats.org/drawingml/2006/main">
            <a:ext uri="{FF2B5EF4-FFF2-40B4-BE49-F238E27FC236}">
              <a16:creationId xmlns:a16="http://schemas.microsoft.com/office/drawing/2014/main" id="{C3BF301F-71D2-819E-DD42-63587B145A4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7508895" y="4999052"/>
          <a:ext cx="839269" cy="812786"/>
        </a:xfrm>
        <a:prstGeom xmlns:a="http://schemas.openxmlformats.org/drawingml/2006/main" prst="rect">
          <a:avLst/>
        </a:prstGeom>
      </cdr:spPr>
    </cdr:pic>
  </cdr:relSizeAnchor>
  <cdr:relSizeAnchor xmlns:cdr="http://schemas.openxmlformats.org/drawingml/2006/chartDrawing">
    <cdr:from>
      <cdr:x>0.2361</cdr:x>
      <cdr:y>0.85578</cdr:y>
    </cdr:from>
    <cdr:to>
      <cdr:x>0.3146</cdr:x>
      <cdr:y>1</cdr:y>
    </cdr:to>
    <cdr:pic>
      <cdr:nvPicPr>
        <cdr:cNvPr id="5" name="Picture 4">
          <a:extLst xmlns:a="http://schemas.openxmlformats.org/drawingml/2006/main">
            <a:ext uri="{FF2B5EF4-FFF2-40B4-BE49-F238E27FC236}">
              <a16:creationId xmlns:a16="http://schemas.microsoft.com/office/drawing/2014/main" id="{0BDABC15-521D-074A-D99B-D7EBC560924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2628001" y="4973654"/>
          <a:ext cx="873775" cy="838184"/>
        </a:xfrm>
        <a:prstGeom xmlns:a="http://schemas.openxmlformats.org/drawingml/2006/main" prst="rect">
          <a:avLst/>
        </a:prstGeom>
      </cdr:spPr>
    </cdr:pic>
  </cdr:relSizeAnchor>
  <cdr:relSizeAnchor xmlns:cdr="http://schemas.openxmlformats.org/drawingml/2006/chartDrawing">
    <cdr:from>
      <cdr:x>0.61456</cdr:x>
      <cdr:y>0</cdr:y>
    </cdr:from>
    <cdr:to>
      <cdr:x>0.69427</cdr:x>
      <cdr:y>0.14204</cdr:y>
    </cdr:to>
    <cdr:pic>
      <cdr:nvPicPr>
        <cdr:cNvPr id="6" name="Picture 5">
          <a:extLst xmlns:a="http://schemas.openxmlformats.org/drawingml/2006/main">
            <a:ext uri="{FF2B5EF4-FFF2-40B4-BE49-F238E27FC236}">
              <a16:creationId xmlns:a16="http://schemas.microsoft.com/office/drawing/2014/main" id="{75C30128-E906-08D0-665E-D830BEBFCE7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6840549" y="0"/>
          <a:ext cx="887243" cy="825513"/>
        </a:xfrm>
        <a:prstGeom xmlns:a="http://schemas.openxmlformats.org/drawingml/2006/main" prst="rect">
          <a:avLst/>
        </a:prstGeom>
      </cdr:spPr>
    </cdr:pic>
  </cdr:relSizeAnchor>
  <cdr:relSizeAnchor xmlns:cdr="http://schemas.openxmlformats.org/drawingml/2006/chartDrawing">
    <cdr:from>
      <cdr:x>0.29164</cdr:x>
      <cdr:y>0</cdr:y>
    </cdr:from>
    <cdr:to>
      <cdr:x>0.35565</cdr:x>
      <cdr:y>0.14422</cdr:y>
    </cdr:to>
    <cdr:pic>
      <cdr:nvPicPr>
        <cdr:cNvPr id="8" name="Picture 7">
          <a:extLst xmlns:a="http://schemas.openxmlformats.org/drawingml/2006/main">
            <a:ext uri="{FF2B5EF4-FFF2-40B4-BE49-F238E27FC236}">
              <a16:creationId xmlns:a16="http://schemas.microsoft.com/office/drawing/2014/main" id="{2BFE0D2F-7189-0CEB-5659-A23C35A98F6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6"/>
        <a:stretch xmlns:a="http://schemas.openxmlformats.org/drawingml/2006/main">
          <a:fillRect/>
        </a:stretch>
      </cdr:blipFill>
      <cdr:spPr>
        <a:xfrm xmlns:a="http://schemas.openxmlformats.org/drawingml/2006/main">
          <a:off x="3246227" y="0"/>
          <a:ext cx="712488" cy="838183"/>
        </a:xfrm>
        <a:prstGeom xmlns:a="http://schemas.openxmlformats.org/drawingml/2006/main" prst="rect">
          <a:avLst/>
        </a:prstGeom>
      </cdr:spPr>
    </cdr:pic>
  </cdr:relSizeAnchor>
  <cdr:relSizeAnchor xmlns:cdr="http://schemas.openxmlformats.org/drawingml/2006/chartDrawing">
    <cdr:from>
      <cdr:x>0.58078</cdr:x>
      <cdr:y>0.44782</cdr:y>
    </cdr:from>
    <cdr:to>
      <cdr:x>0.73036</cdr:x>
      <cdr:y>0.592</cdr:y>
    </cdr:to>
    <cdr:sp macro="" textlink="">
      <cdr:nvSpPr>
        <cdr:cNvPr id="10" name="TextBox 9">
          <a:extLst xmlns:a="http://schemas.openxmlformats.org/drawingml/2006/main">
            <a:ext uri="{FF2B5EF4-FFF2-40B4-BE49-F238E27FC236}">
              <a16:creationId xmlns:a16="http://schemas.microsoft.com/office/drawing/2014/main" id="{8065FE5A-734F-4D13-9A90-35ED1CB27C81}"/>
            </a:ext>
          </a:extLst>
        </cdr:cNvPr>
        <cdr:cNvSpPr txBox="1"/>
      </cdr:nvSpPr>
      <cdr:spPr>
        <a:xfrm xmlns:a="http://schemas.openxmlformats.org/drawingml/2006/main">
          <a:off x="6464643" y="2602685"/>
          <a:ext cx="1664959" cy="8379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solidFill>
                <a:schemeClr val="bg1"/>
              </a:solidFill>
            </a:rPr>
            <a:t>Positive </a:t>
          </a:r>
          <a:r>
            <a:rPr lang="en-US" sz="2400" b="1" dirty="0">
              <a:solidFill>
                <a:schemeClr val="bg1"/>
              </a:solidFill>
            </a:rPr>
            <a:t>R</a:t>
          </a:r>
          <a:r>
            <a:rPr lang="en-US" sz="2000" dirty="0">
              <a:solidFill>
                <a:schemeClr val="bg1"/>
              </a:solidFill>
            </a:rPr>
            <a:t>elationships</a:t>
          </a:r>
        </a:p>
      </cdr:txBody>
    </cdr:sp>
  </cdr:relSizeAnchor>
  <cdr:relSizeAnchor xmlns:cdr="http://schemas.openxmlformats.org/drawingml/2006/chartDrawing">
    <cdr:from>
      <cdr:x>0.2859</cdr:x>
      <cdr:y>0.48005</cdr:y>
    </cdr:from>
    <cdr:to>
      <cdr:x>0.36805</cdr:x>
      <cdr:y>0.63738</cdr:y>
    </cdr:to>
    <cdr:sp macro="" textlink="">
      <cdr:nvSpPr>
        <cdr:cNvPr id="11" name="TextBox 10">
          <a:extLst xmlns:a="http://schemas.openxmlformats.org/drawingml/2006/main">
            <a:ext uri="{FF2B5EF4-FFF2-40B4-BE49-F238E27FC236}">
              <a16:creationId xmlns:a16="http://schemas.microsoft.com/office/drawing/2014/main" id="{6FD9AA62-0386-4E5A-B80D-116448913F6E}"/>
            </a:ext>
          </a:extLst>
        </cdr:cNvPr>
        <cdr:cNvSpPr txBox="1"/>
      </cdr:nvSpPr>
      <cdr:spPr>
        <a:xfrm xmlns:a="http://schemas.openxmlformats.org/drawingml/2006/main">
          <a:off x="3182334" y="2789957"/>
          <a:ext cx="914402"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a:solidFill>
                <a:schemeClr val="bg1"/>
              </a:solidFill>
            </a:rPr>
            <a:t>H</a:t>
          </a:r>
          <a:r>
            <a:rPr lang="en-US" sz="2000" dirty="0">
              <a:solidFill>
                <a:schemeClr val="bg1"/>
              </a:solidFill>
            </a:rPr>
            <a:t>ealth</a:t>
          </a:r>
        </a:p>
      </cdr:txBody>
    </cdr:sp>
  </cdr:relSizeAnchor>
  <cdr:relSizeAnchor xmlns:cdr="http://schemas.openxmlformats.org/drawingml/2006/chartDrawing">
    <cdr:from>
      <cdr:x>0.3502</cdr:x>
      <cdr:y>0.19181</cdr:y>
    </cdr:from>
    <cdr:to>
      <cdr:x>0.52235</cdr:x>
      <cdr:y>0.33795</cdr:y>
    </cdr:to>
    <cdr:sp macro="" textlink="">
      <cdr:nvSpPr>
        <cdr:cNvPr id="12" name="TextBox 1">
          <a:extLst xmlns:a="http://schemas.openxmlformats.org/drawingml/2006/main">
            <a:ext uri="{FF2B5EF4-FFF2-40B4-BE49-F238E27FC236}">
              <a16:creationId xmlns:a16="http://schemas.microsoft.com/office/drawing/2014/main" id="{5143E271-F40E-457A-92D8-02412D3F1FB0}"/>
            </a:ext>
          </a:extLst>
        </cdr:cNvPr>
        <cdr:cNvSpPr txBox="1"/>
      </cdr:nvSpPr>
      <cdr:spPr>
        <a:xfrm xmlns:a="http://schemas.openxmlformats.org/drawingml/2006/main">
          <a:off x="3898023" y="1114759"/>
          <a:ext cx="1916176" cy="8493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bg1"/>
              </a:solidFill>
            </a:rPr>
            <a:t>P</a:t>
          </a:r>
          <a:r>
            <a:rPr lang="en-US" sz="2000" dirty="0">
              <a:solidFill>
                <a:schemeClr val="bg1"/>
              </a:solidFill>
            </a:rPr>
            <a:t>ositive Emotions</a:t>
          </a:r>
        </a:p>
      </cdr:txBody>
    </cdr:sp>
  </cdr:relSizeAnchor>
  <cdr:relSizeAnchor xmlns:cdr="http://schemas.openxmlformats.org/drawingml/2006/chartDrawing">
    <cdr:from>
      <cdr:x>0.5178</cdr:x>
      <cdr:y>0.18977</cdr:y>
    </cdr:from>
    <cdr:to>
      <cdr:x>0.66738</cdr:x>
      <cdr:y>0.33394</cdr:y>
    </cdr:to>
    <cdr:sp macro="" textlink="">
      <cdr:nvSpPr>
        <cdr:cNvPr id="14" name="TextBox 1">
          <a:extLst xmlns:a="http://schemas.openxmlformats.org/drawingml/2006/main">
            <a:ext uri="{FF2B5EF4-FFF2-40B4-BE49-F238E27FC236}">
              <a16:creationId xmlns:a16="http://schemas.microsoft.com/office/drawing/2014/main" id="{5143E271-F40E-457A-92D8-02412D3F1FB0}"/>
            </a:ext>
          </a:extLst>
        </cdr:cNvPr>
        <cdr:cNvSpPr txBox="1"/>
      </cdr:nvSpPr>
      <cdr:spPr>
        <a:xfrm xmlns:a="http://schemas.openxmlformats.org/drawingml/2006/main">
          <a:off x="5763527" y="1102886"/>
          <a:ext cx="1665027" cy="8379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bg1"/>
              </a:solidFill>
            </a:rPr>
            <a:t>E</a:t>
          </a:r>
          <a:r>
            <a:rPr lang="en-US" sz="2000" dirty="0">
              <a:solidFill>
                <a:schemeClr val="bg1"/>
              </a:solidFill>
            </a:rPr>
            <a:t>ngagement</a:t>
          </a:r>
        </a:p>
      </cdr:txBody>
    </cdr:sp>
  </cdr:relSizeAnchor>
  <cdr:relSizeAnchor xmlns:cdr="http://schemas.openxmlformats.org/drawingml/2006/chartDrawing">
    <cdr:from>
      <cdr:x>0.52874</cdr:x>
      <cdr:y>0.75314</cdr:y>
    </cdr:from>
    <cdr:to>
      <cdr:x>0.67832</cdr:x>
      <cdr:y>0.89732</cdr:y>
    </cdr:to>
    <cdr:sp macro="" textlink="">
      <cdr:nvSpPr>
        <cdr:cNvPr id="15" name="TextBox 1">
          <a:extLst xmlns:a="http://schemas.openxmlformats.org/drawingml/2006/main">
            <a:ext uri="{FF2B5EF4-FFF2-40B4-BE49-F238E27FC236}">
              <a16:creationId xmlns:a16="http://schemas.microsoft.com/office/drawing/2014/main" id="{5143E271-F40E-457A-92D8-02412D3F1FB0}"/>
            </a:ext>
          </a:extLst>
        </cdr:cNvPr>
        <cdr:cNvSpPr txBox="1"/>
      </cdr:nvSpPr>
      <cdr:spPr>
        <a:xfrm xmlns:a="http://schemas.openxmlformats.org/drawingml/2006/main">
          <a:off x="5885371" y="4377113"/>
          <a:ext cx="1664958" cy="8379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bg1"/>
              </a:solidFill>
            </a:rPr>
            <a:t>M</a:t>
          </a:r>
          <a:r>
            <a:rPr lang="en-US" sz="2000" dirty="0">
              <a:solidFill>
                <a:schemeClr val="bg1"/>
              </a:solidFill>
            </a:rPr>
            <a:t>eaning</a:t>
          </a:r>
        </a:p>
      </cdr:txBody>
    </cdr:sp>
  </cdr:relSizeAnchor>
</c:userShapes>
</file>

<file path=ppt/drawings/drawing2.xml><?xml version="1.0" encoding="utf-8"?>
<c:userShapes xmlns:c="http://schemas.openxmlformats.org/drawingml/2006/chart">
  <cdr:relSizeAnchor xmlns:cdr="http://schemas.openxmlformats.org/drawingml/2006/chartDrawing">
    <cdr:from>
      <cdr:x>0.75751</cdr:x>
      <cdr:y>0.42315</cdr:y>
    </cdr:from>
    <cdr:to>
      <cdr:x>0.83722</cdr:x>
      <cdr:y>0.57684</cdr:y>
    </cdr:to>
    <cdr:pic>
      <cdr:nvPicPr>
        <cdr:cNvPr id="2" name="Picture 1">
          <a:extLst xmlns:a="http://schemas.openxmlformats.org/drawingml/2006/main">
            <a:ext uri="{FF2B5EF4-FFF2-40B4-BE49-F238E27FC236}">
              <a16:creationId xmlns:a16="http://schemas.microsoft.com/office/drawing/2014/main" id="{F7BA58F6-5999-DDD0-B690-0A08A94B99B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431737" y="2459308"/>
          <a:ext cx="887243" cy="893221"/>
        </a:xfrm>
        <a:prstGeom xmlns:a="http://schemas.openxmlformats.org/drawingml/2006/main" prst="rect">
          <a:avLst/>
        </a:prstGeom>
        <a:solidFill xmlns:a="http://schemas.openxmlformats.org/drawingml/2006/main">
          <a:srgbClr val="7030A0"/>
        </a:solidFill>
      </cdr:spPr>
    </cdr:pic>
  </cdr:relSizeAnchor>
  <cdr:relSizeAnchor xmlns:cdr="http://schemas.openxmlformats.org/drawingml/2006/chartDrawing">
    <cdr:from>
      <cdr:x>0.16291</cdr:x>
      <cdr:y>0.42789</cdr:y>
    </cdr:from>
    <cdr:to>
      <cdr:x>0.24141</cdr:x>
      <cdr:y>0.57211</cdr:y>
    </cdr:to>
    <cdr:pic>
      <cdr:nvPicPr>
        <cdr:cNvPr id="3" name="Picture 2">
          <a:extLst xmlns:a="http://schemas.openxmlformats.org/drawingml/2006/main">
            <a:ext uri="{FF2B5EF4-FFF2-40B4-BE49-F238E27FC236}">
              <a16:creationId xmlns:a16="http://schemas.microsoft.com/office/drawing/2014/main" id="{14773880-986E-DD7C-07FB-5A3A27418F6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813345" y="2486827"/>
          <a:ext cx="873775" cy="838183"/>
        </a:xfrm>
        <a:prstGeom xmlns:a="http://schemas.openxmlformats.org/drawingml/2006/main" prst="rect">
          <a:avLst/>
        </a:prstGeom>
      </cdr:spPr>
    </cdr:pic>
  </cdr:relSizeAnchor>
  <cdr:relSizeAnchor xmlns:cdr="http://schemas.openxmlformats.org/drawingml/2006/chartDrawing">
    <cdr:from>
      <cdr:x>0.6746</cdr:x>
      <cdr:y>0.86015</cdr:y>
    </cdr:from>
    <cdr:to>
      <cdr:x>0.75</cdr:x>
      <cdr:y>1</cdr:y>
    </cdr:to>
    <cdr:pic>
      <cdr:nvPicPr>
        <cdr:cNvPr id="4" name="Picture 3">
          <a:extLst xmlns:a="http://schemas.openxmlformats.org/drawingml/2006/main">
            <a:ext uri="{FF2B5EF4-FFF2-40B4-BE49-F238E27FC236}">
              <a16:creationId xmlns:a16="http://schemas.microsoft.com/office/drawing/2014/main" id="{C3BF301F-71D2-819E-DD42-63587B145A4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7508895" y="4999052"/>
          <a:ext cx="839269" cy="812786"/>
        </a:xfrm>
        <a:prstGeom xmlns:a="http://schemas.openxmlformats.org/drawingml/2006/main" prst="rect">
          <a:avLst/>
        </a:prstGeom>
      </cdr:spPr>
    </cdr:pic>
  </cdr:relSizeAnchor>
  <cdr:relSizeAnchor xmlns:cdr="http://schemas.openxmlformats.org/drawingml/2006/chartDrawing">
    <cdr:from>
      <cdr:x>0.2361</cdr:x>
      <cdr:y>0.85578</cdr:y>
    </cdr:from>
    <cdr:to>
      <cdr:x>0.3146</cdr:x>
      <cdr:y>1</cdr:y>
    </cdr:to>
    <cdr:pic>
      <cdr:nvPicPr>
        <cdr:cNvPr id="5" name="Picture 4">
          <a:extLst xmlns:a="http://schemas.openxmlformats.org/drawingml/2006/main">
            <a:ext uri="{FF2B5EF4-FFF2-40B4-BE49-F238E27FC236}">
              <a16:creationId xmlns:a16="http://schemas.microsoft.com/office/drawing/2014/main" id="{0BDABC15-521D-074A-D99B-D7EBC560924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2628001" y="4973654"/>
          <a:ext cx="873775" cy="838184"/>
        </a:xfrm>
        <a:prstGeom xmlns:a="http://schemas.openxmlformats.org/drawingml/2006/main" prst="rect">
          <a:avLst/>
        </a:prstGeom>
      </cdr:spPr>
    </cdr:pic>
  </cdr:relSizeAnchor>
  <cdr:relSizeAnchor xmlns:cdr="http://schemas.openxmlformats.org/drawingml/2006/chartDrawing">
    <cdr:from>
      <cdr:x>0.61456</cdr:x>
      <cdr:y>0</cdr:y>
    </cdr:from>
    <cdr:to>
      <cdr:x>0.69427</cdr:x>
      <cdr:y>0.14204</cdr:y>
    </cdr:to>
    <cdr:pic>
      <cdr:nvPicPr>
        <cdr:cNvPr id="6" name="Picture 5">
          <a:extLst xmlns:a="http://schemas.openxmlformats.org/drawingml/2006/main">
            <a:ext uri="{FF2B5EF4-FFF2-40B4-BE49-F238E27FC236}">
              <a16:creationId xmlns:a16="http://schemas.microsoft.com/office/drawing/2014/main" id="{75C30128-E906-08D0-665E-D830BEBFCE7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6840549" y="0"/>
          <a:ext cx="887243" cy="825513"/>
        </a:xfrm>
        <a:prstGeom xmlns:a="http://schemas.openxmlformats.org/drawingml/2006/main" prst="rect">
          <a:avLst/>
        </a:prstGeom>
      </cdr:spPr>
    </cdr:pic>
  </cdr:relSizeAnchor>
  <cdr:relSizeAnchor xmlns:cdr="http://schemas.openxmlformats.org/drawingml/2006/chartDrawing">
    <cdr:from>
      <cdr:x>0.29164</cdr:x>
      <cdr:y>0</cdr:y>
    </cdr:from>
    <cdr:to>
      <cdr:x>0.35565</cdr:x>
      <cdr:y>0.14422</cdr:y>
    </cdr:to>
    <cdr:pic>
      <cdr:nvPicPr>
        <cdr:cNvPr id="8" name="Picture 7">
          <a:extLst xmlns:a="http://schemas.openxmlformats.org/drawingml/2006/main">
            <a:ext uri="{FF2B5EF4-FFF2-40B4-BE49-F238E27FC236}">
              <a16:creationId xmlns:a16="http://schemas.microsoft.com/office/drawing/2014/main" id="{2BFE0D2F-7189-0CEB-5659-A23C35A98F6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6"/>
        <a:stretch xmlns:a="http://schemas.openxmlformats.org/drawingml/2006/main">
          <a:fillRect/>
        </a:stretch>
      </cdr:blipFill>
      <cdr:spPr>
        <a:xfrm xmlns:a="http://schemas.openxmlformats.org/drawingml/2006/main">
          <a:off x="3246227" y="0"/>
          <a:ext cx="712488" cy="838183"/>
        </a:xfrm>
        <a:prstGeom xmlns:a="http://schemas.openxmlformats.org/drawingml/2006/main" prst="rect">
          <a:avLst/>
        </a:prstGeom>
      </cdr:spPr>
    </cdr:pic>
  </cdr:relSizeAnchor>
  <cdr:relSizeAnchor xmlns:cdr="http://schemas.openxmlformats.org/drawingml/2006/chartDrawing">
    <cdr:from>
      <cdr:x>0.58078</cdr:x>
      <cdr:y>0.44782</cdr:y>
    </cdr:from>
    <cdr:to>
      <cdr:x>0.73036</cdr:x>
      <cdr:y>0.592</cdr:y>
    </cdr:to>
    <cdr:sp macro="" textlink="">
      <cdr:nvSpPr>
        <cdr:cNvPr id="10" name="TextBox 9">
          <a:extLst xmlns:a="http://schemas.openxmlformats.org/drawingml/2006/main">
            <a:ext uri="{FF2B5EF4-FFF2-40B4-BE49-F238E27FC236}">
              <a16:creationId xmlns:a16="http://schemas.microsoft.com/office/drawing/2014/main" id="{8065FE5A-734F-4D13-9A90-35ED1CB27C81}"/>
            </a:ext>
          </a:extLst>
        </cdr:cNvPr>
        <cdr:cNvSpPr txBox="1"/>
      </cdr:nvSpPr>
      <cdr:spPr>
        <a:xfrm xmlns:a="http://schemas.openxmlformats.org/drawingml/2006/main">
          <a:off x="6464643" y="2602685"/>
          <a:ext cx="1664959" cy="8379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solidFill>
                <a:schemeClr val="bg1"/>
              </a:solidFill>
            </a:rPr>
            <a:t>Positive </a:t>
          </a:r>
          <a:r>
            <a:rPr lang="en-US" sz="2400" b="1" dirty="0">
              <a:solidFill>
                <a:schemeClr val="bg1"/>
              </a:solidFill>
            </a:rPr>
            <a:t>R</a:t>
          </a:r>
          <a:r>
            <a:rPr lang="en-US" sz="2000" dirty="0">
              <a:solidFill>
                <a:schemeClr val="bg1"/>
              </a:solidFill>
            </a:rPr>
            <a:t>elationships</a:t>
          </a:r>
        </a:p>
      </cdr:txBody>
    </cdr:sp>
  </cdr:relSizeAnchor>
  <cdr:relSizeAnchor xmlns:cdr="http://schemas.openxmlformats.org/drawingml/2006/chartDrawing">
    <cdr:from>
      <cdr:x>0.2859</cdr:x>
      <cdr:y>0.48005</cdr:y>
    </cdr:from>
    <cdr:to>
      <cdr:x>0.36805</cdr:x>
      <cdr:y>0.63738</cdr:y>
    </cdr:to>
    <cdr:sp macro="" textlink="">
      <cdr:nvSpPr>
        <cdr:cNvPr id="11" name="TextBox 10">
          <a:extLst xmlns:a="http://schemas.openxmlformats.org/drawingml/2006/main">
            <a:ext uri="{FF2B5EF4-FFF2-40B4-BE49-F238E27FC236}">
              <a16:creationId xmlns:a16="http://schemas.microsoft.com/office/drawing/2014/main" id="{6FD9AA62-0386-4E5A-B80D-116448913F6E}"/>
            </a:ext>
          </a:extLst>
        </cdr:cNvPr>
        <cdr:cNvSpPr txBox="1"/>
      </cdr:nvSpPr>
      <cdr:spPr>
        <a:xfrm xmlns:a="http://schemas.openxmlformats.org/drawingml/2006/main">
          <a:off x="3182334" y="2789957"/>
          <a:ext cx="914402"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a:solidFill>
                <a:schemeClr val="bg1"/>
              </a:solidFill>
            </a:rPr>
            <a:t>H</a:t>
          </a:r>
          <a:r>
            <a:rPr lang="en-US" sz="2000" dirty="0">
              <a:solidFill>
                <a:schemeClr val="bg1"/>
              </a:solidFill>
            </a:rPr>
            <a:t>ealth</a:t>
          </a:r>
        </a:p>
      </cdr:txBody>
    </cdr:sp>
  </cdr:relSizeAnchor>
  <cdr:relSizeAnchor xmlns:cdr="http://schemas.openxmlformats.org/drawingml/2006/chartDrawing">
    <cdr:from>
      <cdr:x>0.3502</cdr:x>
      <cdr:y>0.19181</cdr:y>
    </cdr:from>
    <cdr:to>
      <cdr:x>0.52235</cdr:x>
      <cdr:y>0.33795</cdr:y>
    </cdr:to>
    <cdr:sp macro="" textlink="">
      <cdr:nvSpPr>
        <cdr:cNvPr id="12" name="TextBox 1">
          <a:extLst xmlns:a="http://schemas.openxmlformats.org/drawingml/2006/main">
            <a:ext uri="{FF2B5EF4-FFF2-40B4-BE49-F238E27FC236}">
              <a16:creationId xmlns:a16="http://schemas.microsoft.com/office/drawing/2014/main" id="{5143E271-F40E-457A-92D8-02412D3F1FB0}"/>
            </a:ext>
          </a:extLst>
        </cdr:cNvPr>
        <cdr:cNvSpPr txBox="1"/>
      </cdr:nvSpPr>
      <cdr:spPr>
        <a:xfrm xmlns:a="http://schemas.openxmlformats.org/drawingml/2006/main">
          <a:off x="3898023" y="1114759"/>
          <a:ext cx="1916176" cy="8493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bg1"/>
              </a:solidFill>
            </a:rPr>
            <a:t>P</a:t>
          </a:r>
          <a:r>
            <a:rPr lang="en-US" sz="2000" dirty="0">
              <a:solidFill>
                <a:schemeClr val="bg1"/>
              </a:solidFill>
            </a:rPr>
            <a:t>ositive Emotions</a:t>
          </a:r>
        </a:p>
      </cdr:txBody>
    </cdr:sp>
  </cdr:relSizeAnchor>
  <cdr:relSizeAnchor xmlns:cdr="http://schemas.openxmlformats.org/drawingml/2006/chartDrawing">
    <cdr:from>
      <cdr:x>0.5178</cdr:x>
      <cdr:y>0.18977</cdr:y>
    </cdr:from>
    <cdr:to>
      <cdr:x>0.66738</cdr:x>
      <cdr:y>0.33394</cdr:y>
    </cdr:to>
    <cdr:sp macro="" textlink="">
      <cdr:nvSpPr>
        <cdr:cNvPr id="14" name="TextBox 1">
          <a:extLst xmlns:a="http://schemas.openxmlformats.org/drawingml/2006/main">
            <a:ext uri="{FF2B5EF4-FFF2-40B4-BE49-F238E27FC236}">
              <a16:creationId xmlns:a16="http://schemas.microsoft.com/office/drawing/2014/main" id="{5143E271-F40E-457A-92D8-02412D3F1FB0}"/>
            </a:ext>
          </a:extLst>
        </cdr:cNvPr>
        <cdr:cNvSpPr txBox="1"/>
      </cdr:nvSpPr>
      <cdr:spPr>
        <a:xfrm xmlns:a="http://schemas.openxmlformats.org/drawingml/2006/main">
          <a:off x="5763527" y="1102886"/>
          <a:ext cx="1665027" cy="8379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bg1"/>
              </a:solidFill>
            </a:rPr>
            <a:t>E</a:t>
          </a:r>
          <a:r>
            <a:rPr lang="en-US" sz="2000" dirty="0">
              <a:solidFill>
                <a:schemeClr val="bg1"/>
              </a:solidFill>
            </a:rPr>
            <a:t>ngagement</a:t>
          </a:r>
        </a:p>
      </cdr:txBody>
    </cdr:sp>
  </cdr:relSizeAnchor>
  <cdr:relSizeAnchor xmlns:cdr="http://schemas.openxmlformats.org/drawingml/2006/chartDrawing">
    <cdr:from>
      <cdr:x>0.52874</cdr:x>
      <cdr:y>0.75314</cdr:y>
    </cdr:from>
    <cdr:to>
      <cdr:x>0.67832</cdr:x>
      <cdr:y>0.89732</cdr:y>
    </cdr:to>
    <cdr:sp macro="" textlink="">
      <cdr:nvSpPr>
        <cdr:cNvPr id="15" name="TextBox 1">
          <a:extLst xmlns:a="http://schemas.openxmlformats.org/drawingml/2006/main">
            <a:ext uri="{FF2B5EF4-FFF2-40B4-BE49-F238E27FC236}">
              <a16:creationId xmlns:a16="http://schemas.microsoft.com/office/drawing/2014/main" id="{5143E271-F40E-457A-92D8-02412D3F1FB0}"/>
            </a:ext>
          </a:extLst>
        </cdr:cNvPr>
        <cdr:cNvSpPr txBox="1"/>
      </cdr:nvSpPr>
      <cdr:spPr>
        <a:xfrm xmlns:a="http://schemas.openxmlformats.org/drawingml/2006/main">
          <a:off x="5885371" y="4377113"/>
          <a:ext cx="1664958" cy="8379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bg1"/>
              </a:solidFill>
            </a:rPr>
            <a:t>M</a:t>
          </a:r>
          <a:r>
            <a:rPr lang="en-US" sz="2000" dirty="0">
              <a:solidFill>
                <a:schemeClr val="bg1"/>
              </a:solidFill>
            </a:rPr>
            <a:t>eaning</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CD350-D64B-42BF-A4CE-27B0AC338A36}" type="datetimeFigureOut">
              <a:rPr lang="en-US" smtClean="0"/>
              <a:t>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4D1D2-9C99-4690-A00D-F50D54619B00}" type="slidenum">
              <a:rPr lang="en-US" smtClean="0"/>
              <a:t>‹#›</a:t>
            </a:fld>
            <a:endParaRPr lang="en-US"/>
          </a:p>
        </p:txBody>
      </p:sp>
    </p:spTree>
    <p:extLst>
      <p:ext uri="{BB962C8B-B14F-4D97-AF65-F5344CB8AC3E}">
        <p14:creationId xmlns:p14="http://schemas.microsoft.com/office/powerpoint/2010/main" val="3840235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andfonline.com/doi/full/10.1080/10872981.2021.1929798"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urldefense.com/v3/__https:/www.ncbi.nlm.nih.gov/books/NBK552615/*__;Iw!!NuzbfyPwt6ZyPHQ!t3tY1Soykc1_gnNSmgJXcWz9cTodjFI8fNA8di1ShemBmQBfLwqzqcC2P8F7E2cPRP1JQdlgYmELaE6Uj21Htrh_8H-JTrZE9LY$"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urldefense.com/v3/__https:/www.ncbi.nlm.nih.gov/books/NBK552615/*__;Iw!!NuzbfyPwt6ZyPHQ!t3tY1Soykc1_gnNSmgJXcWz9cTodjFI8fNA8di1ShemBmQBfLwqzqcC2P8F7E2cPRP1JQdlgYmELaE6Uj21Htrh_8H-JTrZE9LY$"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Videos 39 min  39 min activities</a:t>
            </a:r>
          </a:p>
          <a:p>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rPr>
              <a:t>Richard Shugerman is the vice chair for faculty development in the department of pediatrics in the University of Washington School of Medicine and a faculty member in the division of pediatric emergency medicine at Seattle Children’s Hospital</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Diane Rawlins is the principal at Inside Out Consulting. </a:t>
            </a:r>
          </a:p>
          <a:p>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rPr>
              <a:t>Mollie Grow is a general pediatrician and associate program director of the University of Washington Pediatrics Residency program</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Calibri" panose="020F0502020204030204" pitchFamily="34" charset="0"/>
                <a:ea typeface="Calibri" panose="020F0502020204030204" pitchFamily="34" charset="0"/>
              </a:rPr>
              <a:t>Maneesh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Batra</a:t>
            </a:r>
            <a:r>
              <a:rPr lang="en-US" sz="1800">
                <a:effectLst/>
                <a:latin typeface="Calibri" panose="020F0502020204030204" pitchFamily="34" charset="0"/>
                <a:ea typeface="Calibri" panose="020F0502020204030204" pitchFamily="34" charset="0"/>
              </a:rPr>
              <a:t> is the interim chief of neonatology at the University of Washington school of medicine department of pediatrics and a former program residency director at the University of Washington school of medicine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r>
              <a:rPr lang="en-US" sz="1800" kern="1200" dirty="0">
                <a:solidFill>
                  <a:schemeClr val="tx1"/>
                </a:solidFill>
                <a:effectLst/>
                <a:latin typeface="+mn-lt"/>
                <a:ea typeface="+mn-ea"/>
                <a:cs typeface="+mn-cs"/>
              </a:rPr>
              <a:t>Option to share:</a:t>
            </a:r>
          </a:p>
          <a:p>
            <a:r>
              <a:rPr lang="en-US" sz="1800" kern="1200" dirty="0">
                <a:solidFill>
                  <a:schemeClr val="tx1"/>
                </a:solidFill>
                <a:effectLst/>
                <a:latin typeface="+mn-lt"/>
                <a:ea typeface="+mn-ea"/>
                <a:cs typeface="+mn-cs"/>
              </a:rPr>
              <a:t>Your (division chief/manager/</a:t>
            </a:r>
            <a:r>
              <a:rPr lang="en-US" sz="1800" kern="1200" dirty="0" err="1">
                <a:solidFill>
                  <a:schemeClr val="tx1"/>
                </a:solidFill>
                <a:effectLst/>
                <a:latin typeface="+mn-lt"/>
                <a:ea typeface="+mn-ea"/>
                <a:cs typeface="+mn-cs"/>
              </a:rPr>
              <a:t>etc</a:t>
            </a:r>
            <a:r>
              <a:rPr lang="en-US" sz="1800" kern="1200" dirty="0">
                <a:solidFill>
                  <a:schemeClr val="tx1"/>
                </a:solidFill>
                <a:effectLst/>
                <a:latin typeface="+mn-lt"/>
                <a:ea typeface="+mn-ea"/>
                <a:cs typeface="+mn-cs"/>
              </a:rPr>
              <a:t>) invited us here to talk about joy</a:t>
            </a:r>
            <a:r>
              <a:rPr lang="en-US" sz="1800" kern="1200" baseline="0" dirty="0">
                <a:solidFill>
                  <a:schemeClr val="tx1"/>
                </a:solidFill>
                <a:effectLst/>
                <a:latin typeface="+mn-lt"/>
                <a:ea typeface="+mn-ea"/>
                <a:cs typeface="+mn-cs"/>
              </a:rPr>
              <a:t> and meaning (in medicine)</a:t>
            </a:r>
            <a:r>
              <a:rPr lang="en-US" sz="1800" kern="1200" dirty="0">
                <a:solidFill>
                  <a:schemeClr val="tx1"/>
                </a:solidFill>
                <a:effectLst/>
                <a:latin typeface="+mn-lt"/>
                <a:ea typeface="+mn-ea"/>
                <a:cs typeface="+mn-cs"/>
              </a:rPr>
              <a:t> because they care about your well-being.  We are excited to present this session to you which was developed through a HRSA grant.</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Change Notes-</a:t>
            </a:r>
          </a:p>
          <a:p>
            <a:r>
              <a:rPr lang="en-US" sz="1800" kern="1200" dirty="0">
                <a:solidFill>
                  <a:schemeClr val="tx1"/>
                </a:solidFill>
                <a:effectLst/>
                <a:latin typeface="+mn-lt"/>
                <a:ea typeface="+mn-ea"/>
                <a:cs typeface="+mn-cs"/>
              </a:rPr>
              <a:t>Updates from previous: QR code attendance &amp; QR code post survey, numbered sections, leadership note, twitter handle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713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p:txBody>
      </p:sp>
      <p:sp>
        <p:nvSpPr>
          <p:cNvPr id="4" name="Slide Number Placeholder 3"/>
          <p:cNvSpPr>
            <a:spLocks noGrp="1"/>
          </p:cNvSpPr>
          <p:nvPr>
            <p:ph type="sldNum" sz="quarter" idx="5"/>
          </p:nvPr>
        </p:nvSpPr>
        <p:spPr/>
        <p:txBody>
          <a:bodyPr/>
          <a:lstStyle/>
          <a:p>
            <a:fld id="{11FDD855-6D5D-4283-9DDA-CB12572801D8}" type="slidenum">
              <a:rPr lang="en-US" smtClean="0"/>
              <a:t>11</a:t>
            </a:fld>
            <a:endParaRPr lang="en-US"/>
          </a:p>
        </p:txBody>
      </p:sp>
    </p:spTree>
    <p:extLst>
      <p:ext uri="{BB962C8B-B14F-4D97-AF65-F5344CB8AC3E}">
        <p14:creationId xmlns:p14="http://schemas.microsoft.com/office/powerpoint/2010/main" val="304811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8D989EF-04BC-4C71-97F1-E9C094EE61BA}" type="slidenum">
              <a:rPr lang="en-US" altLang="en-US" smtClean="0">
                <a:cs typeface="Arial" panose="020B0604020202020204" pitchFamily="34" charset="0"/>
              </a:rPr>
              <a:pPr/>
              <a:t>12</a:t>
            </a:fld>
            <a:endParaRPr lang="en-US" altLang="en-US">
              <a:cs typeface="Arial" panose="020B0604020202020204" pitchFamily="34" charset="0"/>
            </a:endParaRPr>
          </a:p>
        </p:txBody>
      </p:sp>
    </p:spTree>
    <p:extLst>
      <p:ext uri="{BB962C8B-B14F-4D97-AF65-F5344CB8AC3E}">
        <p14:creationId xmlns:p14="http://schemas.microsoft.com/office/powerpoint/2010/main" val="3768184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000ce629f2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3000ce629f2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dirty="0" smtClean="0"/>
              <a:t>You all might be wondering “How it is that a topic like finding meaning is in all of these models of well being….why do so many people place such great importance on it?</a:t>
            </a:r>
          </a:p>
          <a:p>
            <a:pPr marL="457200" marR="0" lvl="0" indent="-228600" algn="l" rtl="0">
              <a:lnSpc>
                <a:spcPct val="100000"/>
              </a:lnSpc>
              <a:spcBef>
                <a:spcPts val="0"/>
              </a:spcBef>
              <a:spcAft>
                <a:spcPts val="0"/>
              </a:spcAft>
              <a:buSzPts val="1400"/>
              <a:buNone/>
            </a:pPr>
            <a:endParaRPr lang="en-US" dirty="0" smtClean="0"/>
          </a:p>
          <a:p>
            <a:pPr marL="0" marR="0" lvl="0" indent="0" algn="l" rtl="0">
              <a:lnSpc>
                <a:spcPct val="100000"/>
              </a:lnSpc>
              <a:spcBef>
                <a:spcPts val="0"/>
              </a:spcBef>
              <a:spcAft>
                <a:spcPts val="0"/>
              </a:spcAft>
              <a:buClr>
                <a:schemeClr val="dk1"/>
              </a:buClr>
              <a:buSzPts val="1200"/>
              <a:buFont typeface="Calibri"/>
              <a:buNone/>
            </a:pPr>
            <a:r>
              <a:rPr lang="en-US" dirty="0" smtClean="0"/>
              <a:t>Well, people’s search for meaning is not a recent phenomenon and is certainly not exclusive to those of us in health care.  Roy </a:t>
            </a:r>
            <a:r>
              <a:rPr lang="en-US" dirty="0" err="1" smtClean="0"/>
              <a:t>Baumeister</a:t>
            </a:r>
            <a:r>
              <a:rPr lang="en-US" dirty="0" smtClean="0"/>
              <a:t> is a contemporary social psychologist who has taught throughout the US and Australia, president of International Positive Psychology Association.  I appreciate his perspective on why meaning is so important to humans, as quoted here - </a:t>
            </a:r>
            <a:r>
              <a:rPr lang="en-US" sz="1200" dirty="0" smtClean="0"/>
              <a:t>“Without meaning, behavior is guided by impulse and instinct.” Meaning is kind of what makes us </a:t>
            </a:r>
            <a:r>
              <a:rPr lang="en-US" dirty="0" smtClean="0"/>
              <a:t>human.</a:t>
            </a:r>
          </a:p>
          <a:p>
            <a:pPr marL="457200" marR="0" lvl="0" indent="-228600" algn="l" rtl="0">
              <a:lnSpc>
                <a:spcPct val="100000"/>
              </a:lnSpc>
              <a:spcBef>
                <a:spcPts val="0"/>
              </a:spcBef>
              <a:spcAft>
                <a:spcPts val="0"/>
              </a:spcAft>
              <a:buSzPts val="1400"/>
              <a:buNone/>
            </a:pPr>
            <a:endParaRPr lang="en-US" dirty="0" smtClean="0"/>
          </a:p>
          <a:p>
            <a:pPr marL="0" marR="0" lvl="0" indent="0" algn="l" rtl="0">
              <a:lnSpc>
                <a:spcPct val="100000"/>
              </a:lnSpc>
              <a:spcBef>
                <a:spcPts val="0"/>
              </a:spcBef>
              <a:spcAft>
                <a:spcPts val="0"/>
              </a:spcAft>
              <a:buClr>
                <a:srgbClr val="4B4F58"/>
              </a:buClr>
              <a:buSzPts val="1200"/>
              <a:buFont typeface="Quattrocento Sans"/>
              <a:buNone/>
            </a:pPr>
            <a:r>
              <a:rPr lang="en-US" dirty="0" smtClean="0">
                <a:solidFill>
                  <a:srgbClr val="4B4F58"/>
                </a:solidFill>
                <a:latin typeface="Quattrocento Sans"/>
                <a:ea typeface="Quattrocento Sans"/>
                <a:cs typeface="Quattrocento Sans"/>
                <a:sym typeface="Quattrocento Sans"/>
              </a:rPr>
              <a:t>Within medicine, </a:t>
            </a:r>
            <a:r>
              <a:rPr lang="en-US" sz="1200" dirty="0" smtClean="0">
                <a:solidFill>
                  <a:srgbClr val="4B4F58"/>
                </a:solidFill>
                <a:latin typeface="Quattrocento Sans"/>
                <a:ea typeface="Quattrocento Sans"/>
                <a:cs typeface="Quattrocento Sans"/>
                <a:sym typeface="Quattrocento Sans"/>
              </a:rPr>
              <a:t>T</a:t>
            </a:r>
            <a:r>
              <a:rPr lang="en-US" dirty="0" smtClean="0"/>
              <a:t>ait </a:t>
            </a:r>
            <a:r>
              <a:rPr lang="en-US" dirty="0" err="1" smtClean="0"/>
              <a:t>Shanafelt</a:t>
            </a:r>
            <a:r>
              <a:rPr lang="en-US" dirty="0" smtClean="0"/>
              <a:t> is one of the leading scientists studying well being of health care providers. His research demonstrated that physicians at the Mayo Clinic who were able to devote at least 20% of their work week to activities that they found personally meaningful had significantly lower rates of burnout than their peers.</a:t>
            </a:r>
          </a:p>
          <a:p>
            <a:pPr marL="0" marR="0" lvl="0" indent="0" algn="l" rtl="0">
              <a:lnSpc>
                <a:spcPct val="100000"/>
              </a:lnSpc>
              <a:spcBef>
                <a:spcPts val="0"/>
              </a:spcBef>
              <a:spcAft>
                <a:spcPts val="0"/>
              </a:spcAft>
              <a:buClr>
                <a:schemeClr val="dk1"/>
              </a:buClr>
              <a:buSzPts val="1200"/>
              <a:buFont typeface="Calibri"/>
              <a:buNone/>
            </a:pPr>
            <a:endParaRPr lang="en-US" sz="1200" dirty="0" smtClean="0">
              <a:solidFill>
                <a:srgbClr val="4B4F58"/>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4B4F58"/>
              </a:buClr>
              <a:buSzPts val="1200"/>
              <a:buFont typeface="Quattrocento Sans"/>
              <a:buNone/>
            </a:pPr>
            <a:r>
              <a:rPr lang="en-US" sz="1200" dirty="0" smtClean="0">
                <a:solidFill>
                  <a:srgbClr val="4B4F58"/>
                </a:solidFill>
                <a:latin typeface="Quattrocento Sans"/>
                <a:ea typeface="Quattrocento Sans"/>
                <a:cs typeface="Quattrocento Sans"/>
                <a:sym typeface="Quattrocento Sans"/>
              </a:rPr>
              <a:t>In short, having meaning is an orientation beyond oneself, a reason for living, </a:t>
            </a:r>
            <a:r>
              <a:rPr lang="en-US" dirty="0" smtClean="0">
                <a:solidFill>
                  <a:srgbClr val="4B4F58"/>
                </a:solidFill>
                <a:latin typeface="Quattrocento Sans"/>
                <a:ea typeface="Quattrocento Sans"/>
                <a:cs typeface="Quattrocento Sans"/>
                <a:sym typeface="Quattrocento Sans"/>
              </a:rPr>
              <a:t>that</a:t>
            </a:r>
            <a:r>
              <a:rPr lang="en-US" sz="1200" dirty="0" smtClean="0">
                <a:solidFill>
                  <a:srgbClr val="4B4F58"/>
                </a:solidFill>
                <a:latin typeface="Quattrocento Sans"/>
                <a:ea typeface="Quattrocento Sans"/>
                <a:cs typeface="Quattrocento Sans"/>
                <a:sym typeface="Quattrocento Sans"/>
              </a:rPr>
              <a:t> provides guidance in the way we respond and make decisions - and it appears to be protective against burnout.</a:t>
            </a:r>
            <a:endParaRPr lang="en-US" sz="1200" dirty="0" smtClean="0"/>
          </a:p>
          <a:p>
            <a:pPr marL="457200" marR="0" lvl="0" indent="-228600" algn="l" rtl="0">
              <a:lnSpc>
                <a:spcPct val="100000"/>
              </a:lnSpc>
              <a:spcBef>
                <a:spcPts val="0"/>
              </a:spcBef>
              <a:spcAft>
                <a:spcPts val="0"/>
              </a:spcAft>
              <a:buSzPts val="1400"/>
              <a:buNone/>
            </a:pPr>
            <a:endParaRPr dirty="0"/>
          </a:p>
        </p:txBody>
      </p:sp>
      <p:sp>
        <p:nvSpPr>
          <p:cNvPr id="307" name="Google Shape;307;g3000ce629f2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05798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 for this slide (Richard Shugerman):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just to go a little bit deeper into the importance of understanding where we find meaning and what is our purpose, we also wanted to acknowledge the work of Dr. Anthony Burrow in this area. We all learned about Dr. Burrow's work originally from a Hidden Brain podcast that each of us heard on NPR earlier this year, and that podcast is referenced at the bottom of this slide. It's definitely worth checking out if you have 60 minutes. But Dr. Burrow is a psychologist at Cornell University, and his research is focused on how having a sense of self-direction or having a sense of purpose in life serves as both a physiologic and a psychological resource for people who cultivate it.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Dr. Burrow has done some really interesting research that demonstrates a correlation between how having a sense of purpose is directly related to having better indicators of health and well-being. Those indicators include higher longevity, lower incidence of heart attack or stroke, even slower rates of cognitive decline. at least suggestive evidence supporting that purpose is associated with a host of physiologic benefits. To me, one of the things that I find most exciting is his research on the psychological benefits of having a sense of purpose. And I think that's really directly referable to our work in health care. I know personally from working in the emergency department, I find this extremely interesting concept, but he's done some work that demonstrates how having a sense of purpose can help us maintain a sense of calm during moments of high stress or high challenge.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Shankar </a:t>
            </a:r>
            <a:r>
              <a:rPr lang="en-US" sz="1200" kern="1200" dirty="0" err="1" smtClean="0">
                <a:solidFill>
                  <a:schemeClr val="tx1"/>
                </a:solidFill>
                <a:effectLst/>
                <a:latin typeface="+mn-lt"/>
                <a:ea typeface="+mn-ea"/>
                <a:cs typeface="+mn-cs"/>
              </a:rPr>
              <a:t>Vedantan</a:t>
            </a:r>
            <a:r>
              <a:rPr lang="en-US" sz="1200" kern="1200" dirty="0" smtClean="0">
                <a:solidFill>
                  <a:schemeClr val="tx1"/>
                </a:solidFill>
                <a:effectLst/>
                <a:latin typeface="+mn-lt"/>
                <a:ea typeface="+mn-ea"/>
                <a:cs typeface="+mn-cs"/>
              </a:rPr>
              <a:t>, who hosts the podcast that we all heard about Dr. Burrow's work from first, kind of captured it this way. He said, it's almost as if having purpose allows you to keep your eyes on the horizon so that the day-to-day challenges tend to knock you off course a little less because in some ways your eyes are always focused on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B4F58"/>
                </a:solidFill>
                <a:effectLst/>
                <a:latin typeface="+mn-lt"/>
                <a:ea typeface="Times New Roman" panose="02020603050405020304" pitchFamily="18" charset="0"/>
              </a:rPr>
              <a:t/>
            </a:r>
            <a:br>
              <a:rPr lang="en-US" sz="1200" dirty="0">
                <a:solidFill>
                  <a:srgbClr val="4B4F58"/>
                </a:solidFill>
                <a:effectLst/>
                <a:latin typeface="+mn-lt"/>
                <a:ea typeface="Times New Roman" panose="02020603050405020304" pitchFamily="18" charset="0"/>
              </a:rPr>
            </a:br>
            <a:endParaRPr lang="en-US" sz="1200" dirty="0">
              <a:latin typeface="+mn-lt"/>
            </a:endParaRPr>
          </a:p>
        </p:txBody>
      </p:sp>
      <p:sp>
        <p:nvSpPr>
          <p:cNvPr id="4" name="Slide Number Placeholder 3"/>
          <p:cNvSpPr>
            <a:spLocks noGrp="1"/>
          </p:cNvSpPr>
          <p:nvPr>
            <p:ph type="sldNum" sz="quarter" idx="5"/>
          </p:nvPr>
        </p:nvSpPr>
        <p:spPr/>
        <p:txBody>
          <a:bodyPr/>
          <a:lstStyle/>
          <a:p>
            <a:fld id="{AE05FF5B-55FC-4647-A0E1-C6E4696432D4}" type="slidenum">
              <a:rPr lang="en-US" smtClean="0"/>
              <a:t>14</a:t>
            </a:fld>
            <a:endParaRPr lang="en-US"/>
          </a:p>
        </p:txBody>
      </p:sp>
    </p:spTree>
    <p:extLst>
      <p:ext uri="{BB962C8B-B14F-4D97-AF65-F5344CB8AC3E}">
        <p14:creationId xmlns:p14="http://schemas.microsoft.com/office/powerpoint/2010/main" val="3600236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8D989EF-04BC-4C71-97F1-E9C094EE61BA}" type="slidenum">
              <a:rPr lang="en-US" altLang="en-US" smtClean="0">
                <a:cs typeface="Arial" panose="020B0604020202020204" pitchFamily="34" charset="0"/>
              </a:rPr>
              <a:pPr/>
              <a:t>15</a:t>
            </a:fld>
            <a:endParaRPr lang="en-US" altLang="en-US">
              <a:cs typeface="Arial" panose="020B0604020202020204" pitchFamily="34" charset="0"/>
            </a:endParaRPr>
          </a:p>
        </p:txBody>
      </p:sp>
    </p:spTree>
    <p:extLst>
      <p:ext uri="{BB962C8B-B14F-4D97-AF65-F5344CB8AC3E}">
        <p14:creationId xmlns:p14="http://schemas.microsoft.com/office/powerpoint/2010/main" val="3768184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Video transcript for this slide (Diane Rawlins):</a:t>
            </a:r>
          </a:p>
          <a:p>
            <a:r>
              <a:rPr lang="en-US" sz="1200" kern="1200" dirty="0" smtClean="0">
                <a:solidFill>
                  <a:schemeClr val="tx1"/>
                </a:solidFill>
                <a:effectLst/>
                <a:latin typeface="+mn-lt"/>
                <a:ea typeface="+mn-ea"/>
                <a:cs typeface="+mn-cs"/>
              </a:rPr>
              <a:t>For the rest of this session, we're going to make a turn from why to how. When our sources of meaning have perhaps become vague or feel out of reach in our daily lives, how do we go about reclaiming and bringing back to life what we find meaningful in our work and our lives?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go to Google and ask Siri this question, which we did, you actually get a multitude of hits. But Google does not have the wisdom to look you in the eye and ask you about your sources of meaning, even if you type in, what do I find meaningful? Which brings us back to how? Well, it turns out that these references that you see here do give us a big clue about how we go about finding our meaning. Consistent across all of these sources is the idea that the gold is in our stories and looking within to examine our experiences, the decisions we've made, and the assumptions, explicit or implicit, that drove those decisions. So it is our lived experience that illustrate, animate, and even embody that which is meaningful to us. Recalling our own stories helps us gather our wits, see bigger patterns, and connect the dots of our lives. They are the doorway into what is meaningful to us. Walking through that doorway invites a certain discipline a slowing down so that you can notice what moves you, what motivates you. So it requires some practice, especially in a world of such high volume and high intensity. And in itself, the slowing down itself is a kind of centering practice. So in a few minutes, we're going to invite you all into that practice to recall one of your own stories, in this case, about a meaningful turning point in your lives. </a:t>
            </a:r>
          </a:p>
          <a:p>
            <a:r>
              <a:rPr lang="en-US" sz="1200" kern="1200" dirty="0" smtClean="0">
                <a:solidFill>
                  <a:schemeClr val="tx1"/>
                </a:solidFill>
                <a:effectLst/>
                <a:latin typeface="+mn-lt"/>
                <a:ea typeface="+mn-ea"/>
                <a:cs typeface="+mn-cs"/>
              </a:rPr>
              <a:t>First, Molly and Manish have kindly volunteered to tell us one or two of theirs.</a:t>
            </a:r>
          </a:p>
          <a:p>
            <a:endParaRPr lang="en-US" dirty="0"/>
          </a:p>
        </p:txBody>
      </p:sp>
      <p:sp>
        <p:nvSpPr>
          <p:cNvPr id="4" name="Slide Number Placeholder 3"/>
          <p:cNvSpPr>
            <a:spLocks noGrp="1"/>
          </p:cNvSpPr>
          <p:nvPr>
            <p:ph type="sldNum" sz="quarter" idx="5"/>
          </p:nvPr>
        </p:nvSpPr>
        <p:spPr/>
        <p:txBody>
          <a:bodyPr/>
          <a:lstStyle/>
          <a:p>
            <a:fld id="{AE05FF5B-55FC-4647-A0E1-C6E4696432D4}" type="slidenum">
              <a:rPr lang="en-US" smtClean="0"/>
              <a:t>16</a:t>
            </a:fld>
            <a:endParaRPr lang="en-US"/>
          </a:p>
        </p:txBody>
      </p:sp>
    </p:spTree>
    <p:extLst>
      <p:ext uri="{BB962C8B-B14F-4D97-AF65-F5344CB8AC3E}">
        <p14:creationId xmlns:p14="http://schemas.microsoft.com/office/powerpoint/2010/main" val="3376900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000ce629f2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000ce629f2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RICHARD</a:t>
            </a:r>
            <a:endParaRPr/>
          </a:p>
          <a:p>
            <a:pPr marL="0" lvl="0" indent="0" algn="l" rtl="0">
              <a:lnSpc>
                <a:spcPct val="115000"/>
              </a:lnSpc>
              <a:spcBef>
                <a:spcPts val="1300"/>
              </a:spcBef>
              <a:spcAft>
                <a:spcPts val="0"/>
              </a:spcAft>
              <a:buNone/>
            </a:pPr>
            <a:r>
              <a:rPr lang="en-US" sz="1100">
                <a:solidFill>
                  <a:srgbClr val="333333"/>
                </a:solidFill>
                <a:latin typeface="Open Sans"/>
                <a:ea typeface="Open Sans"/>
                <a:cs typeface="Open Sans"/>
                <a:sym typeface="Open Sans"/>
              </a:rPr>
              <a:t>As Olson et al articulate, “We use stories in our everyday work as we describe the salient features of a disease process, build rapport with our patients, and teach trainees about the culture of our field. Through stories, we share our experiences, find meaning in the midst of grief and loss, and buoy each other through challenging times. “</a:t>
            </a:r>
            <a:endParaRPr sz="1100">
              <a:solidFill>
                <a:srgbClr val="333333"/>
              </a:solidFill>
              <a:latin typeface="Open Sans"/>
              <a:ea typeface="Open Sans"/>
              <a:cs typeface="Open Sans"/>
              <a:sym typeface="Open Sans"/>
            </a:endParaRPr>
          </a:p>
          <a:p>
            <a:pPr marL="0" lvl="0" indent="0" algn="l" rtl="0">
              <a:lnSpc>
                <a:spcPct val="115000"/>
              </a:lnSpc>
              <a:spcBef>
                <a:spcPts val="1300"/>
              </a:spcBef>
              <a:spcAft>
                <a:spcPts val="1300"/>
              </a:spcAft>
              <a:buNone/>
            </a:pPr>
            <a:r>
              <a:rPr lang="en-US" u="sng">
                <a:solidFill>
                  <a:schemeClr val="hlink"/>
                </a:solidFill>
                <a:hlinkClick r:id="rId3"/>
              </a:rPr>
              <a:t>https://www.tandfonline.com/doi/full/10.1080/10872981.2021.1929798#</a:t>
            </a:r>
            <a:r>
              <a:rPr lang="en-US"/>
              <a:t> </a:t>
            </a:r>
            <a:endParaRPr sz="1300">
              <a:solidFill>
                <a:srgbClr val="333333"/>
              </a:solidFill>
              <a:latin typeface="Open Sans"/>
              <a:ea typeface="Open Sans"/>
              <a:cs typeface="Open Sans"/>
              <a:sym typeface="Open Sans"/>
            </a:endParaRPr>
          </a:p>
        </p:txBody>
      </p:sp>
      <p:sp>
        <p:nvSpPr>
          <p:cNvPr id="340" name="Google Shape;340;g3000ce629f2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4618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8D989EF-04BC-4C71-97F1-E9C094EE61BA}" type="slidenum">
              <a:rPr lang="en-US" altLang="en-US" smtClean="0">
                <a:cs typeface="Arial" panose="020B0604020202020204" pitchFamily="34" charset="0"/>
              </a:rPr>
              <a:pPr/>
              <a:t>18</a:t>
            </a:fld>
            <a:endParaRPr lang="en-US" altLang="en-US">
              <a:cs typeface="Arial" panose="020B0604020202020204" pitchFamily="34" charset="0"/>
            </a:endParaRPr>
          </a:p>
        </p:txBody>
      </p:sp>
    </p:spTree>
    <p:extLst>
      <p:ext uri="{BB962C8B-B14F-4D97-AF65-F5344CB8AC3E}">
        <p14:creationId xmlns:p14="http://schemas.microsoft.com/office/powerpoint/2010/main" val="3768184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sng" dirty="0" smtClean="0"/>
              <a:t>Maneesh’s story</a:t>
            </a:r>
            <a:r>
              <a:rPr lang="en-US" i="0" u="sng" baseline="0" dirty="0" smtClean="0"/>
              <a:t> for reference:</a:t>
            </a:r>
          </a:p>
          <a:p>
            <a:r>
              <a:rPr lang="en-US" sz="1200" kern="1200" dirty="0" smtClean="0">
                <a:solidFill>
                  <a:schemeClr val="tx1"/>
                </a:solidFill>
                <a:effectLst/>
                <a:latin typeface="+mn-lt"/>
                <a:ea typeface="+mn-ea"/>
                <a:cs typeface="+mn-cs"/>
              </a:rPr>
              <a:t>My story is another one of a door opening. I had always been interested in international health, global health, of experiencing life in other cultures when I came to medicine. And my story of a door opening takes me back to my first year of residency in pediatrics, when I was enjoying just about every rotation and really had no clue about what I wanted to do for myself. future. And I was fortunate to have a away rotation in central Uganda during the end of my first year, where I had gone specifically to explore whether I could work in childhood malnutrition. It felt like a really important problem that I wanted to dedicate some time to after residency. And while I was there, I was moved by everything I was learning and experiencing and the opportunity to partner with providers and families there. And I found myself drawn to a side area of the pediatric ward where there were babies being cared for. And I was spending some time doing malnutrition rounds, but myself was drawn to what's happening over with </a:t>
            </a:r>
          </a:p>
          <a:p>
            <a:r>
              <a:rPr lang="en-US" sz="1200" kern="1200" dirty="0" smtClean="0">
                <a:solidFill>
                  <a:schemeClr val="tx1"/>
                </a:solidFill>
                <a:effectLst/>
                <a:latin typeface="+mn-lt"/>
                <a:ea typeface="+mn-ea"/>
                <a:cs typeface="+mn-cs"/>
              </a:rPr>
              <a:t>the babies and the parents. And there was an element of universality of welcoming a new member of a family into a family that experienced by the parents. And also, I remember experiencing something that I still appreciate today, and that's the gaze of a newborn right after they're born in that initial awake period. And, and holding the newborn with their family there or being held by their family and seeing that initial gaze, which, um, you know is </a:t>
            </a:r>
            <a:r>
              <a:rPr lang="en-US" sz="1200" kern="1200" dirty="0" err="1" smtClean="0">
                <a:solidFill>
                  <a:schemeClr val="tx1"/>
                </a:solidFill>
                <a:effectLst/>
                <a:latin typeface="+mn-lt"/>
                <a:ea typeface="+mn-ea"/>
                <a:cs typeface="+mn-cs"/>
              </a:rPr>
              <a:t>is</a:t>
            </a:r>
            <a:r>
              <a:rPr lang="en-US" sz="1200" kern="1200" dirty="0" smtClean="0">
                <a:solidFill>
                  <a:schemeClr val="tx1"/>
                </a:solidFill>
                <a:effectLst/>
                <a:latin typeface="+mn-lt"/>
                <a:ea typeface="+mn-ea"/>
                <a:cs typeface="+mn-cs"/>
              </a:rPr>
              <a:t> a is something that we all start as, as we all start as a newborn. And it was in that moment, the end of my first year of residency in central Uganda, that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decided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wanted to be a </a:t>
            </a:r>
            <a:r>
              <a:rPr lang="en-US" sz="1200" kern="1200" dirty="0" err="1" smtClean="0">
                <a:solidFill>
                  <a:schemeClr val="tx1"/>
                </a:solidFill>
                <a:effectLst/>
                <a:latin typeface="+mn-lt"/>
                <a:ea typeface="+mn-ea"/>
                <a:cs typeface="+mn-cs"/>
              </a:rPr>
              <a:t>newbornologist</a:t>
            </a:r>
            <a:r>
              <a:rPr lang="en-US" sz="1200" kern="1200" dirty="0" smtClean="0">
                <a:solidFill>
                  <a:schemeClr val="tx1"/>
                </a:solidFill>
                <a:effectLst/>
                <a:latin typeface="+mn-lt"/>
                <a:ea typeface="+mn-ea"/>
                <a:cs typeface="+mn-cs"/>
              </a:rPr>
              <a:t> and, and work on, um, work with families and </a:t>
            </a:r>
            <a:r>
              <a:rPr lang="en-US" sz="1200" kern="1200" dirty="0" err="1"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caring for their newborns. And so it was that door opening that led to me pursuing a fellowship later in neonatology. And to this day, I continue to work in that hospital in Uganda and in other parts of Sub-Saharan Africa in partnering with providers and families to improve the lives of newborns.</a:t>
            </a:r>
          </a:p>
          <a:p>
            <a:endParaRPr lang="en-US" dirty="0" smtClean="0"/>
          </a:p>
          <a:p>
            <a:r>
              <a:rPr lang="en-US" u="sng" dirty="0" smtClean="0"/>
              <a:t>Mollie’s story for reference:</a:t>
            </a:r>
          </a:p>
          <a:p>
            <a:r>
              <a:rPr lang="en-US" sz="1200" kern="1200" dirty="0" smtClean="0">
                <a:solidFill>
                  <a:schemeClr val="tx1"/>
                </a:solidFill>
                <a:effectLst/>
                <a:latin typeface="+mn-lt"/>
                <a:ea typeface="+mn-ea"/>
                <a:cs typeface="+mn-cs"/>
              </a:rPr>
              <a:t>When I started medical school, I was pretty sure I was going to go into geriatrics. I had had really close relationships with my grandparents and had really loved getting to know the elder members of the community and felt that it would be really neat to take care of them as a doctor and hear their stories and connect in an ongoing way with older people in the community. So I applied for a rotation in geriatrics after my first year of medical school. and was really excited to be selected. It was in Edinburgh, Scotland. It was an amazing opportunity. And it turns out that while I loved Edinburgh, I was not so in love with geriatrics. And I came back to medical school that fall and felt a little bit disillusioned and kind of wondering what my purpose was going to be if that wasn't it. And I was actually pretty sure it wasn't going to be pediatrics. </a:t>
            </a:r>
          </a:p>
          <a:p>
            <a:r>
              <a:rPr lang="en-US" sz="1200" kern="1200" dirty="0" smtClean="0">
                <a:solidFill>
                  <a:schemeClr val="tx1"/>
                </a:solidFill>
                <a:effectLst/>
                <a:latin typeface="+mn-lt"/>
                <a:ea typeface="+mn-ea"/>
                <a:cs typeface="+mn-cs"/>
              </a:rPr>
              <a:t>So I started my pediatrics rotation later in the year, and I was kind of struck almost immediately by one of the first patients that I got to see who was in the hospital for an asthma exacerbation. And he was about five or six, and he actually was by himself when we were seeing him. I'm not sure that would be allowed now, but he was. was telling us his kind of story about what had brought him in. And he had his arms behind his head. He was kind of kicking back in the bed and his voice was hoarse. And he was really adorable as he was trying to explain that, you know, his mom was convinced that it was the </a:t>
            </a:r>
            <a:r>
              <a:rPr lang="en-US" sz="1200" kern="1200" dirty="0" err="1" smtClean="0">
                <a:solidFill>
                  <a:schemeClr val="tx1"/>
                </a:solidFill>
                <a:effectLst/>
                <a:latin typeface="+mn-lt"/>
                <a:ea typeface="+mn-ea"/>
                <a:cs typeface="+mn-cs"/>
              </a:rPr>
              <a:t>mices</a:t>
            </a:r>
            <a:r>
              <a:rPr lang="en-US" sz="1200" kern="1200" dirty="0" smtClean="0">
                <a:solidFill>
                  <a:schemeClr val="tx1"/>
                </a:solidFill>
                <a:effectLst/>
                <a:latin typeface="+mn-lt"/>
                <a:ea typeface="+mn-ea"/>
                <a:cs typeface="+mn-cs"/>
              </a:rPr>
              <a:t> in their apartment that were causing his asthma and that they really had too many </a:t>
            </a:r>
            <a:r>
              <a:rPr lang="en-US" sz="1200" kern="1200" dirty="0" err="1" smtClean="0">
                <a:solidFill>
                  <a:schemeClr val="tx1"/>
                </a:solidFill>
                <a:effectLst/>
                <a:latin typeface="+mn-lt"/>
                <a:ea typeface="+mn-ea"/>
                <a:cs typeface="+mn-cs"/>
              </a:rPr>
              <a:t>mices</a:t>
            </a:r>
            <a:r>
              <a:rPr lang="en-US" sz="1200" kern="1200" dirty="0" smtClean="0">
                <a:solidFill>
                  <a:schemeClr val="tx1"/>
                </a:solidFill>
                <a:effectLst/>
                <a:latin typeface="+mn-lt"/>
                <a:ea typeface="+mn-ea"/>
                <a:cs typeface="+mn-cs"/>
              </a:rPr>
              <a:t> and they needed to do something about it. And he's just going on about this and I'm, you know, smiling to myself and </a:t>
            </a:r>
          </a:p>
          <a:p>
            <a:r>
              <a:rPr lang="en-US" sz="1200" kern="1200" dirty="0" smtClean="0">
                <a:solidFill>
                  <a:schemeClr val="tx1"/>
                </a:solidFill>
                <a:effectLst/>
                <a:latin typeface="+mn-lt"/>
                <a:ea typeface="+mn-ea"/>
                <a:cs typeface="+mn-cs"/>
              </a:rPr>
              <a:t>thinking this patient is just so compelling. I am just really loving getting to be part of his care, trying to help him get better from his asthma and also really compelled by thinking about the problems faced by his family who are in a situation with a rodent infestation that's led to his health being compromised and landing him in the hospital and thinking about his hardworking mom who wasn't able to be there and the circumstances and situations that were affecting kind of their social determinants of health. and. This window of possibility started to open for me to see how I could really commit myself to thinking about how do we address. Those needs for children and to be taking care of the whole family and the circumstances of their lives that. </a:t>
            </a:r>
          </a:p>
          <a:p>
            <a:r>
              <a:rPr lang="en-US" sz="1200" kern="1200" dirty="0" smtClean="0">
                <a:solidFill>
                  <a:schemeClr val="tx1"/>
                </a:solidFill>
                <a:effectLst/>
                <a:latin typeface="+mn-lt"/>
                <a:ea typeface="+mn-ea"/>
                <a:cs typeface="+mn-cs"/>
              </a:rPr>
              <a:t>lead to challenges and disparities in health. And that is part of the story of how I came to do what I do now and focused on addressing disparities for children's health as a general pediatrician.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7B4D1D2-9C99-4690-A00D-F50D54619B00}" type="slidenum">
              <a:rPr lang="en-US" smtClean="0"/>
              <a:t>19</a:t>
            </a:fld>
            <a:endParaRPr lang="en-US"/>
          </a:p>
        </p:txBody>
      </p:sp>
    </p:spTree>
    <p:extLst>
      <p:ext uri="{BB962C8B-B14F-4D97-AF65-F5344CB8AC3E}">
        <p14:creationId xmlns:p14="http://schemas.microsoft.com/office/powerpoint/2010/main" val="3315427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D989EF-04BC-4C71-97F1-E9C094EE61B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0891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Videos 39 min  39 min activities</a:t>
            </a:r>
          </a:p>
          <a:p>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rPr>
              <a:t>Richard Shugerman is the vice chair for faculty development in the department of pediatrics in the University of Washington School of Medicine and a faculty member in the division of pediatric emergency medicine at Seattle Children’s Hospital</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Diane Rawlins is the principal at Inside Out Consulting. </a:t>
            </a:r>
          </a:p>
          <a:p>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rPr>
              <a:t>Mollie Grow is a general pediatrician and associate program director of the University of Washington Pediatrics Residency program</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Calibri" panose="020F0502020204030204" pitchFamily="34" charset="0"/>
                <a:ea typeface="Calibri" panose="020F0502020204030204" pitchFamily="34" charset="0"/>
              </a:rPr>
              <a:t>Maneesh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Batra</a:t>
            </a:r>
            <a:r>
              <a:rPr lang="en-US" sz="1800">
                <a:effectLst/>
                <a:latin typeface="Calibri" panose="020F0502020204030204" pitchFamily="34" charset="0"/>
                <a:ea typeface="Calibri" panose="020F0502020204030204" pitchFamily="34" charset="0"/>
              </a:rPr>
              <a:t> is the interim chief of neonatology at the University of Washington school of medicine department of pediatrics and a former program residency director at the University of Washington school of medicine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r>
              <a:rPr lang="en-US" sz="1800" kern="1200" dirty="0">
                <a:solidFill>
                  <a:schemeClr val="tx1"/>
                </a:solidFill>
                <a:effectLst/>
                <a:latin typeface="+mn-lt"/>
                <a:ea typeface="+mn-ea"/>
                <a:cs typeface="+mn-cs"/>
              </a:rPr>
              <a:t>Option to share:</a:t>
            </a:r>
          </a:p>
          <a:p>
            <a:r>
              <a:rPr lang="en-US" sz="1800" kern="1200" dirty="0">
                <a:solidFill>
                  <a:schemeClr val="tx1"/>
                </a:solidFill>
                <a:effectLst/>
                <a:latin typeface="+mn-lt"/>
                <a:ea typeface="+mn-ea"/>
                <a:cs typeface="+mn-cs"/>
              </a:rPr>
              <a:t>Your (division chief/manager/</a:t>
            </a:r>
            <a:r>
              <a:rPr lang="en-US" sz="1800" kern="1200" dirty="0" err="1">
                <a:solidFill>
                  <a:schemeClr val="tx1"/>
                </a:solidFill>
                <a:effectLst/>
                <a:latin typeface="+mn-lt"/>
                <a:ea typeface="+mn-ea"/>
                <a:cs typeface="+mn-cs"/>
              </a:rPr>
              <a:t>etc</a:t>
            </a:r>
            <a:r>
              <a:rPr lang="en-US" sz="1800" kern="1200" dirty="0">
                <a:solidFill>
                  <a:schemeClr val="tx1"/>
                </a:solidFill>
                <a:effectLst/>
                <a:latin typeface="+mn-lt"/>
                <a:ea typeface="+mn-ea"/>
                <a:cs typeface="+mn-cs"/>
              </a:rPr>
              <a:t>) invited us here to talk about joy</a:t>
            </a:r>
            <a:r>
              <a:rPr lang="en-US" sz="1800" kern="1200" baseline="0" dirty="0">
                <a:solidFill>
                  <a:schemeClr val="tx1"/>
                </a:solidFill>
                <a:effectLst/>
                <a:latin typeface="+mn-lt"/>
                <a:ea typeface="+mn-ea"/>
                <a:cs typeface="+mn-cs"/>
              </a:rPr>
              <a:t> and meaning (in medicine)</a:t>
            </a:r>
            <a:r>
              <a:rPr lang="en-US" sz="1800" kern="1200" dirty="0">
                <a:solidFill>
                  <a:schemeClr val="tx1"/>
                </a:solidFill>
                <a:effectLst/>
                <a:latin typeface="+mn-lt"/>
                <a:ea typeface="+mn-ea"/>
                <a:cs typeface="+mn-cs"/>
              </a:rPr>
              <a:t> because they care about your well-being.  We are excited to present this session to you which was developed through a HRSA grant.</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Change Notes-</a:t>
            </a:r>
          </a:p>
          <a:p>
            <a:r>
              <a:rPr lang="en-US" sz="1800" kern="1200" dirty="0">
                <a:solidFill>
                  <a:schemeClr val="tx1"/>
                </a:solidFill>
                <a:effectLst/>
                <a:latin typeface="+mn-lt"/>
                <a:ea typeface="+mn-ea"/>
                <a:cs typeface="+mn-cs"/>
              </a:rPr>
              <a:t>Updates from previous: QR code attendance &amp; QR code post survey, numbered sections, leadership note, twitter handle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 for this slide (Diane Rawlins):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Molly and Manish, those were beautiful stories. Thank you for sharing them with us. As you all probably know, engaging in this kind of inquiry is called reflective practice. So reflective practice is a continuous learning process where individuals recall their own actions and intentionally use these as a source of growth, development, improvement, Reflective practice asserts that experience alone does not necessarily lead to learning. It is actually the reflection upon your actions that leads to learning and personal growth. I hate to say it, but it is entirely possible to live a life of steady doing and not learn a bit from our mistakes or mine our gifts and successes. </a:t>
            </a:r>
            <a:endParaRPr lang="en-US" dirty="0" smtClean="0"/>
          </a:p>
          <a:p>
            <a:endParaRPr lang="en-US" dirty="0"/>
          </a:p>
        </p:txBody>
      </p:sp>
      <p:sp>
        <p:nvSpPr>
          <p:cNvPr id="4" name="Slide Number Placeholder 3"/>
          <p:cNvSpPr>
            <a:spLocks noGrp="1"/>
          </p:cNvSpPr>
          <p:nvPr>
            <p:ph type="sldNum" sz="quarter" idx="10"/>
          </p:nvPr>
        </p:nvSpPr>
        <p:spPr/>
        <p:txBody>
          <a:bodyPr/>
          <a:lstStyle/>
          <a:p>
            <a:fld id="{67B4D1D2-9C99-4690-A00D-F50D54619B00}" type="slidenum">
              <a:rPr lang="en-US" smtClean="0"/>
              <a:t>21</a:t>
            </a:fld>
            <a:endParaRPr lang="en-US"/>
          </a:p>
        </p:txBody>
      </p:sp>
    </p:spTree>
    <p:extLst>
      <p:ext uri="{BB962C8B-B14F-4D97-AF65-F5344CB8AC3E}">
        <p14:creationId xmlns:p14="http://schemas.microsoft.com/office/powerpoint/2010/main" val="2403061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 for this slide (Diane Rawlins):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at this point, we want to encourage you to experiment and ponder this question for yourself. Here it is again. As you look back on your life, try to recall key moments or events that helped you develop a deeper understanding of your purpose. These might be influential teachers or readings, opportunities that were offered or denied to you, doors that opened or closed, decisions you made or did not make, tough challenges or exciting realizations. So the invitation here is to reflect alone for five minutes about one of those stories. And then we will get you into a small group where you'll have 10 minutes to talk with a colleague. During that time, we encourage you to split the time evenly to allow each of you to have the floor for five minutes and enjoy doing nothing but soaking up your partner's story for the other five minutes.</a:t>
            </a:r>
          </a:p>
          <a:p>
            <a:endParaRPr lang="en-US" dirty="0"/>
          </a:p>
        </p:txBody>
      </p:sp>
      <p:sp>
        <p:nvSpPr>
          <p:cNvPr id="4" name="Slide Number Placeholder 3"/>
          <p:cNvSpPr>
            <a:spLocks noGrp="1"/>
          </p:cNvSpPr>
          <p:nvPr>
            <p:ph type="sldNum" sz="quarter" idx="5"/>
          </p:nvPr>
        </p:nvSpPr>
        <p:spPr/>
        <p:txBody>
          <a:bodyPr/>
          <a:lstStyle/>
          <a:p>
            <a:fld id="{AE05FF5B-55FC-4647-A0E1-C6E4696432D4}" type="slidenum">
              <a:rPr lang="en-US" smtClean="0"/>
              <a:t>22</a:t>
            </a:fld>
            <a:endParaRPr lang="en-US"/>
          </a:p>
        </p:txBody>
      </p:sp>
    </p:spTree>
    <p:extLst>
      <p:ext uri="{BB962C8B-B14F-4D97-AF65-F5344CB8AC3E}">
        <p14:creationId xmlns:p14="http://schemas.microsoft.com/office/powerpoint/2010/main" val="2969462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seconds, comment on those</a:t>
            </a:r>
          </a:p>
          <a:p>
            <a:endParaRPr lang="en-US" dirty="0"/>
          </a:p>
          <a:p>
            <a:r>
              <a:rPr lang="en-US" dirty="0"/>
              <a:t>We have some time to do some sense making together, something we rarely do anymore in our sped up world.</a:t>
            </a:r>
          </a:p>
          <a:p>
            <a:endParaRPr lang="en-US" dirty="0"/>
          </a:p>
          <a:p>
            <a:r>
              <a:rPr lang="en-US" dirty="0"/>
              <a:t>If no one volunteers, be thinking about how you could contribute if there is silence or crickets.</a:t>
            </a:r>
          </a:p>
        </p:txBody>
      </p:sp>
      <p:sp>
        <p:nvSpPr>
          <p:cNvPr id="4" name="Slide Number Placeholder 3"/>
          <p:cNvSpPr>
            <a:spLocks noGrp="1"/>
          </p:cNvSpPr>
          <p:nvPr>
            <p:ph type="sldNum" sz="quarter" idx="5"/>
          </p:nvPr>
        </p:nvSpPr>
        <p:spPr/>
        <p:txBody>
          <a:bodyPr/>
          <a:lstStyle/>
          <a:p>
            <a:fld id="{AE05FF5B-55FC-4647-A0E1-C6E4696432D4}" type="slidenum">
              <a:rPr lang="en-US" smtClean="0"/>
              <a:t>23</a:t>
            </a:fld>
            <a:endParaRPr lang="en-US"/>
          </a:p>
        </p:txBody>
      </p:sp>
    </p:spTree>
    <p:extLst>
      <p:ext uri="{BB962C8B-B14F-4D97-AF65-F5344CB8AC3E}">
        <p14:creationId xmlns:p14="http://schemas.microsoft.com/office/powerpoint/2010/main" val="808659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8D989EF-04BC-4C71-97F1-E9C094EE61BA}" type="slidenum">
              <a:rPr lang="en-US" altLang="en-US" smtClean="0">
                <a:cs typeface="Arial" panose="020B0604020202020204" pitchFamily="34" charset="0"/>
              </a:rPr>
              <a:pPr/>
              <a:t>24</a:t>
            </a:fld>
            <a:endParaRPr lang="en-US" altLang="en-US">
              <a:cs typeface="Arial" panose="020B0604020202020204" pitchFamily="34" charset="0"/>
            </a:endParaRPr>
          </a:p>
        </p:txBody>
      </p:sp>
    </p:spTree>
    <p:extLst>
      <p:ext uri="{BB962C8B-B14F-4D97-AF65-F5344CB8AC3E}">
        <p14:creationId xmlns:p14="http://schemas.microsoft.com/office/powerpoint/2010/main" val="3727629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 for this slide (Richard Shugerman):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we'd like to suggest opportunities for further practice in this area. We hope you'll think about perhaps on your own, trying journaling as a way to reconnect with meaningful moments that occur for you at the end of each day, or if every day seems like too much to try and do. Maybe once a week, just taking the time to think a little bit about an important event that happened during the course of that time. Or think about perhaps reaching beyond yourself to reconnect with your colleagues. Think about scheduling a walking meeting with </a:t>
            </a:r>
            <a:r>
              <a:rPr lang="en-US" sz="1200" kern="1200" dirty="0" err="1"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 trusted colleague once a month just to talk about these kinds of issues or other issues of importance to you. </a:t>
            </a:r>
          </a:p>
          <a:p>
            <a:r>
              <a:rPr lang="en-US" sz="1200" kern="1200" dirty="0" smtClean="0">
                <a:solidFill>
                  <a:schemeClr val="tx1"/>
                </a:solidFill>
                <a:effectLst/>
                <a:latin typeface="+mn-lt"/>
                <a:ea typeface="+mn-ea"/>
                <a:cs typeface="+mn-cs"/>
              </a:rPr>
              <a:t>Perhaps it would be something that you can consider doing as a quarterly journal club in your division to engage others who share in this interest. Hopefully for each of us, this is an opportunity to change culture one conversation at a time.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05FF5B-55FC-4647-A0E1-C6E4696432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445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divider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559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a:p>
            <a:r>
              <a:rPr lang="en-US" sz="1200" kern="1200" dirty="0" smtClean="0">
                <a:solidFill>
                  <a:schemeClr val="tx1"/>
                </a:solidFill>
                <a:effectLst/>
                <a:latin typeface="+mn-lt"/>
                <a:ea typeface="+mn-ea"/>
                <a:cs typeface="+mn-cs"/>
              </a:rPr>
              <a:t>we hope to have a space to reflect on how joy may show up differently for each of us. In some ways, the concept of joy may feel almost loaded and even unattainable in our current state of the world. The word joy might invoke simply a state of bliss or privilege or some beach vacation. However, we felt it would be helpful to offer an expanded view of what joy may mean. Poet Ross Gay, in his collection of essays inciting joy, shared this in his writing. What if joy is not only entangled with pain or suffering or sorrow, but is also what emerges from how we care for each other through these things? What if joy, instead of refuge or relief from heartbreak, </a:t>
            </a:r>
          </a:p>
          <a:p>
            <a:r>
              <a:rPr lang="en-US" sz="1200" kern="1200" dirty="0" smtClean="0">
                <a:solidFill>
                  <a:schemeClr val="tx1"/>
                </a:solidFill>
                <a:effectLst/>
                <a:latin typeface="+mn-lt"/>
                <a:ea typeface="+mn-ea"/>
                <a:cs typeface="+mn-cs"/>
              </a:rPr>
              <a:t>is what effloresces from us as we help each other carry our heartbreaks. It feels very important to reclaim joy, maybe not so much as a sense of ecstasy, but more aligned with calling forth our meaning and connection, particularly in the heartache experienced by many dealing with losses from COVID and racism. There are a multitude of ways in which joy can be shared through our connections, that we may hold the heartbreak in our professional work and a sense of joy at the same time as a both and phenomenon is possible.</a:t>
            </a:r>
          </a:p>
          <a:p>
            <a:pPr marL="0" lvl="0" indent="0" algn="l" rtl="0">
              <a:spcBef>
                <a:spcPts val="0"/>
              </a:spcBef>
              <a:spcAft>
                <a:spcPts val="0"/>
              </a:spcAft>
              <a:buClr>
                <a:schemeClr val="dk1"/>
              </a:buClr>
              <a:buSzPts val="1200"/>
              <a:buFont typeface="Calibri"/>
              <a:buNone/>
            </a:pPr>
            <a:endParaRPr lang="en-US" dirty="0" smtClean="0"/>
          </a:p>
          <a:p>
            <a:pPr marL="0" lvl="0" indent="0" algn="l" rtl="0">
              <a:spcBef>
                <a:spcPts val="0"/>
              </a:spcBef>
              <a:spcAft>
                <a:spcPts val="0"/>
              </a:spcAft>
              <a:buClr>
                <a:schemeClr val="dk1"/>
              </a:buClr>
              <a:buSzPts val="1200"/>
              <a:buFont typeface="Calibri"/>
              <a:buNone/>
            </a:pPr>
            <a:endParaRPr dirty="0"/>
          </a:p>
        </p:txBody>
      </p:sp>
      <p:sp>
        <p:nvSpPr>
          <p:cNvPr id="267" name="Google Shape;26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27</a:t>
            </a:fld>
            <a:endParaRPr/>
          </a:p>
        </p:txBody>
      </p:sp>
    </p:spTree>
    <p:extLst>
      <p:ext uri="{BB962C8B-B14F-4D97-AF65-F5344CB8AC3E}">
        <p14:creationId xmlns:p14="http://schemas.microsoft.com/office/powerpoint/2010/main" val="1008884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400" dirty="0"/>
              <a:t>4 min</a:t>
            </a:r>
          </a:p>
          <a:p>
            <a:pPr marL="0" lvl="0" indent="0" algn="l" rtl="0">
              <a:spcBef>
                <a:spcPts val="0"/>
              </a:spcBef>
              <a:spcAft>
                <a:spcPts val="0"/>
              </a:spcAft>
              <a:buClr>
                <a:schemeClr val="dk1"/>
              </a:buClr>
              <a:buSzPts val="1200"/>
              <a:buFont typeface="Calibri"/>
              <a:buNone/>
            </a:pPr>
            <a:endParaRPr lang="en-US" sz="1400" dirty="0"/>
          </a:p>
          <a:p>
            <a:pPr marL="0" lvl="0" indent="0" algn="l" rtl="0">
              <a:spcBef>
                <a:spcPts val="0"/>
              </a:spcBef>
              <a:spcAft>
                <a:spcPts val="0"/>
              </a:spcAft>
              <a:buClr>
                <a:schemeClr val="dk1"/>
              </a:buClr>
              <a:buSzPts val="1200"/>
              <a:buFont typeface="Calibri"/>
              <a:buNone/>
            </a:pPr>
            <a:r>
              <a:rPr lang="en-US" sz="1400" dirty="0"/>
              <a:t>Mollie</a:t>
            </a:r>
            <a:endParaRPr sz="1400" dirty="0"/>
          </a:p>
          <a:p>
            <a:pPr marL="0" lvl="0" indent="0" algn="l" rtl="0">
              <a:spcBef>
                <a:spcPts val="0"/>
              </a:spcBef>
              <a:spcAft>
                <a:spcPts val="0"/>
              </a:spcAft>
              <a:buClr>
                <a:schemeClr val="dk1"/>
              </a:buClr>
              <a:buSzPts val="1200"/>
              <a:buFont typeface="Calibri"/>
              <a:buNone/>
            </a:pPr>
            <a:r>
              <a:rPr lang="en-US" sz="1400" dirty="0"/>
              <a:t>SO to jump start focusing on joy moments, we offer a chance to call to mind a moment of positive connection with someone recently. </a:t>
            </a:r>
            <a:endParaRPr sz="1400" dirty="0"/>
          </a:p>
          <a:p>
            <a:pPr marL="457200" lvl="0" indent="-317500" algn="l" rtl="0">
              <a:spcBef>
                <a:spcPts val="1000"/>
              </a:spcBef>
              <a:spcAft>
                <a:spcPts val="0"/>
              </a:spcAft>
              <a:buClr>
                <a:schemeClr val="dk1"/>
              </a:buClr>
              <a:buSzPts val="1400"/>
              <a:buFont typeface="Calibri"/>
              <a:buChar char="●"/>
            </a:pPr>
            <a:r>
              <a:rPr lang="en-US" sz="1400" dirty="0"/>
              <a:t>Think about who you shared that moment with and what made it </a:t>
            </a:r>
            <a:r>
              <a:rPr lang="en-US" sz="1400" i="1" dirty="0"/>
              <a:t>joyful</a:t>
            </a:r>
            <a:r>
              <a:rPr lang="en-US" sz="1400" dirty="0"/>
              <a:t>.</a:t>
            </a:r>
            <a:endParaRPr sz="1400" dirty="0"/>
          </a:p>
          <a:p>
            <a:pPr marL="914400" lvl="1" indent="-317500" algn="l" rtl="0">
              <a:spcBef>
                <a:spcPts val="0"/>
              </a:spcBef>
              <a:spcAft>
                <a:spcPts val="0"/>
              </a:spcAft>
              <a:buClr>
                <a:schemeClr val="dk1"/>
              </a:buClr>
              <a:buSzPts val="1400"/>
              <a:buFont typeface="Calibri"/>
              <a:buChar char="○"/>
            </a:pPr>
            <a:r>
              <a:rPr lang="en-US" sz="1400" dirty="0"/>
              <a:t>Post in the chat </a:t>
            </a:r>
            <a:endParaRPr sz="1400" dirty="0"/>
          </a:p>
          <a:p>
            <a:pPr marL="914400" lvl="1" indent="-317500" algn="l" rtl="0">
              <a:spcBef>
                <a:spcPts val="0"/>
              </a:spcBef>
              <a:spcAft>
                <a:spcPts val="0"/>
              </a:spcAft>
              <a:buClr>
                <a:schemeClr val="dk1"/>
              </a:buClr>
              <a:buSzPts val="1400"/>
              <a:buFont typeface="Calibri"/>
              <a:buChar char="○"/>
            </a:pPr>
            <a:r>
              <a:rPr lang="en-US" sz="1400" dirty="0"/>
              <a:t>Diane and Shug share an example</a:t>
            </a:r>
            <a:endParaRPr sz="1400" dirty="0"/>
          </a:p>
        </p:txBody>
      </p:sp>
      <p:sp>
        <p:nvSpPr>
          <p:cNvPr id="275" name="Google Shape;275;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015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D989EF-04BC-4C71-97F1-E9C094EE61B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82254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dirty="0" smtClean="0"/>
              <a:t>Video transcript for this slide</a:t>
            </a:r>
            <a:r>
              <a:rPr lang="en-US" u="sng" baseline="0" dirty="0" smtClean="0"/>
              <a:t> (</a:t>
            </a:r>
            <a:r>
              <a:rPr lang="en-US" u="sng" dirty="0" smtClean="0"/>
              <a:t>Mollie Grow):</a:t>
            </a:r>
          </a:p>
          <a:p>
            <a:pPr marL="0" lvl="0" indent="0" algn="l" rtl="0">
              <a:spcBef>
                <a:spcPts val="0"/>
              </a:spcBef>
              <a:spcAft>
                <a:spcPts val="0"/>
              </a:spcAft>
              <a:buClr>
                <a:schemeClr val="dk1"/>
              </a:buClr>
              <a:buSzPts val="1200"/>
              <a:buFont typeface="Calibri"/>
              <a:buNone/>
            </a:pPr>
            <a:r>
              <a:rPr lang="en-US" dirty="0" smtClean="0"/>
              <a:t>One of our team’s favorite quotes related to STREAM is this one from psychologist Rick Hanson, “Your brain is like Velcro for negative experiences but Teflon for positive ones.”  This very apt phrase links to content from prior STREAM sessions on mental health and Resilience. </a:t>
            </a:r>
          </a:p>
          <a:p>
            <a:pPr marL="0" lvl="0" indent="0" algn="l" rtl="0">
              <a:spcBef>
                <a:spcPts val="0"/>
              </a:spcBef>
              <a:spcAft>
                <a:spcPts val="0"/>
              </a:spcAft>
              <a:buClr>
                <a:schemeClr val="dk1"/>
              </a:buClr>
              <a:buSzPts val="1200"/>
              <a:buFont typeface="Calibri"/>
              <a:buNone/>
            </a:pPr>
            <a:endParaRPr lang="en-US" dirty="0" smtClean="0"/>
          </a:p>
          <a:p>
            <a:pPr marL="0" lvl="0" indent="0" algn="l" rtl="0">
              <a:spcBef>
                <a:spcPts val="0"/>
              </a:spcBef>
              <a:spcAft>
                <a:spcPts val="0"/>
              </a:spcAft>
              <a:buClr>
                <a:schemeClr val="dk1"/>
              </a:buClr>
              <a:buSzPts val="1200"/>
              <a:buFont typeface="Calibri"/>
              <a:buNone/>
            </a:pPr>
            <a:r>
              <a:rPr lang="en-US" dirty="0" smtClean="0"/>
              <a:t>With negativity bias, our minds are wired to hang onto the bad outcomes, and overlook the good ones. We may have 100’s of positive patient encounters, but dwell on the one negative one.</a:t>
            </a:r>
          </a:p>
          <a:p>
            <a:pPr marL="0" lvl="0" indent="0" algn="l" rtl="0">
              <a:spcBef>
                <a:spcPts val="0"/>
              </a:spcBef>
              <a:spcAft>
                <a:spcPts val="0"/>
              </a:spcAft>
              <a:buClr>
                <a:schemeClr val="dk1"/>
              </a:buClr>
              <a:buSzPts val="1200"/>
              <a:buFont typeface="Calibri"/>
              <a:buNone/>
            </a:pPr>
            <a:endParaRPr lang="en-US" dirty="0" smtClean="0"/>
          </a:p>
          <a:p>
            <a:pPr marL="0" lvl="0" indent="0" algn="l" rtl="0">
              <a:spcBef>
                <a:spcPts val="0"/>
              </a:spcBef>
              <a:spcAft>
                <a:spcPts val="0"/>
              </a:spcAft>
              <a:buClr>
                <a:schemeClr val="dk1"/>
              </a:buClr>
              <a:buSzPts val="1200"/>
              <a:buFont typeface="Calibri"/>
              <a:buNone/>
            </a:pPr>
            <a:r>
              <a:rPr lang="en-US" dirty="0" smtClean="0"/>
              <a:t>The good news is there is a way to overcome this bias. When we pause to reflect on happy or positive moments, such as those we share with others, we strengthen the memory. While it takes intentional effort, lots of literature shows us it is possible – foundation of cognitive behavioral therapy (CBT) – teaching our brains to see and interpret differently. Just like exercise, it’s lifelong practice to experience the benefits.</a:t>
            </a:r>
          </a:p>
          <a:p>
            <a:pPr marL="0" lvl="0" indent="0" algn="l" rtl="0">
              <a:spcBef>
                <a:spcPts val="0"/>
              </a:spcBef>
              <a:spcAft>
                <a:spcPts val="0"/>
              </a:spcAft>
              <a:buNone/>
            </a:pPr>
            <a:endParaRPr dirty="0"/>
          </a:p>
        </p:txBody>
      </p:sp>
      <p:sp>
        <p:nvSpPr>
          <p:cNvPr id="281" name="Google Shape;2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9097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Our STREAM model incorporates four areas where we can work to improve our overall wellness: Well-Being, Resilience, Engagement and Joy and Meaning in Medicine</a:t>
            </a:r>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D989EF-04BC-4C71-97F1-E9C094EE61B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1553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dirty="0" smtClean="0"/>
              <a:t>Video transcript for this slide</a:t>
            </a:r>
            <a:r>
              <a:rPr lang="en-US" u="sng" baseline="0" dirty="0" smtClean="0"/>
              <a:t> (</a:t>
            </a:r>
            <a:r>
              <a:rPr lang="en-US" u="sng" dirty="0" smtClean="0"/>
              <a:t>Mollie Grow):</a:t>
            </a:r>
          </a:p>
          <a:p>
            <a:pPr marL="0" lvl="0" indent="0" algn="l" rtl="0">
              <a:spcBef>
                <a:spcPts val="0"/>
              </a:spcBef>
              <a:spcAft>
                <a:spcPts val="0"/>
              </a:spcAft>
              <a:buClr>
                <a:schemeClr val="dk1"/>
              </a:buClr>
              <a:buSzPts val="1200"/>
              <a:buFont typeface="Calibri"/>
              <a:buNone/>
            </a:pPr>
            <a:r>
              <a:rPr lang="en-US" sz="1200" dirty="0" smtClean="0"/>
              <a:t>Neuroscience has shown us the mechanism of pausing and savoring positive memories strengthens neural pathways. In fact, we know from early childhood development that </a:t>
            </a:r>
            <a:r>
              <a:rPr lang="en-US" sz="1200" i="1" dirty="0" smtClean="0"/>
              <a:t>relationships</a:t>
            </a:r>
            <a:r>
              <a:rPr lang="en-US" sz="1200" dirty="0" smtClean="0"/>
              <a:t> are the primary way the neural connections are created in the limbic system where we process emotions. This remarkable plasticity of our brains is something we as pediatricians recognize every day in our patients. It is also true for us adults! Psychologists are showing ways we can take advantage of this neuroplasticity to cultivate and sustain positive emotions through mindful awareness, tuning into those good things around us - including connecting with people. </a:t>
            </a:r>
          </a:p>
          <a:p>
            <a:pPr marL="0" lvl="0" indent="0" algn="l" rtl="0">
              <a:spcBef>
                <a:spcPts val="0"/>
              </a:spcBef>
              <a:spcAft>
                <a:spcPts val="0"/>
              </a:spcAft>
              <a:buClr>
                <a:schemeClr val="dk1"/>
              </a:buClr>
              <a:buSzPts val="1200"/>
              <a:buFont typeface="Calibri"/>
              <a:buNone/>
            </a:pPr>
            <a:endParaRPr lang="en-US" sz="1200" dirty="0" smtClean="0"/>
          </a:p>
          <a:p>
            <a:pPr marL="0" lvl="0" indent="0" algn="l" rtl="0">
              <a:spcBef>
                <a:spcPts val="0"/>
              </a:spcBef>
              <a:spcAft>
                <a:spcPts val="0"/>
              </a:spcAft>
              <a:buClr>
                <a:schemeClr val="dk1"/>
              </a:buClr>
              <a:buSzPts val="1200"/>
              <a:buFont typeface="Calibri"/>
              <a:buNone/>
            </a:pPr>
            <a:r>
              <a:rPr lang="en-US" sz="1200" dirty="0" smtClean="0"/>
              <a:t>Pause to appreciate that positive connection we just shared minutes ago. Enjoy how that felt for another moment. Okay, we just did it-we practiced strengthening that pathway. </a:t>
            </a:r>
            <a:endParaRPr lang="en-US" sz="1200" dirty="0"/>
          </a:p>
        </p:txBody>
      </p:sp>
      <p:sp>
        <p:nvSpPr>
          <p:cNvPr id="286" name="Google Shape;28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7401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Now we are going to dive into</a:t>
            </a:r>
            <a:r>
              <a:rPr lang="en-US" baseline="0" dirty="0"/>
              <a:t> more detail about positive relationships and the connection with joy. </a:t>
            </a:r>
            <a:endParaRPr dirty="0"/>
          </a:p>
        </p:txBody>
      </p:sp>
      <p:sp>
        <p:nvSpPr>
          <p:cNvPr id="260" name="Google Shape;26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t>32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434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u="sng" kern="1200" dirty="0" smtClean="0">
                <a:solidFill>
                  <a:schemeClr val="tx1"/>
                </a:solidFill>
                <a:effectLst/>
                <a:latin typeface="+mn-lt"/>
                <a:ea typeface="+mn-ea"/>
                <a:cs typeface="+mn-cs"/>
              </a:rPr>
              <a:t>Video transcript for this slide (Maneesh) :</a:t>
            </a:r>
          </a:p>
          <a:p>
            <a:pPr marL="0" marR="0" lvl="0" indent="0" algn="l" rtl="0">
              <a:lnSpc>
                <a:spcPct val="100000"/>
              </a:lnSpc>
              <a:spcBef>
                <a:spcPts val="0"/>
              </a:spcBef>
              <a:spcAft>
                <a:spcPts val="0"/>
              </a:spcAft>
              <a:buClr>
                <a:schemeClr val="dk1"/>
              </a:buClr>
              <a:buSzPts val="1200"/>
              <a:buFont typeface="Calibri"/>
              <a:buNone/>
            </a:pPr>
            <a:r>
              <a:rPr lang="en-US" sz="1200" kern="1200" dirty="0" smtClean="0">
                <a:solidFill>
                  <a:schemeClr val="tx1"/>
                </a:solidFill>
                <a:effectLst/>
                <a:latin typeface="+mn-lt"/>
                <a:ea typeface="+mn-ea"/>
                <a:cs typeface="+mn-cs"/>
              </a:rPr>
              <a:t>Thinking about the way people experience relationships in their work as pediatricians, we recognize two very important sets of relationships that present themselves in our day-to-day work. One is the relationships that we have with our patients and their families, and another is the relationships we have with our colleagues”</a:t>
            </a:r>
            <a:endParaRPr lang="en-US" dirty="0" smtClean="0"/>
          </a:p>
          <a:p>
            <a:pPr marL="0" marR="0" lvl="0" indent="0" algn="l" rtl="0">
              <a:lnSpc>
                <a:spcPct val="100000"/>
              </a:lnSpc>
              <a:spcBef>
                <a:spcPts val="0"/>
              </a:spcBef>
              <a:spcAft>
                <a:spcPts val="0"/>
              </a:spcAft>
              <a:buClr>
                <a:schemeClr val="dk1"/>
              </a:buClr>
              <a:buSzPts val="1200"/>
              <a:buFont typeface="Calibri"/>
              <a:buNone/>
            </a:pPr>
            <a:r>
              <a:rPr lang="en-US" dirty="0" smtClean="0"/>
              <a:t>Thinking about the way people experience relationships in their work as pediatricians, we recognize two very important sets of relationships - our patients and their families, and our colleagues. </a:t>
            </a:r>
          </a:p>
          <a:p>
            <a:pPr marL="0" lvl="0" indent="0" algn="l" rtl="0">
              <a:spcBef>
                <a:spcPts val="0"/>
              </a:spcBef>
              <a:spcAft>
                <a:spcPts val="0"/>
              </a:spcAft>
              <a:buClr>
                <a:schemeClr val="dk1"/>
              </a:buClr>
              <a:buSzPts val="1200"/>
              <a:buFont typeface="Calibri"/>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dirty="0"/>
              <a:t/>
            </a:r>
            <a:br>
              <a:rPr lang="en-US" dirty="0"/>
            </a:br>
            <a:endParaRPr dirty="0"/>
          </a:p>
        </p:txBody>
      </p:sp>
      <p:sp>
        <p:nvSpPr>
          <p:cNvPr id="292" name="Google Shape;29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33</a:t>
            </a:fld>
            <a:endParaRPr/>
          </a:p>
        </p:txBody>
      </p:sp>
    </p:spTree>
    <p:extLst>
      <p:ext uri="{BB962C8B-B14F-4D97-AF65-F5344CB8AC3E}">
        <p14:creationId xmlns:p14="http://schemas.microsoft.com/office/powerpoint/2010/main" val="17934865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u="sng" dirty="0" smtClean="0"/>
              <a:t>Video transcript for this slide (Maneesh):</a:t>
            </a:r>
          </a:p>
          <a:p>
            <a:pPr marL="0" marR="0" lvl="0" indent="0" algn="l" rtl="0">
              <a:lnSpc>
                <a:spcPct val="100000"/>
              </a:lnSpc>
              <a:spcBef>
                <a:spcPts val="0"/>
              </a:spcBef>
              <a:spcAft>
                <a:spcPts val="0"/>
              </a:spcAft>
              <a:buClr>
                <a:schemeClr val="dk1"/>
              </a:buClr>
              <a:buSzPts val="1200"/>
              <a:buFont typeface="Calibri"/>
              <a:buNone/>
            </a:pPr>
            <a:r>
              <a:rPr lang="en-US" sz="1200" kern="1200" dirty="0" smtClean="0">
                <a:solidFill>
                  <a:schemeClr val="tx1"/>
                </a:solidFill>
                <a:effectLst/>
                <a:latin typeface="+mn-lt"/>
                <a:ea typeface="+mn-ea"/>
                <a:cs typeface="+mn-cs"/>
              </a:rPr>
              <a:t>In studying patient relationships, </a:t>
            </a:r>
            <a:r>
              <a:rPr lang="en-US" sz="1200" kern="1200" dirty="0" err="1" smtClean="0">
                <a:solidFill>
                  <a:schemeClr val="tx1"/>
                </a:solidFill>
                <a:effectLst/>
                <a:latin typeface="+mn-lt"/>
                <a:ea typeface="+mn-ea"/>
                <a:cs typeface="+mn-cs"/>
              </a:rPr>
              <a:t>Dugdale</a:t>
            </a:r>
            <a:r>
              <a:rPr lang="en-US" sz="1200" kern="1200" baseline="0" dirty="0" smtClean="0">
                <a:solidFill>
                  <a:schemeClr val="tx1"/>
                </a:solidFill>
                <a:effectLst/>
                <a:latin typeface="+mn-lt"/>
                <a:ea typeface="+mn-ea"/>
                <a:cs typeface="+mn-cs"/>
              </a:rPr>
              <a:t> et al</a:t>
            </a:r>
            <a:r>
              <a:rPr lang="en-US" sz="1200" kern="1200" dirty="0" smtClean="0">
                <a:solidFill>
                  <a:schemeClr val="tx1"/>
                </a:solidFill>
                <a:effectLst/>
                <a:latin typeface="+mn-lt"/>
                <a:ea typeface="+mn-ea"/>
                <a:cs typeface="+mn-cs"/>
              </a:rPr>
              <a:t> in their piece, entitled Physician Work Environment and Wellbeing, Re-enchanting Medicine, they described how strong relationships with patients also benefit the health of physicians. And within pediatrics, our calling to serve children and the connections with their joy and resilience is what drew many of us to our profession in the first place. And in our best connections, we create these moments of mutual delight. </a:t>
            </a:r>
            <a:endParaRPr lang="en-US" dirty="0" smtClean="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sz="1200" b="0" i="0" dirty="0" err="1">
                <a:solidFill>
                  <a:schemeClr val="dk1"/>
                </a:solidFill>
                <a:latin typeface="Calibri"/>
                <a:ea typeface="Calibri"/>
                <a:cs typeface="Calibri"/>
                <a:sym typeface="Calibri"/>
              </a:rPr>
              <a:t>Dugdale</a:t>
            </a:r>
            <a:r>
              <a:rPr lang="en-US" sz="1200" b="0" i="0" dirty="0">
                <a:solidFill>
                  <a:schemeClr val="dk1"/>
                </a:solidFill>
                <a:latin typeface="Calibri"/>
                <a:ea typeface="Calibri"/>
                <a:cs typeface="Calibri"/>
                <a:sym typeface="Calibri"/>
              </a:rPr>
              <a:t> LS. Physician work environment and well-being: Re-enchanting medicine. JAMA Internal Medicine. 2017;177(8):1075–1076. </a:t>
            </a:r>
            <a:r>
              <a:rPr lang="en-US" dirty="0"/>
              <a:t>(</a:t>
            </a:r>
            <a:r>
              <a:rPr lang="en-US" u="sng" dirty="0" err="1">
                <a:solidFill>
                  <a:schemeClr val="hlink"/>
                </a:solidFill>
                <a:hlinkClick r:id="rId3"/>
              </a:rPr>
              <a:t>Dugdale</a:t>
            </a:r>
            <a:r>
              <a:rPr lang="en-US" u="sng" dirty="0">
                <a:solidFill>
                  <a:schemeClr val="hlink"/>
                </a:solidFill>
                <a:hlinkClick r:id="rId3"/>
              </a:rPr>
              <a:t>, 2017</a:t>
            </a:r>
            <a:r>
              <a:rPr lang="en-US" dirty="0"/>
              <a:t>, p. 1075).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Mutual delight / joy moments – these train our brains differently to build new pathways of plasticity for learning, effectively overcoming our problem of negativity bias </a:t>
            </a:r>
            <a:endParaRPr dirty="0"/>
          </a:p>
          <a:p>
            <a:pPr marL="0" lvl="0" indent="0" algn="l" rtl="0">
              <a:spcBef>
                <a:spcPts val="0"/>
              </a:spcBef>
              <a:spcAft>
                <a:spcPts val="0"/>
              </a:spcAft>
              <a:buClr>
                <a:schemeClr val="dk1"/>
              </a:buClr>
              <a:buSzPts val="1200"/>
              <a:buFont typeface="Calibri"/>
              <a:buNone/>
            </a:pPr>
            <a:endParaRPr dirty="0"/>
          </a:p>
        </p:txBody>
      </p:sp>
      <p:sp>
        <p:nvSpPr>
          <p:cNvPr id="299" name="Google Shape;29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34</a:t>
            </a:fld>
            <a:endParaRPr/>
          </a:p>
        </p:txBody>
      </p:sp>
    </p:spTree>
    <p:extLst>
      <p:ext uri="{BB962C8B-B14F-4D97-AF65-F5344CB8AC3E}">
        <p14:creationId xmlns:p14="http://schemas.microsoft.com/office/powerpoint/2010/main" val="1830240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u="sng" dirty="0" smtClean="0"/>
              <a:t>Video transcript for this slide (Maneesh):</a:t>
            </a:r>
          </a:p>
          <a:p>
            <a:r>
              <a:rPr lang="en-US" sz="1200" kern="1200" dirty="0" smtClean="0">
                <a:solidFill>
                  <a:schemeClr val="tx1"/>
                </a:solidFill>
                <a:effectLst/>
                <a:latin typeface="+mn-lt"/>
                <a:ea typeface="+mn-ea"/>
                <a:cs typeface="+mn-cs"/>
              </a:rPr>
              <a:t>Interpersonal relationships may serve as a buffering role against stress by providing social support. Multiple studies have found that positive support from colleagues lowers the risk of burnout among clinicians. This statement comes from the National Academy of Sciences “Taking Action Against Clinician Burnout” website, and document, which if you haven't checked out, is worth a little bit of time. When we asked people in our own Department of Pediatrics in an entire department-wide survey conducted a couple of years ago about the factor that contributed most to well-being among our faculty, the number one factor identified by our faculty that protected against burnout were their colleagues. From </a:t>
            </a:r>
            <a:r>
              <a:rPr lang="en-US" sz="1200" kern="1200" dirty="0" err="1" smtClean="0">
                <a:solidFill>
                  <a:schemeClr val="tx1"/>
                </a:solidFill>
                <a:effectLst/>
                <a:latin typeface="+mn-lt"/>
                <a:ea typeface="+mn-ea"/>
                <a:cs typeface="+mn-cs"/>
              </a:rPr>
              <a:t>Pettitta</a:t>
            </a:r>
            <a:r>
              <a:rPr lang="en-US" sz="1200" kern="1200" dirty="0" smtClean="0">
                <a:solidFill>
                  <a:schemeClr val="tx1"/>
                </a:solidFill>
                <a:effectLst/>
                <a:latin typeface="+mn-lt"/>
                <a:ea typeface="+mn-ea"/>
                <a:cs typeface="+mn-cs"/>
              </a:rPr>
              <a:t> et al work, we've learned also about the notion of emotional contagion, defined as perception of how one's own emotions are influenced by the emotions of colleagues. In this study, feeling better after interacting with happy individuals was associated with a lower risk of emotional exhaustion and depersonalization, which are two components of burnout in physicians. and a lower risk of depersonalization in nurses. Conversely, feeling irritated after interacting with angry individuals was associated with the opposite effects on burnout measures. So what can we collectively learn from these findings on colleague relationships? Well first, it makes sense to optimize the time with colleagues when we can. Second, our moment-to-moment interactions form the foundation of our relationships. </a:t>
            </a:r>
          </a:p>
          <a:p>
            <a:r>
              <a:rPr lang="en-US" sz="1200" kern="1200" dirty="0" smtClean="0">
                <a:solidFill>
                  <a:schemeClr val="tx1"/>
                </a:solidFill>
                <a:effectLst/>
                <a:latin typeface="+mn-lt"/>
                <a:ea typeface="+mn-ea"/>
                <a:cs typeface="+mn-cs"/>
              </a:rPr>
              <a:t>We all have negative ones we have to deal with daily and lots of potentially positive ones. In pediatrics, it's possible the vast majority are positive. Can we refine our abilities to recognize and focus on those positive ones? And if we can do this, at times, we potentially have the capacity to lift each other up, highlighting joy, being positive and appreciative. Finally, we have a choice for how we show up. Taking time to understand people's stories has the potential to change and evolve those relationships that are difficult or challenging. When we understand others, we connect with them differently. As Meg Wheatley said, you can't hate someone whose story you know. Connection and joy beget connection and joy.</a:t>
            </a:r>
          </a:p>
          <a:p>
            <a:pPr marL="0" marR="0" lvl="0" indent="0" algn="l" rtl="0">
              <a:lnSpc>
                <a:spcPct val="100000"/>
              </a:lnSpc>
              <a:spcBef>
                <a:spcPts val="0"/>
              </a:spcBef>
              <a:spcAft>
                <a:spcPts val="0"/>
              </a:spcAft>
              <a:buClr>
                <a:schemeClr val="dk1"/>
              </a:buClr>
              <a:buSzPts val="1200"/>
              <a:buFont typeface="Calibri"/>
              <a:buNone/>
            </a:pPr>
            <a:endParaRPr lang="en-US" dirty="0" smtClean="0"/>
          </a:p>
          <a:p>
            <a:pPr marL="0" marR="0" lvl="0" indent="0" algn="l" rtl="0">
              <a:lnSpc>
                <a:spcPct val="100000"/>
              </a:lnSpc>
              <a:spcBef>
                <a:spcPts val="0"/>
              </a:spcBef>
              <a:spcAft>
                <a:spcPts val="0"/>
              </a:spcAft>
              <a:buClr>
                <a:schemeClr val="dk1"/>
              </a:buClr>
              <a:buSzPts val="1200"/>
              <a:buFont typeface="Calibri"/>
              <a:buNone/>
            </a:pPr>
            <a:endParaRPr lang="en-US" dirty="0" smtClean="0"/>
          </a:p>
          <a:p>
            <a:pPr marL="0" lvl="0" indent="0" algn="l" rtl="0">
              <a:spcBef>
                <a:spcPts val="0"/>
              </a:spcBef>
              <a:spcAft>
                <a:spcPts val="0"/>
              </a:spcAft>
              <a:buClr>
                <a:schemeClr val="dk1"/>
              </a:buClr>
              <a:buSzPts val="1200"/>
              <a:buFont typeface="Calibri"/>
              <a:buNone/>
            </a:pPr>
            <a:r>
              <a:rPr lang="en-US" sz="1200" b="0" i="0" dirty="0" smtClean="0">
                <a:solidFill>
                  <a:schemeClr val="dk1"/>
                </a:solidFill>
                <a:latin typeface="+mn-lt"/>
                <a:ea typeface="Calibri"/>
                <a:cs typeface="Calibri"/>
                <a:sym typeface="Calibri"/>
              </a:rPr>
              <a:t>National Academies of Sciences, National Academy of Medicine; Taking Action Against Clinician Burnout: A Systems Approach to Professional Well-Being. 2019. https://www.ncbi.nlm.nih.gov/books/NBK552615/?report=reader  </a:t>
            </a:r>
            <a:endParaRPr lang="en-US" dirty="0" smtClean="0"/>
          </a:p>
          <a:p>
            <a:pPr marL="0" lvl="0" indent="0" algn="l" rtl="0">
              <a:spcBef>
                <a:spcPts val="0"/>
              </a:spcBef>
              <a:spcAft>
                <a:spcPts val="0"/>
              </a:spcAft>
              <a:buClr>
                <a:schemeClr val="dk1"/>
              </a:buClr>
              <a:buSzPts val="1200"/>
              <a:buFont typeface="Calibri"/>
              <a:buNone/>
            </a:pPr>
            <a:r>
              <a:rPr lang="en-US" dirty="0" smtClean="0"/>
              <a:t>Interpersonal relationships may serve a buffering role against stress by providing social support. Multiple studies have found that positive support from colleagues lowers the risk of burnout among clinicians (</a:t>
            </a:r>
            <a:r>
              <a:rPr lang="en-US" u="sng" dirty="0" err="1" smtClean="0">
                <a:solidFill>
                  <a:schemeClr val="hlink"/>
                </a:solidFill>
                <a:hlinkClick r:id="rId3"/>
              </a:rPr>
              <a:t>Adriaenssens</a:t>
            </a:r>
            <a:r>
              <a:rPr lang="en-US" u="sng" dirty="0" smtClean="0">
                <a:solidFill>
                  <a:schemeClr val="hlink"/>
                </a:solidFill>
                <a:hlinkClick r:id="rId3"/>
              </a:rPr>
              <a:t> et al., 2015b</a:t>
            </a:r>
            <a:r>
              <a:rPr lang="en-US" dirty="0" smtClean="0"/>
              <a:t>; </a:t>
            </a:r>
            <a:r>
              <a:rPr lang="en-US" u="sng" dirty="0" smtClean="0">
                <a:solidFill>
                  <a:schemeClr val="hlink"/>
                </a:solidFill>
                <a:hlinkClick r:id="rId3"/>
              </a:rPr>
              <a:t>Hyman et al., 2017</a:t>
            </a:r>
            <a:r>
              <a:rPr lang="en-US" dirty="0" smtClean="0"/>
              <a:t>; </a:t>
            </a:r>
            <a:r>
              <a:rPr lang="en-US" u="sng" dirty="0" err="1" smtClean="0">
                <a:solidFill>
                  <a:schemeClr val="hlink"/>
                </a:solidFill>
                <a:hlinkClick r:id="rId3"/>
              </a:rPr>
              <a:t>Pisanti</a:t>
            </a:r>
            <a:r>
              <a:rPr lang="en-US" u="sng" dirty="0" smtClean="0">
                <a:solidFill>
                  <a:schemeClr val="hlink"/>
                </a:solidFill>
                <a:hlinkClick r:id="rId3"/>
              </a:rPr>
              <a:t>, 2012</a:t>
            </a:r>
            <a:r>
              <a:rPr lang="en-US" dirty="0" smtClean="0"/>
              <a:t>; </a:t>
            </a:r>
            <a:r>
              <a:rPr lang="en-US" u="sng" dirty="0" err="1" smtClean="0">
                <a:solidFill>
                  <a:schemeClr val="hlink"/>
                </a:solidFill>
                <a:hlinkClick r:id="rId3"/>
              </a:rPr>
              <a:t>Pisanti</a:t>
            </a:r>
            <a:r>
              <a:rPr lang="en-US" u="sng" dirty="0" smtClean="0">
                <a:solidFill>
                  <a:schemeClr val="hlink"/>
                </a:solidFill>
                <a:hlinkClick r:id="rId3"/>
              </a:rPr>
              <a:t> et al., 2016b</a:t>
            </a:r>
            <a:r>
              <a:rPr lang="en-US" dirty="0" smtClean="0"/>
              <a:t>; </a:t>
            </a:r>
            <a:r>
              <a:rPr lang="en-US" u="sng" dirty="0" err="1" smtClean="0">
                <a:solidFill>
                  <a:schemeClr val="hlink"/>
                </a:solidFill>
                <a:hlinkClick r:id="rId3"/>
              </a:rPr>
              <a:t>Proost</a:t>
            </a:r>
            <a:r>
              <a:rPr lang="en-US" u="sng" dirty="0" smtClean="0">
                <a:solidFill>
                  <a:schemeClr val="hlink"/>
                </a:solidFill>
                <a:hlinkClick r:id="rId3"/>
              </a:rPr>
              <a:t> et al., 2004</a:t>
            </a:r>
            <a:r>
              <a:rPr lang="en-US" dirty="0" smtClean="0"/>
              <a:t>). </a:t>
            </a:r>
          </a:p>
          <a:p>
            <a:pPr marL="0" lvl="0" indent="0" algn="l" rtl="0">
              <a:spcBef>
                <a:spcPts val="0"/>
              </a:spcBef>
              <a:spcAft>
                <a:spcPts val="0"/>
              </a:spcAft>
              <a:buClr>
                <a:schemeClr val="dk1"/>
              </a:buClr>
              <a:buSzPts val="1200"/>
              <a:buFont typeface="Calibri"/>
              <a:buNone/>
            </a:pPr>
            <a:endParaRPr lang="en-US" dirty="0" smtClean="0"/>
          </a:p>
          <a:p>
            <a:pPr marL="171450" marR="0" lvl="0" indent="-171450" algn="l" rtl="0">
              <a:lnSpc>
                <a:spcPct val="100000"/>
              </a:lnSpc>
              <a:spcBef>
                <a:spcPts val="0"/>
              </a:spcBef>
              <a:spcAft>
                <a:spcPts val="0"/>
              </a:spcAft>
              <a:buClr>
                <a:schemeClr val="dk1"/>
              </a:buClr>
              <a:buSzPts val="1200"/>
              <a:buFont typeface="Arial"/>
              <a:buChar char="•"/>
            </a:pPr>
            <a:r>
              <a:rPr lang="en-US" dirty="0" smtClean="0"/>
              <a:t>When we asked people in our </a:t>
            </a:r>
            <a:r>
              <a:rPr lang="en-US" dirty="0" err="1" smtClean="0"/>
              <a:t>Dept</a:t>
            </a:r>
            <a:r>
              <a:rPr lang="en-US" dirty="0" smtClean="0"/>
              <a:t> in a </a:t>
            </a:r>
            <a:r>
              <a:rPr lang="en-US" dirty="0" err="1" smtClean="0"/>
              <a:t>dept</a:t>
            </a:r>
            <a:r>
              <a:rPr lang="en-US" dirty="0" smtClean="0"/>
              <a:t>-wide survey, the #1 factor that contributed to well being among faculty and protected against burnout were their colleagues</a:t>
            </a:r>
          </a:p>
          <a:p>
            <a:pPr marL="0" marR="0" lvl="0" indent="0" algn="l" rtl="0">
              <a:lnSpc>
                <a:spcPct val="100000"/>
              </a:lnSpc>
              <a:spcBef>
                <a:spcPts val="0"/>
              </a:spcBef>
              <a:spcAft>
                <a:spcPts val="0"/>
              </a:spcAft>
              <a:buClr>
                <a:schemeClr val="dk1"/>
              </a:buClr>
              <a:buSzPts val="1200"/>
              <a:buFont typeface="Calibri"/>
              <a:buNone/>
            </a:pPr>
            <a:endParaRPr lang="en-US" dirty="0" smtClean="0"/>
          </a:p>
          <a:p>
            <a:pPr marL="0" lvl="0" indent="0" algn="l" rtl="0">
              <a:spcBef>
                <a:spcPts val="0"/>
              </a:spcBef>
              <a:spcAft>
                <a:spcPts val="0"/>
              </a:spcAft>
              <a:buClr>
                <a:schemeClr val="dk1"/>
              </a:buClr>
              <a:buSzPts val="1200"/>
              <a:buFont typeface="Calibri"/>
              <a:buNone/>
            </a:pPr>
            <a:r>
              <a:rPr lang="en-US" u="sng" dirty="0" err="1" smtClean="0">
                <a:hlinkClick r:id="rId3"/>
              </a:rPr>
              <a:t>Petitta</a:t>
            </a:r>
            <a:r>
              <a:rPr lang="en-US" u="sng" dirty="0" smtClean="0">
                <a:hlinkClick r:id="rId3"/>
              </a:rPr>
              <a:t> and colleagues (2017)</a:t>
            </a:r>
            <a:r>
              <a:rPr lang="en-US" dirty="0" smtClean="0"/>
              <a:t> studied “emotional contagion,” defined as perception of how one's own emotions are influenced by the emotions of colleagues. In this study, “feeling better after interacting with happy individuals” was associated with a lower risk of emotional exhaustion and depersonalization in physicians and a lower risk of depersonalization in nurses. Conversely, feeling irritated after interacting with angry individuals was associated with the opposite effects on burnout measures.</a:t>
            </a:r>
          </a:p>
          <a:p>
            <a:pPr marL="0" marR="0" lvl="0" indent="0" algn="l" rtl="0">
              <a:lnSpc>
                <a:spcPct val="100000"/>
              </a:lnSpc>
              <a:spcBef>
                <a:spcPts val="0"/>
              </a:spcBef>
              <a:spcAft>
                <a:spcPts val="0"/>
              </a:spcAft>
              <a:buClr>
                <a:schemeClr val="dk1"/>
              </a:buClr>
              <a:buSzPts val="1200"/>
              <a:buFont typeface="Calibri"/>
              <a:buNone/>
            </a:pPr>
            <a:endParaRPr lang="en-US" dirty="0" smtClean="0"/>
          </a:p>
          <a:p>
            <a:pPr marL="0" marR="0" lvl="0" indent="0" algn="l" rtl="0">
              <a:lnSpc>
                <a:spcPct val="100000"/>
              </a:lnSpc>
              <a:spcBef>
                <a:spcPts val="0"/>
              </a:spcBef>
              <a:spcAft>
                <a:spcPts val="0"/>
              </a:spcAft>
              <a:buClr>
                <a:schemeClr val="dk1"/>
              </a:buClr>
              <a:buSzPts val="1200"/>
              <a:buFont typeface="Calibri"/>
              <a:buNone/>
            </a:pPr>
            <a:r>
              <a:rPr lang="en-US" dirty="0" smtClean="0"/>
              <a:t>Collectively what can we learn from these findings:</a:t>
            </a:r>
          </a:p>
          <a:p>
            <a:pPr marL="0" marR="0" lvl="0" indent="0" algn="l" rtl="0">
              <a:lnSpc>
                <a:spcPct val="100000"/>
              </a:lnSpc>
              <a:spcBef>
                <a:spcPts val="0"/>
              </a:spcBef>
              <a:spcAft>
                <a:spcPts val="0"/>
              </a:spcAft>
              <a:buClr>
                <a:schemeClr val="dk1"/>
              </a:buClr>
              <a:buSzPts val="1200"/>
              <a:buFont typeface="Calibri"/>
              <a:buNone/>
            </a:pPr>
            <a:endParaRPr lang="en-US" dirty="0" smtClean="0"/>
          </a:p>
          <a:p>
            <a:pPr marL="0" marR="0" lvl="0" indent="0" algn="l" rtl="0">
              <a:lnSpc>
                <a:spcPct val="100000"/>
              </a:lnSpc>
              <a:spcBef>
                <a:spcPts val="0"/>
              </a:spcBef>
              <a:spcAft>
                <a:spcPts val="0"/>
              </a:spcAft>
              <a:buClr>
                <a:schemeClr val="dk1"/>
              </a:buClr>
              <a:buSzPts val="1200"/>
              <a:buFont typeface="Calibri"/>
              <a:buNone/>
            </a:pPr>
            <a:r>
              <a:rPr lang="en-US" dirty="0" smtClean="0"/>
              <a:t>Optimize time with colleagues when we can. </a:t>
            </a:r>
          </a:p>
          <a:p>
            <a:pPr marL="0" marR="0" lvl="0" indent="0" algn="l" rtl="0">
              <a:lnSpc>
                <a:spcPct val="100000"/>
              </a:lnSpc>
              <a:spcBef>
                <a:spcPts val="0"/>
              </a:spcBef>
              <a:spcAft>
                <a:spcPts val="0"/>
              </a:spcAft>
              <a:buClr>
                <a:schemeClr val="dk1"/>
              </a:buClr>
              <a:buSzPts val="1200"/>
              <a:buFont typeface="Calibri"/>
              <a:buNone/>
            </a:pPr>
            <a:r>
              <a:rPr lang="en-US" dirty="0" smtClean="0"/>
              <a:t>Moment to moment interactions form foundation of relationships – we all have negative ones that we have to deal with, and lots of potential positive ones in pediatrics – perhaps vast majority are, can we refine our abilities to recognize and  focus on those? And if we can do this at times, w</a:t>
            </a:r>
            <a:r>
              <a:rPr lang="en-US" sz="1200" b="0" i="0" u="none" strike="noStrike" dirty="0" smtClean="0">
                <a:solidFill>
                  <a:schemeClr val="dk1"/>
                </a:solidFill>
                <a:latin typeface="+mn-lt"/>
                <a:ea typeface="Calibri"/>
                <a:cs typeface="Calibri"/>
                <a:sym typeface="Calibri"/>
              </a:rPr>
              <a:t>e </a:t>
            </a:r>
            <a:r>
              <a:rPr lang="en-US" dirty="0" smtClean="0"/>
              <a:t>potentially</a:t>
            </a:r>
            <a:r>
              <a:rPr lang="en-US" sz="1200" b="0" i="0" u="none" strike="noStrike" dirty="0" smtClean="0">
                <a:solidFill>
                  <a:schemeClr val="dk1"/>
                </a:solidFill>
                <a:latin typeface="+mn-lt"/>
                <a:ea typeface="Calibri"/>
                <a:cs typeface="Calibri"/>
                <a:sym typeface="Calibri"/>
              </a:rPr>
              <a:t> have the capacity to lift each other up – highlighting joy, being positive, appreciative. </a:t>
            </a:r>
          </a:p>
          <a:p>
            <a:pPr marL="0" marR="0" lvl="0" indent="0" algn="l" rtl="0">
              <a:lnSpc>
                <a:spcPct val="100000"/>
              </a:lnSpc>
              <a:spcBef>
                <a:spcPts val="0"/>
              </a:spcBef>
              <a:spcAft>
                <a:spcPts val="0"/>
              </a:spcAft>
              <a:buClr>
                <a:schemeClr val="dk1"/>
              </a:buClr>
              <a:buSzPts val="1200"/>
              <a:buFont typeface="Calibri"/>
              <a:buNone/>
            </a:pPr>
            <a:endParaRPr lang="en-US" dirty="0" smtClean="0"/>
          </a:p>
          <a:p>
            <a:pPr marL="0" marR="0" lvl="0" indent="0" algn="l" rtl="0">
              <a:lnSpc>
                <a:spcPct val="100000"/>
              </a:lnSpc>
              <a:spcBef>
                <a:spcPts val="0"/>
              </a:spcBef>
              <a:spcAft>
                <a:spcPts val="0"/>
              </a:spcAft>
              <a:buClr>
                <a:schemeClr val="dk1"/>
              </a:buClr>
              <a:buSzPts val="1200"/>
              <a:buFont typeface="Calibri"/>
              <a:buNone/>
            </a:pPr>
            <a:r>
              <a:rPr lang="en-US" dirty="0" smtClean="0"/>
              <a:t>We have a choice for how we show up.  Taking time to understand peoples’ stories, has the potential to change and evolve those relationships that are difficult or challenging – when we understand others, we connect with them differently. </a:t>
            </a:r>
          </a:p>
          <a:p>
            <a:pPr marL="0" marR="0" lvl="0" indent="0" algn="l" rtl="0">
              <a:lnSpc>
                <a:spcPct val="100000"/>
              </a:lnSpc>
              <a:spcBef>
                <a:spcPts val="0"/>
              </a:spcBef>
              <a:spcAft>
                <a:spcPts val="0"/>
              </a:spcAft>
              <a:buClr>
                <a:schemeClr val="dk1"/>
              </a:buClr>
              <a:buSzPts val="1200"/>
              <a:buFont typeface="Calibri"/>
              <a:buNone/>
            </a:pPr>
            <a:endParaRPr lang="en-US" dirty="0" smtClean="0"/>
          </a:p>
          <a:p>
            <a:pPr marL="0" marR="0" lvl="0" indent="0" algn="l" rtl="0">
              <a:lnSpc>
                <a:spcPct val="100000"/>
              </a:lnSpc>
              <a:spcBef>
                <a:spcPts val="0"/>
              </a:spcBef>
              <a:spcAft>
                <a:spcPts val="0"/>
              </a:spcAft>
              <a:buClr>
                <a:schemeClr val="dk1"/>
              </a:buClr>
              <a:buSzPts val="1200"/>
              <a:buFont typeface="Calibri"/>
              <a:buNone/>
            </a:pPr>
            <a:r>
              <a:rPr lang="en-US" dirty="0" smtClean="0"/>
              <a:t>“You can’t hate someone whose story you know” – Meg Wheatley  </a:t>
            </a:r>
          </a:p>
          <a:p>
            <a:pPr marL="0" marR="0" lvl="0" indent="0" algn="l" rtl="0">
              <a:lnSpc>
                <a:spcPct val="100000"/>
              </a:lnSpc>
              <a:spcBef>
                <a:spcPts val="0"/>
              </a:spcBef>
              <a:spcAft>
                <a:spcPts val="0"/>
              </a:spcAft>
              <a:buClr>
                <a:schemeClr val="dk1"/>
              </a:buClr>
              <a:buSzPts val="1200"/>
              <a:buFont typeface="Calibri"/>
              <a:buNone/>
            </a:pPr>
            <a:endParaRPr lang="en-US" dirty="0" smtClean="0"/>
          </a:p>
          <a:p>
            <a:pPr marL="0" marR="0" lvl="0" indent="0" algn="l" rtl="0">
              <a:lnSpc>
                <a:spcPct val="100000"/>
              </a:lnSpc>
              <a:spcBef>
                <a:spcPts val="0"/>
              </a:spcBef>
              <a:spcAft>
                <a:spcPts val="0"/>
              </a:spcAft>
              <a:buClr>
                <a:schemeClr val="dk1"/>
              </a:buClr>
              <a:buSzPts val="1200"/>
              <a:buFont typeface="Calibri"/>
              <a:buNone/>
            </a:pPr>
            <a:r>
              <a:rPr lang="en-US" dirty="0" smtClean="0"/>
              <a:t>Connection and joy begets connection and joy.</a:t>
            </a:r>
            <a:endParaRPr lang="en-US" dirty="0"/>
          </a:p>
        </p:txBody>
      </p:sp>
      <p:sp>
        <p:nvSpPr>
          <p:cNvPr id="307" name="Google Shape;30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35</a:t>
            </a:fld>
            <a:endParaRPr/>
          </a:p>
        </p:txBody>
      </p:sp>
    </p:spTree>
    <p:extLst>
      <p:ext uri="{BB962C8B-B14F-4D97-AF65-F5344CB8AC3E}">
        <p14:creationId xmlns:p14="http://schemas.microsoft.com/office/powerpoint/2010/main" val="21788415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US" dirty="0"/>
              <a:t>Maneesh</a:t>
            </a:r>
            <a:endParaRPr dirty="0"/>
          </a:p>
          <a:p>
            <a:pPr marL="0" lvl="0" indent="0" algn="l" rtl="0">
              <a:lnSpc>
                <a:spcPct val="115000"/>
              </a:lnSpc>
              <a:spcBef>
                <a:spcPts val="0"/>
              </a:spcBef>
              <a:spcAft>
                <a:spcPts val="0"/>
              </a:spcAft>
              <a:buClr>
                <a:schemeClr val="dk1"/>
              </a:buClr>
              <a:buSzPts val="1100"/>
              <a:buFont typeface="Arial"/>
              <a:buNone/>
            </a:pPr>
            <a:r>
              <a:rPr lang="en-US" dirty="0"/>
              <a:t>Now we will engage in an activity to practice identifying and connecting with moments of joy through reflection</a:t>
            </a:r>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dirty="0"/>
              <a:t>Slide is in handout and chat</a:t>
            </a:r>
            <a:endParaRPr dirty="0"/>
          </a:p>
          <a:p>
            <a:pPr marL="0" lvl="0" indent="0" algn="l" rtl="0">
              <a:lnSpc>
                <a:spcPct val="115000"/>
              </a:lnSpc>
              <a:spcBef>
                <a:spcPts val="0"/>
              </a:spcBef>
              <a:spcAft>
                <a:spcPts val="0"/>
              </a:spcAft>
              <a:buClr>
                <a:schemeClr val="dk1"/>
              </a:buClr>
              <a:buSzPts val="1100"/>
              <a:buFont typeface="Arial"/>
              <a:buNone/>
            </a:pPr>
            <a:r>
              <a:rPr lang="en-US" dirty="0" smtClean="0"/>
              <a:t>In </a:t>
            </a:r>
            <a:r>
              <a:rPr lang="en-US" dirty="0"/>
              <a:t>your day-to-day life, what can you do to notice the events that have meaning for you?  What are the clues that let you know you have made that connection?</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dirty="0"/>
          </a:p>
        </p:txBody>
      </p:sp>
      <p:sp>
        <p:nvSpPr>
          <p:cNvPr id="315" name="Google Shape;31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t>36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0790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 STREAM – leave this for facilitator?  Voice over or silent?</a:t>
            </a: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endParaRPr dirty="0"/>
          </a:p>
        </p:txBody>
      </p:sp>
      <p:sp>
        <p:nvSpPr>
          <p:cNvPr id="322" name="Google Shape;32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t>37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1666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D989EF-04BC-4C71-97F1-E9C094EE61B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100055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sng" dirty="0" smtClean="0"/>
              <a:t>Video transcript for this slide</a:t>
            </a:r>
            <a:r>
              <a:rPr lang="en-US" u="sng" baseline="0" dirty="0" smtClean="0"/>
              <a:t> (</a:t>
            </a:r>
            <a:r>
              <a:rPr lang="en-US" u="sng" dirty="0" smtClean="0"/>
              <a:t>Mollie Grow):</a:t>
            </a:r>
          </a:p>
          <a:p>
            <a:pPr marL="0" marR="0" lvl="0" indent="0" algn="l" rtl="0">
              <a:lnSpc>
                <a:spcPct val="100000"/>
              </a:lnSpc>
              <a:spcBef>
                <a:spcPts val="0"/>
              </a:spcBef>
              <a:spcAft>
                <a:spcPts val="0"/>
              </a:spcAft>
              <a:buClr>
                <a:schemeClr val="dk1"/>
              </a:buClr>
              <a:buSzPts val="1200"/>
              <a:buFont typeface="Calibri"/>
              <a:buNone/>
            </a:pPr>
            <a:endParaRPr lang="en-US" dirty="0" smtClean="0"/>
          </a:p>
          <a:p>
            <a:pPr marL="0" marR="0" lvl="0" indent="0" algn="l" rtl="0">
              <a:lnSpc>
                <a:spcPct val="100000"/>
              </a:lnSpc>
              <a:spcBef>
                <a:spcPts val="0"/>
              </a:spcBef>
              <a:spcAft>
                <a:spcPts val="0"/>
              </a:spcAft>
              <a:buClr>
                <a:schemeClr val="dk1"/>
              </a:buClr>
              <a:buSzPts val="1200"/>
              <a:buFont typeface="Calibri"/>
              <a:buNone/>
            </a:pPr>
            <a:r>
              <a:rPr lang="en-US" dirty="0" smtClean="0"/>
              <a:t>This took about 15 minutes to do. Remarkably positive and affirming to hear about those moments from colleagues that shape our relationships with each other. </a:t>
            </a:r>
          </a:p>
          <a:p>
            <a:pPr marL="0" marR="0" lvl="0" indent="0" algn="l" rtl="0">
              <a:lnSpc>
                <a:spcPct val="100000"/>
              </a:lnSpc>
              <a:spcBef>
                <a:spcPts val="0"/>
              </a:spcBef>
              <a:spcAft>
                <a:spcPts val="0"/>
              </a:spcAft>
              <a:buClr>
                <a:schemeClr val="dk1"/>
              </a:buClr>
              <a:buSzPts val="1200"/>
              <a:buFont typeface="Calibri"/>
              <a:buNone/>
            </a:pPr>
            <a:r>
              <a:rPr lang="en-US" dirty="0" smtClean="0"/>
              <a:t>Call to action for our humanity as pediatricians: Reclaiming our relationships and our joy in the aftermath of COVID </a:t>
            </a:r>
          </a:p>
          <a:p>
            <a:pPr marL="0" lvl="0" indent="0" algn="l" rtl="0">
              <a:spcBef>
                <a:spcPts val="0"/>
              </a:spcBef>
              <a:spcAft>
                <a:spcPts val="0"/>
              </a:spcAft>
              <a:buClr>
                <a:schemeClr val="dk1"/>
              </a:buClr>
              <a:buSzPts val="1200"/>
              <a:buFont typeface="Calibri"/>
              <a:buNone/>
            </a:pPr>
            <a:r>
              <a:rPr lang="en-US" dirty="0" smtClean="0"/>
              <a:t>How do we make ourselves able to be Velcro for these joy moments – to see them and savor them – even in the face of ongoing surges and challenges.</a:t>
            </a:r>
          </a:p>
          <a:p>
            <a:pPr marL="0" lvl="0" indent="0" algn="l" rtl="0">
              <a:spcBef>
                <a:spcPts val="0"/>
              </a:spcBef>
              <a:spcAft>
                <a:spcPts val="0"/>
              </a:spcAft>
              <a:buClr>
                <a:schemeClr val="dk1"/>
              </a:buClr>
              <a:buSzPts val="1200"/>
              <a:buFont typeface="Calibri"/>
              <a:buNone/>
            </a:pPr>
            <a:endParaRPr lang="en-US" dirty="0" smtClean="0"/>
          </a:p>
          <a:p>
            <a:pPr marL="0" lvl="0" indent="0" algn="l" rtl="0">
              <a:spcBef>
                <a:spcPts val="0"/>
              </a:spcBef>
              <a:spcAft>
                <a:spcPts val="0"/>
              </a:spcAft>
              <a:buClr>
                <a:schemeClr val="dk1"/>
              </a:buClr>
              <a:buSzPts val="1200"/>
              <a:buFont typeface="Calibri"/>
              <a:buNone/>
            </a:pPr>
            <a:endParaRPr lang="en-US" dirty="0" smtClean="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dirty="0"/>
          </a:p>
        </p:txBody>
      </p:sp>
      <p:sp>
        <p:nvSpPr>
          <p:cNvPr id="330" name="Google Shape;33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39</a:t>
            </a:fld>
            <a:endParaRPr/>
          </a:p>
        </p:txBody>
      </p:sp>
    </p:spTree>
    <p:extLst>
      <p:ext uri="{BB962C8B-B14F-4D97-AF65-F5344CB8AC3E}">
        <p14:creationId xmlns:p14="http://schemas.microsoft.com/office/powerpoint/2010/main" val="19847284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u="sng" dirty="0" smtClean="0"/>
              <a:t>Video transcript for this slide</a:t>
            </a:r>
            <a:r>
              <a:rPr lang="en-US" u="sng" baseline="0" dirty="0" smtClean="0"/>
              <a:t> (</a:t>
            </a:r>
            <a:r>
              <a:rPr lang="en-US" u="sng" dirty="0" smtClean="0"/>
              <a:t>Mollie Grow):</a:t>
            </a:r>
          </a:p>
          <a:p>
            <a:r>
              <a:rPr lang="en-US" sz="1200" kern="1200" dirty="0" smtClean="0">
                <a:solidFill>
                  <a:schemeClr val="tx1"/>
                </a:solidFill>
                <a:effectLst/>
                <a:latin typeface="+mn-lt"/>
                <a:ea typeface="+mn-ea"/>
                <a:cs typeface="+mn-cs"/>
              </a:rPr>
              <a:t>We recognize that this is very much a work in progress for all of us. We wanted to highlight a few strategies that may be valuable opportunities for cultivating relationships and having these conversations. We hope that it doesn't necessarily feel like a separate thing that we have to do and then it's not always a lot of time for the value that we experience with them. </a:t>
            </a:r>
          </a:p>
          <a:p>
            <a:r>
              <a:rPr lang="en-US" sz="1200" kern="1200" dirty="0" smtClean="0">
                <a:solidFill>
                  <a:schemeClr val="tx1"/>
                </a:solidFill>
                <a:effectLst/>
                <a:latin typeface="+mn-lt"/>
                <a:ea typeface="+mn-ea"/>
                <a:cs typeface="+mn-cs"/>
              </a:rPr>
              <a:t>Hopefully, we can try to overcome some of the guilty feeling that connecting and sharing our stories is a waste of time. Building protective relationships buffers the stress of our work. As our cardiology colleagues may recognize, this is our diastole time. Our hearts can't pump if they don't fill. We need diastole moments so that we can do systole. Some of these strategies have worked very well for us in our team,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including having time in meetings and a junior mentor time before department faculty meetings. There are peer mentor groups and writing groups that have helped people to connect. Certainly engaging with each other and improving systems is a way to collaborate and build our capacity for those conversations and relationships. And simply the stairwell and hallway conversations and hopefully some celebrations along the way. </a:t>
            </a:r>
          </a:p>
          <a:p>
            <a:r>
              <a:rPr lang="en-US" sz="1200" kern="1200" dirty="0" smtClean="0">
                <a:solidFill>
                  <a:schemeClr val="tx1"/>
                </a:solidFill>
                <a:effectLst/>
                <a:latin typeface="+mn-lt"/>
                <a:ea typeface="+mn-ea"/>
                <a:cs typeface="+mn-cs"/>
              </a:rPr>
              <a:t>And the day-to-day expressing gratitude for one another. These are all part of the ways that we can do this work together.</a:t>
            </a:r>
            <a:endParaRPr lang="en-US" dirty="0" smtClean="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dirty="0"/>
          </a:p>
        </p:txBody>
      </p:sp>
      <p:sp>
        <p:nvSpPr>
          <p:cNvPr id="337" name="Google Shape;33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40</a:t>
            </a:fld>
            <a:endParaRPr/>
          </a:p>
        </p:txBody>
      </p:sp>
    </p:spTree>
    <p:extLst>
      <p:ext uri="{BB962C8B-B14F-4D97-AF65-F5344CB8AC3E}">
        <p14:creationId xmlns:p14="http://schemas.microsoft.com/office/powerpoint/2010/main" val="1204168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Maneesh</a:t>
            </a:r>
          </a:p>
          <a:p>
            <a:pPr marL="0" lvl="0" indent="0" algn="l" rtl="0">
              <a:lnSpc>
                <a:spcPct val="115000"/>
              </a:lnSpc>
              <a:spcBef>
                <a:spcPts val="0"/>
              </a:spcBef>
              <a:spcAft>
                <a:spcPts val="0"/>
              </a:spcAft>
              <a:buSzPts val="1100"/>
              <a:buNone/>
            </a:pPr>
            <a:r>
              <a:rPr lang="en-US" dirty="0"/>
              <a:t>In the previous segment on Resilience…Jenny Reese shared another conceptual framework for these discussions.   </a:t>
            </a:r>
          </a:p>
          <a:p>
            <a:pPr marL="0" lvl="0" indent="0" algn="l" rtl="0">
              <a:lnSpc>
                <a:spcPct val="115000"/>
              </a:lnSpc>
              <a:spcBef>
                <a:spcPts val="0"/>
              </a:spcBef>
              <a:spcAft>
                <a:spcPts val="0"/>
              </a:spcAft>
              <a:buSzPts val="1100"/>
              <a:buNone/>
            </a:pPr>
            <a:endParaRPr lang="en-US" dirty="0"/>
          </a:p>
          <a:p>
            <a:pPr marL="0" lvl="0" indent="0" algn="l" rtl="0">
              <a:lnSpc>
                <a:spcPct val="115000"/>
              </a:lnSpc>
              <a:spcBef>
                <a:spcPts val="0"/>
              </a:spcBef>
              <a:spcAft>
                <a:spcPts val="0"/>
              </a:spcAft>
              <a:buSzPts val="1100"/>
              <a:buNone/>
            </a:pPr>
            <a:r>
              <a:rPr lang="en-US" dirty="0"/>
              <a:t>That’s the PERMAH model of wellbeing from Seligman.  As Jenny taught us, Seligman’s model highlights the individual and systemic opportunities we have to increase our chances of FLOURISHING in challenging circumstances.  The previous session led by Diane and Richard focused on one of those important elements - connecting with meaning in our work.  </a:t>
            </a:r>
          </a:p>
          <a:p>
            <a:pPr marL="0" lvl="0" indent="0" algn="l" rtl="0">
              <a:lnSpc>
                <a:spcPct val="115000"/>
              </a:lnSpc>
              <a:spcBef>
                <a:spcPts val="0"/>
              </a:spcBef>
              <a:spcAft>
                <a:spcPts val="0"/>
              </a:spcAft>
              <a:buSzPts val="1100"/>
              <a:buNone/>
            </a:pPr>
            <a:endParaRPr lang="en-US" dirty="0"/>
          </a:p>
          <a:p>
            <a:pPr marL="0" lvl="0" indent="0" algn="l" rtl="0">
              <a:lnSpc>
                <a:spcPct val="115000"/>
              </a:lnSpc>
              <a:spcBef>
                <a:spcPts val="0"/>
              </a:spcBef>
              <a:spcAft>
                <a:spcPts val="0"/>
              </a:spcAft>
              <a:buSzPts val="1100"/>
              <a:buNone/>
            </a:pPr>
            <a:r>
              <a:rPr lang="en-US" dirty="0"/>
              <a:t>This particular session will be focusing on the joy of positive relationships and positive emotion.  </a:t>
            </a:r>
          </a:p>
          <a:p>
            <a:endParaRPr lang="en-US" dirty="0"/>
          </a:p>
        </p:txBody>
      </p:sp>
      <p:sp>
        <p:nvSpPr>
          <p:cNvPr id="4" name="Slide Number Placeholder 3"/>
          <p:cNvSpPr>
            <a:spLocks noGrp="1"/>
          </p:cNvSpPr>
          <p:nvPr>
            <p:ph type="sldNum" sz="quarter" idx="5"/>
          </p:nvPr>
        </p:nvSpPr>
        <p:spPr/>
        <p:txBody>
          <a:bodyPr/>
          <a:lstStyle/>
          <a:p>
            <a:fld id="{0CB5AEE0-034A-45E5-BCA4-1DF184AEE6C8}" type="slidenum">
              <a:rPr lang="en-US" smtClean="0"/>
              <a:t>4</a:t>
            </a:fld>
            <a:endParaRPr lang="en-US"/>
          </a:p>
        </p:txBody>
      </p:sp>
    </p:spTree>
    <p:extLst>
      <p:ext uri="{BB962C8B-B14F-4D97-AF65-F5344CB8AC3E}">
        <p14:creationId xmlns:p14="http://schemas.microsoft.com/office/powerpoint/2010/main" val="3817857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5 min</a:t>
            </a:r>
          </a:p>
          <a:p>
            <a:r>
              <a:rPr lang="en-US" dirty="0"/>
              <a:t>Group discussion – </a:t>
            </a:r>
          </a:p>
          <a:p>
            <a:r>
              <a:rPr lang="en-US" dirty="0"/>
              <a:t>Any of the ideas Mollie share resonate?  Other ideas?  How can we schedule time for this?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24C8ED-5842-4D5E-BB33-402788FB12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6268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D989EF-04BC-4C71-97F1-E9C094EE61B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587584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lang="en-US" dirty="0" smtClean="0"/>
          </a:p>
          <a:p>
            <a:pPr marL="0" lvl="0" indent="0" algn="l" rtl="0">
              <a:spcBef>
                <a:spcPts val="0"/>
              </a:spcBef>
              <a:spcAft>
                <a:spcPts val="0"/>
              </a:spcAft>
              <a:buNone/>
            </a:pPr>
            <a:r>
              <a:rPr lang="en-US" u="sng" dirty="0" smtClean="0"/>
              <a:t>Video transcript for this slide</a:t>
            </a:r>
            <a:r>
              <a:rPr lang="en-US" u="sng" baseline="0" dirty="0" smtClean="0"/>
              <a:t> (</a:t>
            </a:r>
            <a:r>
              <a:rPr lang="en-US" u="sng" dirty="0" smtClean="0"/>
              <a:t>Mollie Grow):</a:t>
            </a:r>
          </a:p>
          <a:p>
            <a:r>
              <a:rPr lang="en-US" sz="1200" kern="1200" dirty="0" smtClean="0">
                <a:solidFill>
                  <a:schemeClr val="tx1"/>
                </a:solidFill>
                <a:effectLst/>
                <a:latin typeface="+mn-lt"/>
                <a:ea typeface="+mn-ea"/>
                <a:cs typeface="+mn-cs"/>
              </a:rPr>
              <a:t>As we wrap up this segment on joy and the preceding section on meaning, we want to emphasize that knowing our own story and each other's stories is so powerful for our ability to connect. We recognize how relationships nourish us and provide us many of the joy moments of our lives. Like the other parts of medicine, this all takes practice. Practice makes progress. We will never be perfect, nor will our systems. We can bring our curiosity and vulnerability and our gratitude for each other as we journey together through our careers in pediatrics. Hopefully, we can pause and ask each other the questions. </a:t>
            </a:r>
          </a:p>
          <a:p>
            <a:r>
              <a:rPr lang="en-US" sz="1200" kern="1200" dirty="0" smtClean="0">
                <a:solidFill>
                  <a:schemeClr val="tx1"/>
                </a:solidFill>
                <a:effectLst/>
                <a:latin typeface="+mn-lt"/>
                <a:ea typeface="+mn-ea"/>
                <a:cs typeface="+mn-cs"/>
              </a:rPr>
              <a:t>	What was a meaningful or joyful part of your day today? </a:t>
            </a:r>
          </a:p>
          <a:p>
            <a:r>
              <a:rPr lang="en-US" sz="1200" kern="1200" dirty="0" smtClean="0">
                <a:solidFill>
                  <a:schemeClr val="tx1"/>
                </a:solidFill>
                <a:effectLst/>
                <a:latin typeface="+mn-lt"/>
                <a:ea typeface="+mn-ea"/>
                <a:cs typeface="+mn-cs"/>
              </a:rPr>
              <a:t>	Who did you get to connect with? </a:t>
            </a:r>
          </a:p>
          <a:p>
            <a:r>
              <a:rPr lang="en-US" sz="1200" kern="1200" dirty="0" smtClean="0">
                <a:solidFill>
                  <a:schemeClr val="tx1"/>
                </a:solidFill>
                <a:effectLst/>
                <a:latin typeface="+mn-lt"/>
                <a:ea typeface="+mn-ea"/>
                <a:cs typeface="+mn-cs"/>
              </a:rPr>
              <a:t>And we'll continue to have our chance of having joy in these human relationships.</a:t>
            </a:r>
            <a:endParaRPr lang="en-US" u="sng" dirty="0" smtClean="0"/>
          </a:p>
        </p:txBody>
      </p:sp>
      <p:sp>
        <p:nvSpPr>
          <p:cNvPr id="345" name="Google Shape;34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43</a:t>
            </a:fld>
            <a:endParaRPr/>
          </a:p>
        </p:txBody>
      </p:sp>
    </p:spTree>
    <p:extLst>
      <p:ext uri="{BB962C8B-B14F-4D97-AF65-F5344CB8AC3E}">
        <p14:creationId xmlns:p14="http://schemas.microsoft.com/office/powerpoint/2010/main" val="13879262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u="sng" dirty="0" smtClean="0"/>
              <a:t>Video transcript for this slide</a:t>
            </a:r>
            <a:r>
              <a:rPr lang="en-US" u="sng" baseline="0" dirty="0" smtClean="0"/>
              <a:t> (</a:t>
            </a:r>
            <a:r>
              <a:rPr lang="en-US" u="sng" dirty="0" smtClean="0"/>
              <a:t>Mollie Grow):</a:t>
            </a:r>
          </a:p>
          <a:p>
            <a:r>
              <a:rPr lang="en-US" sz="1200" kern="1200" dirty="0" smtClean="0">
                <a:solidFill>
                  <a:schemeClr val="tx1"/>
                </a:solidFill>
                <a:effectLst/>
                <a:latin typeface="+mn-lt"/>
                <a:ea typeface="+mn-ea"/>
                <a:cs typeface="+mn-cs"/>
              </a:rPr>
              <a:t>We will finish with a poem of affirmation. Hopefully a chance to think about how we aspire to these values. This is Turning to One Another by Margaret Wheatley</a:t>
            </a:r>
            <a:r>
              <a:rPr lang="en-US" sz="1200" kern="120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no power greater than a community discovering what it cares about. </a:t>
            </a:r>
          </a:p>
          <a:p>
            <a:r>
              <a:rPr lang="en-US" sz="1200" kern="1200" dirty="0" smtClean="0">
                <a:solidFill>
                  <a:schemeClr val="tx1"/>
                </a:solidFill>
                <a:effectLst/>
                <a:latin typeface="+mn-lt"/>
                <a:ea typeface="+mn-ea"/>
                <a:cs typeface="+mn-cs"/>
              </a:rPr>
              <a:t>Ask what's possible, not what's wrong. Keep asking. </a:t>
            </a:r>
          </a:p>
          <a:p>
            <a:r>
              <a:rPr lang="en-US" sz="1200" kern="1200" dirty="0" smtClean="0">
                <a:solidFill>
                  <a:schemeClr val="tx1"/>
                </a:solidFill>
                <a:effectLst/>
                <a:latin typeface="+mn-lt"/>
                <a:ea typeface="+mn-ea"/>
                <a:cs typeface="+mn-cs"/>
              </a:rPr>
              <a:t>Notice what you care about. </a:t>
            </a:r>
          </a:p>
          <a:p>
            <a:r>
              <a:rPr lang="en-US" sz="1200" kern="1200" dirty="0" smtClean="0">
                <a:solidFill>
                  <a:schemeClr val="tx1"/>
                </a:solidFill>
                <a:effectLst/>
                <a:latin typeface="+mn-lt"/>
                <a:ea typeface="+mn-ea"/>
                <a:cs typeface="+mn-cs"/>
              </a:rPr>
              <a:t>Assume that many others share your dreams. </a:t>
            </a:r>
          </a:p>
          <a:p>
            <a:r>
              <a:rPr lang="en-US" sz="1200" kern="1200" dirty="0" smtClean="0">
                <a:solidFill>
                  <a:schemeClr val="tx1"/>
                </a:solidFill>
                <a:effectLst/>
                <a:latin typeface="+mn-lt"/>
                <a:ea typeface="+mn-ea"/>
                <a:cs typeface="+mn-cs"/>
              </a:rPr>
              <a:t>Be brave enough to start a conversation that matters. </a:t>
            </a:r>
          </a:p>
          <a:p>
            <a:r>
              <a:rPr lang="en-US" sz="1200" kern="1200" dirty="0" smtClean="0">
                <a:solidFill>
                  <a:schemeClr val="tx1"/>
                </a:solidFill>
                <a:effectLst/>
                <a:latin typeface="+mn-lt"/>
                <a:ea typeface="+mn-ea"/>
                <a:cs typeface="+mn-cs"/>
              </a:rPr>
              <a:t>Talk to people you know. </a:t>
            </a:r>
          </a:p>
          <a:p>
            <a:r>
              <a:rPr lang="en-US" sz="1200" kern="1200" dirty="0" smtClean="0">
                <a:solidFill>
                  <a:schemeClr val="tx1"/>
                </a:solidFill>
                <a:effectLst/>
                <a:latin typeface="+mn-lt"/>
                <a:ea typeface="+mn-ea"/>
                <a:cs typeface="+mn-cs"/>
              </a:rPr>
              <a:t>Talk to people you don't know. </a:t>
            </a:r>
          </a:p>
          <a:p>
            <a:r>
              <a:rPr lang="en-US" sz="1200" kern="1200" dirty="0" smtClean="0">
                <a:solidFill>
                  <a:schemeClr val="tx1"/>
                </a:solidFill>
                <a:effectLst/>
                <a:latin typeface="+mn-lt"/>
                <a:ea typeface="+mn-ea"/>
                <a:cs typeface="+mn-cs"/>
              </a:rPr>
              <a:t>Talk to people you never talked to. </a:t>
            </a:r>
          </a:p>
          <a:p>
            <a:r>
              <a:rPr lang="en-US" sz="1200" kern="1200" dirty="0" smtClean="0">
                <a:solidFill>
                  <a:schemeClr val="tx1"/>
                </a:solidFill>
                <a:effectLst/>
                <a:latin typeface="+mn-lt"/>
                <a:ea typeface="+mn-ea"/>
                <a:cs typeface="+mn-cs"/>
              </a:rPr>
              <a:t>Be intrigued by the differences you hear. </a:t>
            </a:r>
          </a:p>
          <a:p>
            <a:r>
              <a:rPr lang="en-US" sz="1200" kern="1200" dirty="0" smtClean="0">
                <a:solidFill>
                  <a:schemeClr val="tx1"/>
                </a:solidFill>
                <a:effectLst/>
                <a:latin typeface="+mn-lt"/>
                <a:ea typeface="+mn-ea"/>
                <a:cs typeface="+mn-cs"/>
              </a:rPr>
              <a:t>Expect to be surprised. </a:t>
            </a:r>
          </a:p>
          <a:p>
            <a:r>
              <a:rPr lang="en-US" sz="1200" kern="1200" dirty="0" smtClean="0">
                <a:solidFill>
                  <a:schemeClr val="tx1"/>
                </a:solidFill>
                <a:effectLst/>
                <a:latin typeface="+mn-lt"/>
                <a:ea typeface="+mn-ea"/>
                <a:cs typeface="+mn-cs"/>
              </a:rPr>
              <a:t>Treasure curiosity more than certainty. </a:t>
            </a:r>
          </a:p>
          <a:p>
            <a:r>
              <a:rPr lang="en-US" sz="1200" kern="1200" dirty="0" smtClean="0">
                <a:solidFill>
                  <a:schemeClr val="tx1"/>
                </a:solidFill>
                <a:effectLst/>
                <a:latin typeface="+mn-lt"/>
                <a:ea typeface="+mn-ea"/>
                <a:cs typeface="+mn-cs"/>
              </a:rPr>
              <a:t>Invite in everybody who cares to work on what's possible. </a:t>
            </a:r>
          </a:p>
          <a:p>
            <a:r>
              <a:rPr lang="en-US" sz="1200" kern="1200" dirty="0" smtClean="0">
                <a:solidFill>
                  <a:schemeClr val="tx1"/>
                </a:solidFill>
                <a:effectLst/>
                <a:latin typeface="+mn-lt"/>
                <a:ea typeface="+mn-ea"/>
                <a:cs typeface="+mn-cs"/>
              </a:rPr>
              <a:t>Acknowledge that everyone is an expert about something. </a:t>
            </a:r>
          </a:p>
          <a:p>
            <a:r>
              <a:rPr lang="en-US" sz="1200" kern="1200" dirty="0" smtClean="0">
                <a:solidFill>
                  <a:schemeClr val="tx1"/>
                </a:solidFill>
                <a:effectLst/>
                <a:latin typeface="+mn-lt"/>
                <a:ea typeface="+mn-ea"/>
                <a:cs typeface="+mn-cs"/>
              </a:rPr>
              <a:t>Know that creative solutions come from new connections. </a:t>
            </a:r>
          </a:p>
          <a:p>
            <a:r>
              <a:rPr lang="en-US" sz="1200" kern="1200" dirty="0" smtClean="0">
                <a:solidFill>
                  <a:schemeClr val="tx1"/>
                </a:solidFill>
                <a:effectLst/>
                <a:latin typeface="+mn-lt"/>
                <a:ea typeface="+mn-ea"/>
                <a:cs typeface="+mn-cs"/>
              </a:rPr>
              <a:t>Remember, you don't fear people whose story you know. </a:t>
            </a:r>
          </a:p>
          <a:p>
            <a:r>
              <a:rPr lang="en-US" sz="1200" kern="1200" dirty="0" smtClean="0">
                <a:solidFill>
                  <a:schemeClr val="tx1"/>
                </a:solidFill>
                <a:effectLst/>
                <a:latin typeface="+mn-lt"/>
                <a:ea typeface="+mn-ea"/>
                <a:cs typeface="+mn-cs"/>
              </a:rPr>
              <a:t>Real listening always brings people closer together. </a:t>
            </a:r>
          </a:p>
          <a:p>
            <a:r>
              <a:rPr lang="en-US" sz="1200" kern="1200" dirty="0" smtClean="0">
                <a:solidFill>
                  <a:schemeClr val="tx1"/>
                </a:solidFill>
                <a:effectLst/>
                <a:latin typeface="+mn-lt"/>
                <a:ea typeface="+mn-ea"/>
                <a:cs typeface="+mn-cs"/>
              </a:rPr>
              <a:t>Trust that meaningful conversations can change your world. </a:t>
            </a:r>
          </a:p>
          <a:p>
            <a:r>
              <a:rPr lang="en-US" sz="1200" kern="1200" dirty="0" smtClean="0">
                <a:solidFill>
                  <a:schemeClr val="tx1"/>
                </a:solidFill>
                <a:effectLst/>
                <a:latin typeface="+mn-lt"/>
                <a:ea typeface="+mn-ea"/>
                <a:cs typeface="+mn-cs"/>
              </a:rPr>
              <a:t>Rely on human goodness. Stay together.</a:t>
            </a:r>
          </a:p>
          <a:p>
            <a:pPr marL="0" lvl="0" indent="0" algn="l" rtl="0">
              <a:spcBef>
                <a:spcPts val="0"/>
              </a:spcBef>
              <a:spcAft>
                <a:spcPts val="0"/>
              </a:spcAft>
              <a:buClr>
                <a:schemeClr val="dk1"/>
              </a:buClr>
              <a:buSzPts val="1200"/>
              <a:buFont typeface="Calibri"/>
              <a:buNone/>
            </a:pPr>
            <a:endParaRPr lang="en-US" dirty="0"/>
          </a:p>
        </p:txBody>
      </p:sp>
      <p:sp>
        <p:nvSpPr>
          <p:cNvPr id="363" name="Google Shape;363;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44</a:t>
            </a:fld>
            <a:endParaRPr/>
          </a:p>
        </p:txBody>
      </p:sp>
    </p:spTree>
    <p:extLst>
      <p:ext uri="{BB962C8B-B14F-4D97-AF65-F5344CB8AC3E}">
        <p14:creationId xmlns:p14="http://schemas.microsoft.com/office/powerpoint/2010/main" val="3964697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@STREAM team…should we leave this slide as a prompt for facilitators? Or remove it?  If we leave it, should we voice over or just show it?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Maneesh</a:t>
            </a:r>
            <a:endParaRPr dirty="0"/>
          </a:p>
          <a:p>
            <a:pPr marL="0" lvl="0" indent="0" algn="l" rtl="0">
              <a:lnSpc>
                <a:spcPct val="115000"/>
              </a:lnSpc>
              <a:spcBef>
                <a:spcPts val="0"/>
              </a:spcBef>
              <a:spcAft>
                <a:spcPts val="0"/>
              </a:spcAft>
              <a:buClr>
                <a:schemeClr val="dk1"/>
              </a:buClr>
              <a:buSzPts val="1100"/>
              <a:buFont typeface="Arial"/>
              <a:buNone/>
            </a:pPr>
            <a:r>
              <a:rPr lang="en-US" dirty="0"/>
              <a:t>As we did in the last session, we think it is important for sessions like these to re-visit the rules of engagement that Jan </a:t>
            </a:r>
            <a:r>
              <a:rPr lang="en-US" dirty="0" err="1"/>
              <a:t>Serwint</a:t>
            </a:r>
            <a:r>
              <a:rPr lang="en-US" dirty="0"/>
              <a:t> and Christine Yu Moutier shared at the beginning of our work together.  </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Clr>
                <a:schemeClr val="dk1"/>
              </a:buClr>
              <a:buSzPts val="1100"/>
              <a:buFont typeface="Arial"/>
              <a:buNone/>
            </a:pPr>
            <a:r>
              <a:rPr lang="en-US" dirty="0"/>
              <a:t>We hope that you all are able to be active participants today – that you’ll engage in both the reflective and the conversational elements of this session.  And we also want to acknowledge that some of the tools that we’re using today take time, that reflection isn’t easy at a moments notice, but we hope that you’ll try to take this little leap with us…..</a:t>
            </a:r>
            <a:endParaRPr dirty="0"/>
          </a:p>
          <a:p>
            <a:pPr marL="0" lvl="0" indent="0" algn="l" rtl="0">
              <a:spcBef>
                <a:spcPts val="0"/>
              </a:spcBef>
              <a:spcAft>
                <a:spcPts val="0"/>
              </a:spcAft>
              <a:buNone/>
            </a:pPr>
            <a:endParaRPr dirty="0"/>
          </a:p>
        </p:txBody>
      </p:sp>
      <p:sp>
        <p:nvSpPr>
          <p:cNvPr id="227" name="Google Shape;22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618081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529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well-being is complex interaction between personal level experiences, behaviors, and thoughts. Within the </a:t>
            </a:r>
            <a:r>
              <a:rPr lang="en-US" dirty="0" err="1"/>
              <a:t>socioecologic</a:t>
            </a:r>
            <a:r>
              <a:rPr lang="en-US" dirty="0"/>
              <a:t> model, each level adds it’s own layer of complexity.  </a:t>
            </a:r>
          </a:p>
          <a:p>
            <a:endParaRPr lang="en-US" dirty="0"/>
          </a:p>
          <a:p>
            <a:r>
              <a:rPr lang="en-US" dirty="0"/>
              <a:t>Situating individual well-being </a:t>
            </a:r>
          </a:p>
        </p:txBody>
      </p:sp>
      <p:sp>
        <p:nvSpPr>
          <p:cNvPr id="4" name="Slide Number Placeholder 3"/>
          <p:cNvSpPr>
            <a:spLocks noGrp="1"/>
          </p:cNvSpPr>
          <p:nvPr>
            <p:ph type="sldNum" sz="quarter" idx="5"/>
          </p:nvPr>
        </p:nvSpPr>
        <p:spPr/>
        <p:txBody>
          <a:bodyPr/>
          <a:lstStyle/>
          <a:p>
            <a:fld id="{F04C98ED-A2D2-48B6-953D-93C0B7EBAA3E}" type="slidenum">
              <a:rPr lang="en-US" smtClean="0"/>
              <a:t>8</a:t>
            </a:fld>
            <a:endParaRPr lang="en-US"/>
          </a:p>
        </p:txBody>
      </p:sp>
    </p:spTree>
    <p:extLst>
      <p:ext uri="{BB962C8B-B14F-4D97-AF65-F5344CB8AC3E}">
        <p14:creationId xmlns:p14="http://schemas.microsoft.com/office/powerpoint/2010/main" val="241469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1: It’s easy to be overwhelmed by the dysfunctional system. However, you are part of the system. You can impact the system at multiple points of contact and those points can influence other points.  Eventually, the system can work differently, which is the goal. All of the systems factors are important. Being in the practice of medicine is our calling and part of that is walking into other’s suffering everyday.  We still need individual well-being strategies to while we also address the system factors so that we can still show up while we are working on changing the system. In STREAM, we want to challenge you to consider how you can apply (well-being, resilience, engagement, joy, meaning) strategies both to yourself and your work system.  </a:t>
            </a:r>
          </a:p>
          <a:p>
            <a:endParaRPr lang="en-US" dirty="0"/>
          </a:p>
          <a:p>
            <a:endParaRPr lang="en-US" dirty="0"/>
          </a:p>
          <a:p>
            <a:r>
              <a:rPr lang="en-US" dirty="0"/>
              <a:t>Option 2: Raise you hand if you want the system to change, raise your hand if you want to be miserable while you wait. If we focus on individuals, we change how we show up to out work.  This can make a very large impact and you have a choice!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2914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u="sng" kern="1200" dirty="0" smtClean="0">
                <a:solidFill>
                  <a:schemeClr val="tx1"/>
                </a:solidFill>
                <a:effectLst/>
                <a:latin typeface="+mn-lt"/>
                <a:ea typeface="+mn-ea"/>
                <a:cs typeface="+mn-cs"/>
              </a:rPr>
              <a:t>Video transcript for this slide (Richard Shugerman):</a:t>
            </a:r>
          </a:p>
          <a:p>
            <a:r>
              <a:rPr lang="en-US" sz="1200" kern="1200" dirty="0" smtClean="0">
                <a:solidFill>
                  <a:schemeClr val="tx1"/>
                </a:solidFill>
                <a:effectLst/>
                <a:latin typeface="+mn-lt"/>
                <a:ea typeface="+mn-ea"/>
                <a:cs typeface="+mn-cs"/>
              </a:rPr>
              <a:t>And when we talk about full and active participation, we want to specifically call out that we hope to promote a sense of inclusion for everyone who comes to these sessions. Much of the work that we do together will be through the sharing of our stories and sharing our thoughts and reflections on each other's stories. We know that all of us will benefit and all of us will be enriched if we can create the kind of space where everyone feels safe to share the stories that matter most to them.</a:t>
            </a:r>
          </a:p>
        </p:txBody>
      </p:sp>
      <p:sp>
        <p:nvSpPr>
          <p:cNvPr id="260" name="Google Shape;26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t>10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879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0A2540-C74E-C126-6C2E-87CD6A52B447}"/>
              </a:ext>
            </a:extLst>
          </p:cNvPr>
          <p:cNvSpPr>
            <a:spLocks noGrp="1"/>
          </p:cNvSpPr>
          <p:nvPr>
            <p:ph type="dt" sz="half" idx="10"/>
          </p:nvPr>
        </p:nvSpPr>
        <p:spPr/>
        <p:txBody>
          <a:bodyPr/>
          <a:lstStyle/>
          <a:p>
            <a:fld id="{2F783F27-CD11-4DEE-81ED-6667B17AB7C0}" type="datetimeFigureOut">
              <a:rPr lang="en-US" smtClean="0"/>
              <a:t>1/3/2025</a:t>
            </a:fld>
            <a:endParaRPr lang="en-US"/>
          </a:p>
        </p:txBody>
      </p:sp>
      <p:sp>
        <p:nvSpPr>
          <p:cNvPr id="3" name="Footer Placeholder 2">
            <a:extLst>
              <a:ext uri="{FF2B5EF4-FFF2-40B4-BE49-F238E27FC236}">
                <a16:creationId xmlns:a16="http://schemas.microsoft.com/office/drawing/2014/main" id="{BFD06964-F5D3-54CC-F616-3A47A2C854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18061A-E792-0853-577C-CC9528C8352E}"/>
              </a:ext>
            </a:extLst>
          </p:cNvPr>
          <p:cNvSpPr>
            <a:spLocks noGrp="1"/>
          </p:cNvSpPr>
          <p:nvPr>
            <p:ph type="sldNum" sz="quarter" idx="12"/>
          </p:nvPr>
        </p:nvSpPr>
        <p:spPr/>
        <p:txBody>
          <a:bodyPr/>
          <a:lstStyle/>
          <a:p>
            <a:fld id="{107F56D5-36A9-4234-9D77-E4E8D414EAF0}" type="slidenum">
              <a:rPr lang="en-US" smtClean="0"/>
              <a:t>‹#›</a:t>
            </a:fld>
            <a:endParaRPr lang="en-US"/>
          </a:p>
        </p:txBody>
      </p:sp>
    </p:spTree>
    <p:extLst>
      <p:ext uri="{BB962C8B-B14F-4D97-AF65-F5344CB8AC3E}">
        <p14:creationId xmlns:p14="http://schemas.microsoft.com/office/powerpoint/2010/main" val="1596400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B841E2BF-DE43-4562-9DCA-E96681BEB05D}" type="datetimeFigureOut">
              <a:rPr lang="en-US" smtClean="0"/>
              <a:t>1/3/2025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3138472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841E2BF-DE43-4562-9DCA-E96681BEB05D}"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2550103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841E2BF-DE43-4562-9DCA-E96681BEB05D}"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3626756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841E2BF-DE43-4562-9DCA-E96681BEB05D}"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1556910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841E2BF-DE43-4562-9DCA-E96681BEB05D}"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602C2-F42F-4341-8014-8F1F8FE5A03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8804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41E2BF-DE43-4562-9DCA-E96681BEB05D}"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2355656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841E2BF-DE43-4562-9DCA-E96681BEB05D}" type="datetimeFigureOut">
              <a:rPr lang="en-US" smtClean="0"/>
              <a:t>1/3/2025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3658657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841E2BF-DE43-4562-9DCA-E96681BEB05D}" type="datetimeFigureOut">
              <a:rPr lang="en-US" smtClean="0"/>
              <a:t>1/3/2025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2517942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41E2BF-DE43-4562-9DCA-E96681BEB05D}"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2988617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41E2BF-DE43-4562-9DCA-E96681BEB05D}"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691385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D64B-E401-6A7A-9A65-36A782F3D7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782FE6-60BE-DA4B-5DB5-B3FBF8CB49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781BB-DC79-8B35-7926-537CCBB60F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783F27-CD11-4DEE-81ED-6667B17AB7C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E1205CC-9FFA-8251-9BA6-A3783D758B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FF6979-0B99-707A-EEAB-2226BBF690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F56D5-36A9-4234-9D77-E4E8D414EA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951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801F3-82A1-2AB9-EB21-CCF7344B91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FBDE2C-EA7D-ECE2-0508-4767287E22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9BDCC-B318-2203-A041-CDA217F618BE}"/>
              </a:ext>
            </a:extLst>
          </p:cNvPr>
          <p:cNvSpPr>
            <a:spLocks noGrp="1"/>
          </p:cNvSpPr>
          <p:nvPr>
            <p:ph type="dt" sz="half" idx="10"/>
          </p:nvPr>
        </p:nvSpPr>
        <p:spPr/>
        <p:txBody>
          <a:bodyPr/>
          <a:lstStyle/>
          <a:p>
            <a:fld id="{B841E2BF-DE43-4562-9DCA-E96681BEB05D}" type="datetimeFigureOut">
              <a:rPr lang="en-US" smtClean="0"/>
              <a:t>1/3/2025</a:t>
            </a:fld>
            <a:endParaRPr lang="en-US"/>
          </a:p>
        </p:txBody>
      </p:sp>
      <p:sp>
        <p:nvSpPr>
          <p:cNvPr id="5" name="Footer Placeholder 4">
            <a:extLst>
              <a:ext uri="{FF2B5EF4-FFF2-40B4-BE49-F238E27FC236}">
                <a16:creationId xmlns:a16="http://schemas.microsoft.com/office/drawing/2014/main" id="{8742BC89-972A-0EBC-AC71-061DBDEAB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4E7703-1E9A-88A6-B40B-8994BBC6A311}"/>
              </a:ext>
            </a:extLst>
          </p:cNvPr>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2310872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38E3-998B-F9BA-9593-158F222F7E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B3C47D-C87D-277A-B336-0CCEEFF148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CE1429-DBC1-45B1-9114-1502DEE8E275}"/>
              </a:ext>
            </a:extLst>
          </p:cNvPr>
          <p:cNvSpPr>
            <a:spLocks noGrp="1"/>
          </p:cNvSpPr>
          <p:nvPr>
            <p:ph type="dt" sz="half" idx="10"/>
          </p:nvPr>
        </p:nvSpPr>
        <p:spPr/>
        <p:txBody>
          <a:bodyPr/>
          <a:lstStyle/>
          <a:p>
            <a:fld id="{B841E2BF-DE43-4562-9DCA-E96681BEB05D}" type="datetimeFigureOut">
              <a:rPr lang="en-US" smtClean="0"/>
              <a:t>1/3/2025</a:t>
            </a:fld>
            <a:endParaRPr lang="en-US"/>
          </a:p>
        </p:txBody>
      </p:sp>
      <p:sp>
        <p:nvSpPr>
          <p:cNvPr id="5" name="Footer Placeholder 4">
            <a:extLst>
              <a:ext uri="{FF2B5EF4-FFF2-40B4-BE49-F238E27FC236}">
                <a16:creationId xmlns:a16="http://schemas.microsoft.com/office/drawing/2014/main" id="{96C05F79-6C8A-C341-C667-9670F68D9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F264F-993D-2D1B-1683-29D8BCF2729E}"/>
              </a:ext>
            </a:extLst>
          </p:cNvPr>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4243750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45F5E-29D5-CFF8-9345-FB99ADA21A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9B64AB-1A8C-0EA7-8182-0C4295597B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C3C23E-99E1-705A-B40E-7C2603B175AD}"/>
              </a:ext>
            </a:extLst>
          </p:cNvPr>
          <p:cNvSpPr>
            <a:spLocks noGrp="1"/>
          </p:cNvSpPr>
          <p:nvPr>
            <p:ph type="dt" sz="half" idx="10"/>
          </p:nvPr>
        </p:nvSpPr>
        <p:spPr/>
        <p:txBody>
          <a:bodyPr/>
          <a:lstStyle/>
          <a:p>
            <a:fld id="{B841E2BF-DE43-4562-9DCA-E96681BEB05D}" type="datetimeFigureOut">
              <a:rPr lang="en-US" smtClean="0"/>
              <a:t>1/3/2025</a:t>
            </a:fld>
            <a:endParaRPr lang="en-US"/>
          </a:p>
        </p:txBody>
      </p:sp>
      <p:sp>
        <p:nvSpPr>
          <p:cNvPr id="5" name="Footer Placeholder 4">
            <a:extLst>
              <a:ext uri="{FF2B5EF4-FFF2-40B4-BE49-F238E27FC236}">
                <a16:creationId xmlns:a16="http://schemas.microsoft.com/office/drawing/2014/main" id="{D2373B79-139F-4464-31F4-88C8CF0A94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97D552-DD9E-7857-0C16-863E0DF9F797}"/>
              </a:ext>
            </a:extLst>
          </p:cNvPr>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3023188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4A605-B90A-05D0-C42C-99C5DFE380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785E9C-3D16-7FDB-347C-BA3F604F59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20A90F-0297-EA9C-547A-5BC42B96EF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B62E1F-1212-1936-6394-D42B7E2757A1}"/>
              </a:ext>
            </a:extLst>
          </p:cNvPr>
          <p:cNvSpPr>
            <a:spLocks noGrp="1"/>
          </p:cNvSpPr>
          <p:nvPr>
            <p:ph type="dt" sz="half" idx="10"/>
          </p:nvPr>
        </p:nvSpPr>
        <p:spPr/>
        <p:txBody>
          <a:bodyPr/>
          <a:lstStyle/>
          <a:p>
            <a:fld id="{B841E2BF-DE43-4562-9DCA-E96681BEB05D}" type="datetimeFigureOut">
              <a:rPr lang="en-US" smtClean="0"/>
              <a:t>1/3/2025</a:t>
            </a:fld>
            <a:endParaRPr lang="en-US"/>
          </a:p>
        </p:txBody>
      </p:sp>
      <p:sp>
        <p:nvSpPr>
          <p:cNvPr id="6" name="Footer Placeholder 5">
            <a:extLst>
              <a:ext uri="{FF2B5EF4-FFF2-40B4-BE49-F238E27FC236}">
                <a16:creationId xmlns:a16="http://schemas.microsoft.com/office/drawing/2014/main" id="{17B156D2-C076-4BF0-5EFC-8E62F2D5B1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1AC930-E22A-B32C-0855-9134225741F9}"/>
              </a:ext>
            </a:extLst>
          </p:cNvPr>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4003903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69791-267F-7E8E-06BD-143DA571B2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B7AC0E-9C00-80B3-1C07-7889394782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8EBF07-1EC1-73CF-8BE5-077DA187C7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E1DB77-79BB-BDC6-A937-08ABF7CFD0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31A01E-F269-5885-34AB-270895C658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78016-4512-84F6-E94E-1A4DD89ABF67}"/>
              </a:ext>
            </a:extLst>
          </p:cNvPr>
          <p:cNvSpPr>
            <a:spLocks noGrp="1"/>
          </p:cNvSpPr>
          <p:nvPr>
            <p:ph type="dt" sz="half" idx="10"/>
          </p:nvPr>
        </p:nvSpPr>
        <p:spPr/>
        <p:txBody>
          <a:bodyPr/>
          <a:lstStyle/>
          <a:p>
            <a:fld id="{B841E2BF-DE43-4562-9DCA-E96681BEB05D}" type="datetimeFigureOut">
              <a:rPr lang="en-US" smtClean="0"/>
              <a:t>1/3/2025</a:t>
            </a:fld>
            <a:endParaRPr lang="en-US"/>
          </a:p>
        </p:txBody>
      </p:sp>
      <p:sp>
        <p:nvSpPr>
          <p:cNvPr id="8" name="Footer Placeholder 7">
            <a:extLst>
              <a:ext uri="{FF2B5EF4-FFF2-40B4-BE49-F238E27FC236}">
                <a16:creationId xmlns:a16="http://schemas.microsoft.com/office/drawing/2014/main" id="{658CC909-890F-0ED9-5043-698B18DAC2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406B0B-23A0-ED63-0236-BE4A037E7980}"/>
              </a:ext>
            </a:extLst>
          </p:cNvPr>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39040066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1C136-8568-4DEC-11D0-B916C64300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4BDEC3-1056-B90F-53D9-4CAFC816ED39}"/>
              </a:ext>
            </a:extLst>
          </p:cNvPr>
          <p:cNvSpPr>
            <a:spLocks noGrp="1"/>
          </p:cNvSpPr>
          <p:nvPr>
            <p:ph type="dt" sz="half" idx="10"/>
          </p:nvPr>
        </p:nvSpPr>
        <p:spPr/>
        <p:txBody>
          <a:bodyPr/>
          <a:lstStyle/>
          <a:p>
            <a:fld id="{B841E2BF-DE43-4562-9DCA-E96681BEB05D}" type="datetimeFigureOut">
              <a:rPr lang="en-US" smtClean="0"/>
              <a:t>1/3/2025</a:t>
            </a:fld>
            <a:endParaRPr lang="en-US"/>
          </a:p>
        </p:txBody>
      </p:sp>
      <p:sp>
        <p:nvSpPr>
          <p:cNvPr id="4" name="Footer Placeholder 3">
            <a:extLst>
              <a:ext uri="{FF2B5EF4-FFF2-40B4-BE49-F238E27FC236}">
                <a16:creationId xmlns:a16="http://schemas.microsoft.com/office/drawing/2014/main" id="{E443D22E-0289-EABD-D948-2C0085B2D3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A675CA-6493-AE30-9B25-785755F3D825}"/>
              </a:ext>
            </a:extLst>
          </p:cNvPr>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1045079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609176-740D-14CF-8845-75481CED51C3}"/>
              </a:ext>
            </a:extLst>
          </p:cNvPr>
          <p:cNvSpPr>
            <a:spLocks noGrp="1"/>
          </p:cNvSpPr>
          <p:nvPr>
            <p:ph type="dt" sz="half" idx="10"/>
          </p:nvPr>
        </p:nvSpPr>
        <p:spPr/>
        <p:txBody>
          <a:bodyPr/>
          <a:lstStyle/>
          <a:p>
            <a:fld id="{B841E2BF-DE43-4562-9DCA-E96681BEB05D}" type="datetimeFigureOut">
              <a:rPr lang="en-US" smtClean="0"/>
              <a:t>1/3/2025</a:t>
            </a:fld>
            <a:endParaRPr lang="en-US"/>
          </a:p>
        </p:txBody>
      </p:sp>
      <p:sp>
        <p:nvSpPr>
          <p:cNvPr id="3" name="Footer Placeholder 2">
            <a:extLst>
              <a:ext uri="{FF2B5EF4-FFF2-40B4-BE49-F238E27FC236}">
                <a16:creationId xmlns:a16="http://schemas.microsoft.com/office/drawing/2014/main" id="{F5D86284-3243-C7C0-1CA4-AD2DA52570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84E604-9501-1525-BB9D-3265722DCFC5}"/>
              </a:ext>
            </a:extLst>
          </p:cNvPr>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3941472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2E38-C103-AD91-F5B3-04169B8EF2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B132A7-B6BE-7E2B-425C-1BC91E7AE7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E5A76-30C4-ECCE-D151-722D34D9B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43CC5F-A830-798E-AE3C-7F2C49DF37D9}"/>
              </a:ext>
            </a:extLst>
          </p:cNvPr>
          <p:cNvSpPr>
            <a:spLocks noGrp="1"/>
          </p:cNvSpPr>
          <p:nvPr>
            <p:ph type="dt" sz="half" idx="10"/>
          </p:nvPr>
        </p:nvSpPr>
        <p:spPr/>
        <p:txBody>
          <a:bodyPr/>
          <a:lstStyle/>
          <a:p>
            <a:fld id="{B841E2BF-DE43-4562-9DCA-E96681BEB05D}" type="datetimeFigureOut">
              <a:rPr lang="en-US" smtClean="0"/>
              <a:t>1/3/2025</a:t>
            </a:fld>
            <a:endParaRPr lang="en-US"/>
          </a:p>
        </p:txBody>
      </p:sp>
      <p:sp>
        <p:nvSpPr>
          <p:cNvPr id="6" name="Footer Placeholder 5">
            <a:extLst>
              <a:ext uri="{FF2B5EF4-FFF2-40B4-BE49-F238E27FC236}">
                <a16:creationId xmlns:a16="http://schemas.microsoft.com/office/drawing/2014/main" id="{8A18E7E4-3365-C496-FB1B-EE0C86FBDA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D2C486-54AD-0C9E-616E-747F9F044274}"/>
              </a:ext>
            </a:extLst>
          </p:cNvPr>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2341425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CE356-1231-A3B0-8283-6C22DC264B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F79FB6-80B2-FA0A-F144-FCA4EEC04A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901B2E-392D-7DAE-6EA1-F408C9C672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464FBD-F320-004E-8221-B26F5D8E12C9}"/>
              </a:ext>
            </a:extLst>
          </p:cNvPr>
          <p:cNvSpPr>
            <a:spLocks noGrp="1"/>
          </p:cNvSpPr>
          <p:nvPr>
            <p:ph type="dt" sz="half" idx="10"/>
          </p:nvPr>
        </p:nvSpPr>
        <p:spPr/>
        <p:txBody>
          <a:bodyPr/>
          <a:lstStyle/>
          <a:p>
            <a:fld id="{B841E2BF-DE43-4562-9DCA-E96681BEB05D}" type="datetimeFigureOut">
              <a:rPr lang="en-US" smtClean="0"/>
              <a:t>1/3/2025</a:t>
            </a:fld>
            <a:endParaRPr lang="en-US"/>
          </a:p>
        </p:txBody>
      </p:sp>
      <p:sp>
        <p:nvSpPr>
          <p:cNvPr id="6" name="Footer Placeholder 5">
            <a:extLst>
              <a:ext uri="{FF2B5EF4-FFF2-40B4-BE49-F238E27FC236}">
                <a16:creationId xmlns:a16="http://schemas.microsoft.com/office/drawing/2014/main" id="{45D0CA79-BBC1-EE54-1D1B-24860CCA71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A39F71-9B41-9082-02AC-046A268EBAB6}"/>
              </a:ext>
            </a:extLst>
          </p:cNvPr>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3561224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D1D39-4C0B-6329-DF97-8A335A844F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8F2713-0E51-50BE-2FEF-3A61174363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23ABE-C9A0-C5FD-1C5F-C6A179A78D03}"/>
              </a:ext>
            </a:extLst>
          </p:cNvPr>
          <p:cNvSpPr>
            <a:spLocks noGrp="1"/>
          </p:cNvSpPr>
          <p:nvPr>
            <p:ph type="dt" sz="half" idx="10"/>
          </p:nvPr>
        </p:nvSpPr>
        <p:spPr/>
        <p:txBody>
          <a:bodyPr/>
          <a:lstStyle/>
          <a:p>
            <a:fld id="{B841E2BF-DE43-4562-9DCA-E96681BEB05D}" type="datetimeFigureOut">
              <a:rPr lang="en-US" smtClean="0"/>
              <a:t>1/3/2025</a:t>
            </a:fld>
            <a:endParaRPr lang="en-US"/>
          </a:p>
        </p:txBody>
      </p:sp>
      <p:sp>
        <p:nvSpPr>
          <p:cNvPr id="5" name="Footer Placeholder 4">
            <a:extLst>
              <a:ext uri="{FF2B5EF4-FFF2-40B4-BE49-F238E27FC236}">
                <a16:creationId xmlns:a16="http://schemas.microsoft.com/office/drawing/2014/main" id="{D0FEFC6F-0962-A7E2-CFC7-EAC882D04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F5C7E-2D69-F780-7F26-C66C0251E447}"/>
              </a:ext>
            </a:extLst>
          </p:cNvPr>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4141970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41E2BF-DE43-4562-9DCA-E96681BEB05D}"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2928005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95B2C1-2FA5-6F08-D4DF-89A488E393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90CBBE-45CD-44E3-2892-ABA591FDE2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8967D-AFF5-5650-FE92-87263F04B0D0}"/>
              </a:ext>
            </a:extLst>
          </p:cNvPr>
          <p:cNvSpPr>
            <a:spLocks noGrp="1"/>
          </p:cNvSpPr>
          <p:nvPr>
            <p:ph type="dt" sz="half" idx="10"/>
          </p:nvPr>
        </p:nvSpPr>
        <p:spPr/>
        <p:txBody>
          <a:bodyPr/>
          <a:lstStyle/>
          <a:p>
            <a:fld id="{B841E2BF-DE43-4562-9DCA-E96681BEB05D}" type="datetimeFigureOut">
              <a:rPr lang="en-US" smtClean="0"/>
              <a:t>1/3/2025</a:t>
            </a:fld>
            <a:endParaRPr lang="en-US"/>
          </a:p>
        </p:txBody>
      </p:sp>
      <p:sp>
        <p:nvSpPr>
          <p:cNvPr id="5" name="Footer Placeholder 4">
            <a:extLst>
              <a:ext uri="{FF2B5EF4-FFF2-40B4-BE49-F238E27FC236}">
                <a16:creationId xmlns:a16="http://schemas.microsoft.com/office/drawing/2014/main" id="{0F03CF2C-A995-9F22-28A0-D1F097F1A0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9BC19-527E-E066-844C-BFE7373487B2}"/>
              </a:ext>
            </a:extLst>
          </p:cNvPr>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206695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31"/>
          <p:cNvSpPr txBox="1">
            <a:spLocks noGrp="1"/>
          </p:cNvSpPr>
          <p:nvPr>
            <p:ph type="dt" idx="10"/>
          </p:nvPr>
        </p:nvSpPr>
        <p:spPr>
          <a:xfrm>
            <a:off x="838200" y="6533016"/>
            <a:ext cx="2743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1"/>
          <p:cNvSpPr txBox="1">
            <a:spLocks noGrp="1"/>
          </p:cNvSpPr>
          <p:nvPr>
            <p:ph type="ftr" idx="11"/>
          </p:nvPr>
        </p:nvSpPr>
        <p:spPr>
          <a:xfrm>
            <a:off x="4038600" y="6533014"/>
            <a:ext cx="4114800" cy="2286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1"/>
          <p:cNvSpPr txBox="1">
            <a:spLocks noGrp="1"/>
          </p:cNvSpPr>
          <p:nvPr>
            <p:ph type="sldNum" idx="12"/>
          </p:nvPr>
        </p:nvSpPr>
        <p:spPr>
          <a:xfrm>
            <a:off x="8610600" y="6533014"/>
            <a:ext cx="2743200" cy="22860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08560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00"/>
        <p:cNvGrpSpPr/>
        <p:nvPr/>
      </p:nvGrpSpPr>
      <p:grpSpPr>
        <a:xfrm>
          <a:off x="0" y="0"/>
          <a:ext cx="0" cy="0"/>
          <a:chOff x="0" y="0"/>
          <a:chExt cx="0" cy="0"/>
        </a:xfrm>
      </p:grpSpPr>
      <p:sp>
        <p:nvSpPr>
          <p:cNvPr id="101" name="Google Shape;10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32"/>
          <p:cNvSpPr txBox="1">
            <a:spLocks noGrp="1"/>
          </p:cNvSpPr>
          <p:nvPr>
            <p:ph type="dt" idx="10"/>
          </p:nvPr>
        </p:nvSpPr>
        <p:spPr>
          <a:xfrm>
            <a:off x="838200" y="6533016"/>
            <a:ext cx="2743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2"/>
          <p:cNvSpPr txBox="1">
            <a:spLocks noGrp="1"/>
          </p:cNvSpPr>
          <p:nvPr>
            <p:ph type="ftr" idx="11"/>
          </p:nvPr>
        </p:nvSpPr>
        <p:spPr>
          <a:xfrm>
            <a:off x="4038600" y="6533014"/>
            <a:ext cx="4114800" cy="2286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2"/>
          <p:cNvSpPr txBox="1">
            <a:spLocks noGrp="1"/>
          </p:cNvSpPr>
          <p:nvPr>
            <p:ph type="sldNum" idx="12"/>
          </p:nvPr>
        </p:nvSpPr>
        <p:spPr>
          <a:xfrm>
            <a:off x="8610600" y="6533014"/>
            <a:ext cx="2743200" cy="22860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35592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841E2BF-DE43-4562-9DCA-E96681BEB05D}"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815097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41E2BF-DE43-4562-9DCA-E96681BEB05D}"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2419306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41E2BF-DE43-4562-9DCA-E96681BEB05D}"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3512434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41E2BF-DE43-4562-9DCA-E96681BEB05D}" type="datetimeFigureOut">
              <a:rPr lang="en-US" smtClean="0"/>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196121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841E2BF-DE43-4562-9DCA-E96681BEB05D}" type="datetimeFigureOut">
              <a:rPr lang="en-US" smtClean="0"/>
              <a:t>1/3/2025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3031531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841E2BF-DE43-4562-9DCA-E96681BEB05D}" type="datetimeFigureOut">
              <a:rPr lang="en-US" smtClean="0"/>
              <a:t>1/3/2025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83602C2-F42F-4341-8014-8F1F8FE5A039}" type="slidenum">
              <a:rPr lang="en-US" smtClean="0"/>
              <a:t>‹#›</a:t>
            </a:fld>
            <a:endParaRPr lang="en-US"/>
          </a:p>
        </p:txBody>
      </p:sp>
    </p:spTree>
    <p:extLst>
      <p:ext uri="{BB962C8B-B14F-4D97-AF65-F5344CB8AC3E}">
        <p14:creationId xmlns:p14="http://schemas.microsoft.com/office/powerpoint/2010/main" val="24627437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21" Type="http://schemas.openxmlformats.org/officeDocument/2006/relationships/image" Target="../media/image6.png"/><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image" Target="../media/image4.pn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455621-293B-9973-CEF8-060C51038A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25B4E3-E8FE-A9E1-2D11-DE3271CD3D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7FB1F-5EF7-8A81-DDE2-8240E5CEBE44}"/>
              </a:ext>
            </a:extLst>
          </p:cNvPr>
          <p:cNvSpPr>
            <a:spLocks noGrp="1"/>
          </p:cNvSpPr>
          <p:nvPr>
            <p:ph type="dt" sz="half" idx="2"/>
          </p:nvPr>
        </p:nvSpPr>
        <p:spPr>
          <a:xfrm>
            <a:off x="838200" y="6533016"/>
            <a:ext cx="2743200" cy="228600"/>
          </a:xfrm>
          <a:prstGeom prst="rect">
            <a:avLst/>
          </a:prstGeom>
        </p:spPr>
        <p:txBody>
          <a:bodyPr vert="horz" lIns="91440" tIns="45720" rIns="91440" bIns="45720" rtlCol="0" anchor="ctr"/>
          <a:lstStyle>
            <a:lvl1pPr algn="l">
              <a:defRPr sz="1200">
                <a:solidFill>
                  <a:schemeClr val="tx1">
                    <a:tint val="75000"/>
                  </a:schemeClr>
                </a:solidFill>
              </a:defRPr>
            </a:lvl1pPr>
          </a:lstStyle>
          <a:p>
            <a:fld id="{2F783F27-CD11-4DEE-81ED-6667B17AB7C0}" type="datetimeFigureOut">
              <a:rPr lang="en-US" smtClean="0"/>
              <a:t>1/3/2025</a:t>
            </a:fld>
            <a:endParaRPr lang="en-US" dirty="0"/>
          </a:p>
        </p:txBody>
      </p:sp>
      <p:sp>
        <p:nvSpPr>
          <p:cNvPr id="5" name="Footer Placeholder 4">
            <a:extLst>
              <a:ext uri="{FF2B5EF4-FFF2-40B4-BE49-F238E27FC236}">
                <a16:creationId xmlns:a16="http://schemas.microsoft.com/office/drawing/2014/main" id="{60186E0C-85A3-C09B-6837-E3FF3984C800}"/>
              </a:ext>
            </a:extLst>
          </p:cNvPr>
          <p:cNvSpPr>
            <a:spLocks noGrp="1"/>
          </p:cNvSpPr>
          <p:nvPr>
            <p:ph type="ftr" sz="quarter" idx="3"/>
          </p:nvPr>
        </p:nvSpPr>
        <p:spPr>
          <a:xfrm>
            <a:off x="4038600" y="6533014"/>
            <a:ext cx="4114800" cy="2286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E1E8A64-213C-C674-DD1E-B81F881A2715}"/>
              </a:ext>
            </a:extLst>
          </p:cNvPr>
          <p:cNvSpPr>
            <a:spLocks noGrp="1"/>
          </p:cNvSpPr>
          <p:nvPr>
            <p:ph type="sldNum" sz="quarter" idx="4"/>
          </p:nvPr>
        </p:nvSpPr>
        <p:spPr>
          <a:xfrm>
            <a:off x="8610600" y="6533014"/>
            <a:ext cx="2743200" cy="228601"/>
          </a:xfrm>
          <a:prstGeom prst="rect">
            <a:avLst/>
          </a:prstGeom>
        </p:spPr>
        <p:txBody>
          <a:bodyPr vert="horz" lIns="91440" tIns="45720" rIns="91440" bIns="45720" rtlCol="0" anchor="ctr"/>
          <a:lstStyle>
            <a:lvl1pPr algn="r">
              <a:defRPr sz="1200">
                <a:solidFill>
                  <a:schemeClr val="tx1">
                    <a:tint val="75000"/>
                  </a:schemeClr>
                </a:solidFill>
              </a:defRPr>
            </a:lvl1pPr>
          </a:lstStyle>
          <a:p>
            <a:fld id="{107F56D5-36A9-4234-9D77-E4E8D414EAF0}" type="slidenum">
              <a:rPr lang="en-US" smtClean="0"/>
              <a:t>‹#›</a:t>
            </a:fld>
            <a:endParaRPr lang="en-US" dirty="0"/>
          </a:p>
        </p:txBody>
      </p:sp>
      <p:pic>
        <p:nvPicPr>
          <p:cNvPr id="9" name="Picture 8">
            <a:extLst>
              <a:ext uri="{FF2B5EF4-FFF2-40B4-BE49-F238E27FC236}">
                <a16:creationId xmlns:a16="http://schemas.microsoft.com/office/drawing/2014/main" id="{A8F8757D-3A23-FD5C-D984-327101C7CA2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165956" y="5843710"/>
            <a:ext cx="2026044" cy="597683"/>
          </a:xfrm>
          <a:prstGeom prst="rect">
            <a:avLst/>
          </a:prstGeom>
        </p:spPr>
      </p:pic>
      <p:grpSp>
        <p:nvGrpSpPr>
          <p:cNvPr id="7" name="Group 6"/>
          <p:cNvGrpSpPr/>
          <p:nvPr userDrawn="1"/>
        </p:nvGrpSpPr>
        <p:grpSpPr>
          <a:xfrm>
            <a:off x="0" y="5596667"/>
            <a:ext cx="12192000" cy="1298279"/>
            <a:chOff x="0" y="5596667"/>
            <a:chExt cx="12192000" cy="1298279"/>
          </a:xfrm>
        </p:grpSpPr>
        <p:sp>
          <p:nvSpPr>
            <p:cNvPr id="8" name="Rectangle 7">
              <a:extLst>
                <a:ext uri="{FF2B5EF4-FFF2-40B4-BE49-F238E27FC236}">
                  <a16:creationId xmlns:a16="http://schemas.microsoft.com/office/drawing/2014/main" id="{A1EA9F1B-B788-58BA-67C8-AAFB6208C0D7}"/>
                </a:ext>
              </a:extLst>
            </p:cNvPr>
            <p:cNvSpPr/>
            <p:nvPr userDrawn="1"/>
          </p:nvSpPr>
          <p:spPr>
            <a:xfrm>
              <a:off x="0" y="6476934"/>
              <a:ext cx="12192000" cy="418012"/>
            </a:xfrm>
            <a:prstGeom prst="rect">
              <a:avLst/>
            </a:prstGeom>
            <a:solidFill>
              <a:srgbClr val="E5B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170837" y="5596667"/>
              <a:ext cx="1733597" cy="1160592"/>
              <a:chOff x="860628" y="5156613"/>
              <a:chExt cx="1733597" cy="1160592"/>
            </a:xfrm>
          </p:grpSpPr>
          <p:pic>
            <p:nvPicPr>
              <p:cNvPr id="11" name="Picture 10">
                <a:extLst>
                  <a:ext uri="{FF2B5EF4-FFF2-40B4-BE49-F238E27FC236}">
                    <a16:creationId xmlns:a16="http://schemas.microsoft.com/office/drawing/2014/main" id="{A161C1D7-583A-D7FD-F0F0-FB64F679144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860628" y="5493407"/>
                <a:ext cx="668367" cy="777935"/>
              </a:xfrm>
              <a:prstGeom prst="rect">
                <a:avLst/>
              </a:prstGeom>
            </p:spPr>
          </p:pic>
          <p:pic>
            <p:nvPicPr>
              <p:cNvPr id="12" name="Picture 11">
                <a:extLst>
                  <a:ext uri="{FF2B5EF4-FFF2-40B4-BE49-F238E27FC236}">
                    <a16:creationId xmlns:a16="http://schemas.microsoft.com/office/drawing/2014/main" id="{A161C1D7-583A-D7FD-F0F0-FB64F679144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330374" flipH="1">
                <a:off x="1597096" y="5156613"/>
                <a:ext cx="997129" cy="1160592"/>
              </a:xfrm>
              <a:prstGeom prst="rect">
                <a:avLst/>
              </a:prstGeom>
            </p:spPr>
          </p:pic>
        </p:grpSp>
      </p:grpSp>
    </p:spTree>
    <p:extLst>
      <p:ext uri="{BB962C8B-B14F-4D97-AF65-F5344CB8AC3E}">
        <p14:creationId xmlns:p14="http://schemas.microsoft.com/office/powerpoint/2010/main" val="2388083163"/>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841E2BF-DE43-4562-9DCA-E96681BEB05D}" type="datetimeFigureOut">
              <a:rPr lang="en-US" smtClean="0"/>
              <a:t>1/3/2025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83602C2-F42F-4341-8014-8F1F8FE5A039}" type="slidenum">
              <a:rPr lang="en-US" smtClean="0"/>
              <a:t>‹#›</a:t>
            </a:fld>
            <a:endParaRPr lang="en-US"/>
          </a:p>
        </p:txBody>
      </p:sp>
    </p:spTree>
    <p:extLst>
      <p:ext uri="{BB962C8B-B14F-4D97-AF65-F5344CB8AC3E}">
        <p14:creationId xmlns:p14="http://schemas.microsoft.com/office/powerpoint/2010/main" val="3462133639"/>
      </p:ext>
    </p:extLst>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BA4ADF-0444-121F-0D65-BB4F751C05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76772E-D627-2852-1D30-B0070865FE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F33E1-3AD7-F09A-6D08-D45DA71AE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1E2BF-DE43-4562-9DCA-E96681BEB05D}" type="datetimeFigureOut">
              <a:rPr lang="en-US" smtClean="0"/>
              <a:t>1/3/2025</a:t>
            </a:fld>
            <a:endParaRPr lang="en-US"/>
          </a:p>
        </p:txBody>
      </p:sp>
      <p:sp>
        <p:nvSpPr>
          <p:cNvPr id="5" name="Footer Placeholder 4">
            <a:extLst>
              <a:ext uri="{FF2B5EF4-FFF2-40B4-BE49-F238E27FC236}">
                <a16:creationId xmlns:a16="http://schemas.microsoft.com/office/drawing/2014/main" id="{F6DA8510-B095-E620-CD5F-61A4E5A44C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4D3DA1-83D9-86E1-5C7D-2434A1F78F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602C2-F42F-4341-8014-8F1F8FE5A039}" type="slidenum">
              <a:rPr lang="en-US" smtClean="0"/>
              <a:t>‹#›</a:t>
            </a:fld>
            <a:endParaRPr lang="en-US"/>
          </a:p>
        </p:txBody>
      </p:sp>
    </p:spTree>
    <p:extLst>
      <p:ext uri="{BB962C8B-B14F-4D97-AF65-F5344CB8AC3E}">
        <p14:creationId xmlns:p14="http://schemas.microsoft.com/office/powerpoint/2010/main" val="192589116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30"/>
          <p:cNvSpPr txBox="1">
            <a:spLocks noGrp="1"/>
          </p:cNvSpPr>
          <p:nvPr>
            <p:ph type="dt" idx="10"/>
          </p:nvPr>
        </p:nvSpPr>
        <p:spPr>
          <a:xfrm>
            <a:off x="838200" y="6533016"/>
            <a:ext cx="27432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30"/>
          <p:cNvSpPr txBox="1">
            <a:spLocks noGrp="1"/>
          </p:cNvSpPr>
          <p:nvPr>
            <p:ph type="ftr" idx="11"/>
          </p:nvPr>
        </p:nvSpPr>
        <p:spPr>
          <a:xfrm>
            <a:off x="4038600" y="6533014"/>
            <a:ext cx="4114800" cy="228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30"/>
          <p:cNvSpPr txBox="1">
            <a:spLocks noGrp="1"/>
          </p:cNvSpPr>
          <p:nvPr>
            <p:ph type="sldNum" idx="12"/>
          </p:nvPr>
        </p:nvSpPr>
        <p:spPr>
          <a:xfrm>
            <a:off x="8610600" y="6533014"/>
            <a:ext cx="2743200" cy="22860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0" name="Google Shape;90;p30"/>
          <p:cNvPicPr preferRelativeResize="0"/>
          <p:nvPr/>
        </p:nvPicPr>
        <p:blipFill rotWithShape="1">
          <a:blip r:embed="rId4">
            <a:alphaModFix/>
          </a:blip>
          <a:srcRect/>
          <a:stretch/>
        </p:blipFill>
        <p:spPr>
          <a:xfrm>
            <a:off x="10165956" y="5843710"/>
            <a:ext cx="2026044" cy="597683"/>
          </a:xfrm>
          <a:prstGeom prst="rect">
            <a:avLst/>
          </a:prstGeom>
          <a:noFill/>
          <a:ln>
            <a:noFill/>
          </a:ln>
        </p:spPr>
      </p:pic>
      <p:grpSp>
        <p:nvGrpSpPr>
          <p:cNvPr id="91" name="Google Shape;91;p30"/>
          <p:cNvGrpSpPr/>
          <p:nvPr/>
        </p:nvGrpSpPr>
        <p:grpSpPr>
          <a:xfrm>
            <a:off x="0" y="5551505"/>
            <a:ext cx="12192000" cy="1343441"/>
            <a:chOff x="0" y="5551505"/>
            <a:chExt cx="12192000" cy="1343441"/>
          </a:xfrm>
        </p:grpSpPr>
        <p:sp>
          <p:nvSpPr>
            <p:cNvPr id="92" name="Google Shape;92;p30"/>
            <p:cNvSpPr/>
            <p:nvPr/>
          </p:nvSpPr>
          <p:spPr>
            <a:xfrm>
              <a:off x="0" y="6476934"/>
              <a:ext cx="12192000" cy="418012"/>
            </a:xfrm>
            <a:prstGeom prst="rect">
              <a:avLst/>
            </a:prstGeom>
            <a:solidFill>
              <a:srgbClr val="E5B5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3" name="Google Shape;93;p30"/>
            <p:cNvGrpSpPr/>
            <p:nvPr/>
          </p:nvGrpSpPr>
          <p:grpSpPr>
            <a:xfrm>
              <a:off x="170837" y="5551505"/>
              <a:ext cx="1786978" cy="1250915"/>
              <a:chOff x="860628" y="5111451"/>
              <a:chExt cx="1786978" cy="1250915"/>
            </a:xfrm>
          </p:grpSpPr>
          <p:pic>
            <p:nvPicPr>
              <p:cNvPr id="94" name="Google Shape;94;p30"/>
              <p:cNvPicPr preferRelativeResize="0"/>
              <p:nvPr/>
            </p:nvPicPr>
            <p:blipFill rotWithShape="1">
              <a:blip r:embed="rId5">
                <a:alphaModFix/>
              </a:blip>
              <a:srcRect/>
              <a:stretch/>
            </p:blipFill>
            <p:spPr>
              <a:xfrm>
                <a:off x="860628" y="5493407"/>
                <a:ext cx="668367" cy="777935"/>
              </a:xfrm>
              <a:prstGeom prst="rect">
                <a:avLst/>
              </a:prstGeom>
              <a:noFill/>
              <a:ln>
                <a:noFill/>
              </a:ln>
            </p:spPr>
          </p:pic>
          <p:pic>
            <p:nvPicPr>
              <p:cNvPr id="95" name="Google Shape;95;p30"/>
              <p:cNvPicPr preferRelativeResize="0"/>
              <p:nvPr/>
            </p:nvPicPr>
            <p:blipFill rotWithShape="1">
              <a:blip r:embed="rId5">
                <a:alphaModFix/>
              </a:blip>
              <a:srcRect/>
              <a:stretch/>
            </p:blipFill>
            <p:spPr>
              <a:xfrm rot="330374" flipH="1">
                <a:off x="1597096" y="5156613"/>
                <a:ext cx="997129" cy="1160592"/>
              </a:xfrm>
              <a:prstGeom prst="rect">
                <a:avLst/>
              </a:prstGeom>
              <a:noFill/>
              <a:ln>
                <a:noFill/>
              </a:ln>
            </p:spPr>
          </p:pic>
        </p:grpSp>
      </p:grpSp>
    </p:spTree>
    <p:extLst>
      <p:ext uri="{BB962C8B-B14F-4D97-AF65-F5344CB8AC3E}">
        <p14:creationId xmlns:p14="http://schemas.microsoft.com/office/powerpoint/2010/main" val="3218613837"/>
      </p:ext>
    </p:extLst>
  </p:cSld>
  <p:clrMap bg1="lt1" tx1="dk1" bg2="dk2" tx2="lt2" accent1="accent1" accent2="accent2" accent3="accent3" accent4="accent4" accent5="accent5" accent6="accent6" hlink="hlink" folHlink="folHlink"/>
  <p:sldLayoutIdLst>
    <p:sldLayoutId id="2147483695" r:id="rId1"/>
    <p:sldLayoutId id="214748369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hyperlink" Target="https://hiddenbrain.org/podcast/cultivating-your-purpose/"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3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E2E34D-1902-ECF8-E9DC-0CD8A1F24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7E2762A1-89A4-30F8-ED72-45A01155F878}"/>
              </a:ext>
            </a:extLst>
          </p:cNvPr>
          <p:cNvSpPr txBox="1">
            <a:spLocks/>
          </p:cNvSpPr>
          <p:nvPr/>
        </p:nvSpPr>
        <p:spPr>
          <a:xfrm>
            <a:off x="490889" y="4447466"/>
            <a:ext cx="4876799" cy="754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j-ea"/>
                <a:cs typeface="+mj-cs"/>
              </a:rPr>
              <a:t>Joy and Meaning </a:t>
            </a:r>
          </a:p>
        </p:txBody>
      </p:sp>
      <p:sp>
        <p:nvSpPr>
          <p:cNvPr id="12" name="Title 1">
            <a:extLst>
              <a:ext uri="{FF2B5EF4-FFF2-40B4-BE49-F238E27FC236}">
                <a16:creationId xmlns:a16="http://schemas.microsoft.com/office/drawing/2014/main" id="{C1FA9473-3415-B52C-6DCC-D3C912E70EA6}"/>
              </a:ext>
            </a:extLst>
          </p:cNvPr>
          <p:cNvSpPr txBox="1">
            <a:spLocks/>
          </p:cNvSpPr>
          <p:nvPr/>
        </p:nvSpPr>
        <p:spPr>
          <a:xfrm>
            <a:off x="379129" y="5496487"/>
            <a:ext cx="11111831" cy="9829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mn-lt"/>
              </a:rPr>
              <a:t>Created by : Richard </a:t>
            </a:r>
            <a:r>
              <a:rPr kumimoji="0" lang="en-US" sz="2000" b="0" i="0" u="none" strike="noStrike" kern="1200" cap="none" spc="0" normalizeH="0" baseline="0" noProof="0" dirty="0">
                <a:ln>
                  <a:noFill/>
                </a:ln>
                <a:solidFill>
                  <a:prstClr val="white"/>
                </a:solidFill>
                <a:effectLst/>
                <a:uLnTx/>
                <a:uFillTx/>
                <a:latin typeface="+mn-lt"/>
              </a:rPr>
              <a:t>Shugerman, </a:t>
            </a:r>
            <a:r>
              <a:rPr kumimoji="0" lang="en-US" sz="2000" b="0" i="0" u="none" strike="noStrike" kern="1200" cap="none" spc="0" normalizeH="0" baseline="0" noProof="0" dirty="0" smtClean="0">
                <a:ln>
                  <a:noFill/>
                </a:ln>
                <a:solidFill>
                  <a:prstClr val="white"/>
                </a:solidFill>
                <a:effectLst/>
                <a:uLnTx/>
                <a:uFillTx/>
                <a:latin typeface="+mn-lt"/>
              </a:rPr>
              <a:t>MD,</a:t>
            </a:r>
            <a:r>
              <a:rPr kumimoji="0" lang="en-US" sz="2000" b="0" i="0" u="none" strike="noStrike" kern="1200" cap="none" spc="0" normalizeH="0" noProof="0" dirty="0" smtClean="0">
                <a:ln>
                  <a:noFill/>
                </a:ln>
                <a:solidFill>
                  <a:prstClr val="white"/>
                </a:solidFill>
                <a:effectLst/>
                <a:uLnTx/>
                <a:uFillTx/>
                <a:latin typeface="+mn-lt"/>
              </a:rPr>
              <a:t> </a:t>
            </a:r>
            <a:r>
              <a:rPr lang="en-US" sz="2000" dirty="0" smtClean="0">
                <a:solidFill>
                  <a:prstClr val="white"/>
                </a:solidFill>
                <a:latin typeface="+mn-lt"/>
              </a:rPr>
              <a:t>Diane </a:t>
            </a:r>
            <a:r>
              <a:rPr lang="en-US" sz="2000" dirty="0">
                <a:solidFill>
                  <a:prstClr val="white"/>
                </a:solidFill>
                <a:latin typeface="+mn-lt"/>
              </a:rPr>
              <a:t>Rawlins , </a:t>
            </a:r>
            <a:r>
              <a:rPr lang="en-US" sz="2000" dirty="0" smtClean="0">
                <a:solidFill>
                  <a:prstClr val="white"/>
                </a:solidFill>
                <a:latin typeface="+mn-lt"/>
              </a:rPr>
              <a:t>M.A.,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n-lt"/>
              </a:rPr>
              <a:t> </a:t>
            </a:r>
            <a:r>
              <a:rPr kumimoji="0" lang="en-US" sz="2000" b="0" i="0" u="none" strike="noStrike" kern="1200" cap="none" spc="0" normalizeH="0" baseline="0" noProof="0" dirty="0" smtClean="0">
                <a:ln>
                  <a:noFill/>
                </a:ln>
                <a:solidFill>
                  <a:prstClr val="white"/>
                </a:solidFill>
                <a:effectLst/>
                <a:uLnTx/>
                <a:uFillTx/>
                <a:latin typeface="+mn-lt"/>
              </a:rPr>
              <a:t>                     Mollie </a:t>
            </a:r>
            <a:r>
              <a:rPr kumimoji="0" lang="en-US" sz="2000" b="0" i="0" u="none" strike="noStrike" kern="1200" cap="none" spc="0" normalizeH="0" baseline="0" noProof="0" dirty="0">
                <a:ln>
                  <a:noFill/>
                </a:ln>
                <a:solidFill>
                  <a:prstClr val="white"/>
                </a:solidFill>
                <a:effectLst/>
                <a:uLnTx/>
                <a:uFillTx/>
                <a:latin typeface="+mn-lt"/>
              </a:rPr>
              <a:t>Grow</a:t>
            </a:r>
            <a:r>
              <a:rPr lang="en-US" sz="2000" dirty="0">
                <a:solidFill>
                  <a:prstClr val="white"/>
                </a:solidFill>
                <a:latin typeface="+mn-lt"/>
              </a:rPr>
              <a:t> , MPH, MD </a:t>
            </a:r>
            <a:r>
              <a:rPr lang="en-US" sz="2000" dirty="0" smtClean="0">
                <a:solidFill>
                  <a:prstClr val="white"/>
                </a:solidFill>
                <a:latin typeface="+mn-lt"/>
              </a:rPr>
              <a:t>, Maneesh </a:t>
            </a:r>
            <a:r>
              <a:rPr lang="en-US" sz="2000" dirty="0">
                <a:solidFill>
                  <a:prstClr val="white"/>
                </a:solidFill>
                <a:latin typeface="+mn-lt"/>
              </a:rPr>
              <a:t>Batra, MD</a:t>
            </a:r>
            <a:endParaRPr kumimoji="0" lang="en-US" sz="2000" b="0" i="0" u="none" strike="noStrike" kern="1200" cap="none" spc="0" normalizeH="0" baseline="0" noProof="0" dirty="0">
              <a:ln>
                <a:noFill/>
              </a:ln>
              <a:solidFill>
                <a:prstClr val="white"/>
              </a:solidFill>
              <a:effectLst/>
              <a:uLnTx/>
              <a:uFillTx/>
              <a:latin typeface="+mn-lt"/>
            </a:endParaRPr>
          </a:p>
        </p:txBody>
      </p:sp>
      <p:pic>
        <p:nvPicPr>
          <p:cNvPr id="15" name="Picture 14">
            <a:extLst>
              <a:ext uri="{FF2B5EF4-FFF2-40B4-BE49-F238E27FC236}">
                <a16:creationId xmlns:a16="http://schemas.microsoft.com/office/drawing/2014/main" id="{A1377205-7551-5518-3C0C-3F05143F43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50509" y="1185500"/>
            <a:ext cx="2869491" cy="846500"/>
          </a:xfrm>
          <a:prstGeom prst="rect">
            <a:avLst/>
          </a:prstGeom>
        </p:spPr>
      </p:pic>
      <p:pic>
        <p:nvPicPr>
          <p:cNvPr id="17" name="Picture 16">
            <a:extLst>
              <a:ext uri="{FF2B5EF4-FFF2-40B4-BE49-F238E27FC236}">
                <a16:creationId xmlns:a16="http://schemas.microsoft.com/office/drawing/2014/main" id="{877EA774-03DE-9C49-A04B-724815CA6D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2032000"/>
            <a:ext cx="3048000" cy="2794000"/>
          </a:xfrm>
          <a:prstGeom prst="rect">
            <a:avLst/>
          </a:prstGeom>
        </p:spPr>
      </p:pic>
    </p:spTree>
    <p:extLst>
      <p:ext uri="{BB962C8B-B14F-4D97-AF65-F5344CB8AC3E}">
        <p14:creationId xmlns:p14="http://schemas.microsoft.com/office/powerpoint/2010/main" val="2140622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Meaning and Inclusion</a:t>
            </a:r>
            <a:endParaRPr dirty="0"/>
          </a:p>
        </p:txBody>
      </p:sp>
      <p:sp>
        <p:nvSpPr>
          <p:cNvPr id="263" name="Google Shape;263;p7"/>
          <p:cNvSpPr txBox="1">
            <a:spLocks noGrp="1"/>
          </p:cNvSpPr>
          <p:nvPr>
            <p:ph type="body" idx="1"/>
          </p:nvPr>
        </p:nvSpPr>
        <p:spPr>
          <a:xfrm>
            <a:off x="838199" y="1825625"/>
            <a:ext cx="10832869" cy="4351338"/>
          </a:xfrm>
          <a:prstGeom prst="rect">
            <a:avLst/>
          </a:prstGeom>
          <a:noFill/>
          <a:ln>
            <a:noFill/>
          </a:ln>
        </p:spPr>
        <p:txBody>
          <a:bodyPr spcFirstLastPara="1" wrap="square" lIns="91425" tIns="45700" rIns="91425" bIns="45700" anchor="t" anchorCtr="0">
            <a:normAutofit/>
          </a:bodyPr>
          <a:lstStyle/>
          <a:p>
            <a:pPr marL="228600" indent="-228600">
              <a:buSzPts val="2800"/>
            </a:pPr>
            <a:r>
              <a:rPr lang="en-US" dirty="0"/>
              <a:t>We actively seek to promote inclusion through our connections. </a:t>
            </a:r>
          </a:p>
          <a:p>
            <a:pPr marL="228600" lvl="0" indent="-228600" algn="l" rtl="0">
              <a:lnSpc>
                <a:spcPct val="90000"/>
              </a:lnSpc>
              <a:spcBef>
                <a:spcPts val="1000"/>
              </a:spcBef>
              <a:spcAft>
                <a:spcPts val="0"/>
              </a:spcAft>
              <a:buClr>
                <a:schemeClr val="dk1"/>
              </a:buClr>
              <a:buSzPts val="2800"/>
              <a:buChar char="•"/>
            </a:pPr>
            <a:r>
              <a:rPr lang="en-US" dirty="0"/>
              <a:t>We welcome all to fully participate and benefit from cultivating a sense of well-being in our professional work</a:t>
            </a:r>
          </a:p>
          <a:p>
            <a:pPr marL="228600" lvl="0" indent="-228600" algn="l" rtl="0">
              <a:lnSpc>
                <a:spcPct val="90000"/>
              </a:lnSpc>
              <a:spcBef>
                <a:spcPts val="1000"/>
              </a:spcBef>
              <a:spcAft>
                <a:spcPts val="0"/>
              </a:spcAft>
              <a:buClr>
                <a:schemeClr val="dk1"/>
              </a:buClr>
              <a:buSzPts val="2800"/>
              <a:buChar char="•"/>
            </a:pPr>
            <a:r>
              <a:rPr lang="en-US" dirty="0"/>
              <a:t>This concept should not be exclusive to those afforded particular privileges</a:t>
            </a:r>
          </a:p>
          <a:p>
            <a:pPr marL="228600" lvl="0" indent="-228600" algn="l" rtl="0">
              <a:lnSpc>
                <a:spcPct val="90000"/>
              </a:lnSpc>
              <a:spcBef>
                <a:spcPts val="1000"/>
              </a:spcBef>
              <a:spcAft>
                <a:spcPts val="0"/>
              </a:spcAft>
              <a:buClr>
                <a:schemeClr val="dk1"/>
              </a:buClr>
              <a:buSzPts val="2800"/>
              <a:buChar char="•"/>
            </a:pPr>
            <a:r>
              <a:rPr lang="en-US" dirty="0"/>
              <a:t>Including all identities in experiencing joy and meaning through our stories and reflections allows us to grow, and to celebrate and deepen our connections to our patients, colleagues and our profession</a:t>
            </a:r>
          </a:p>
        </p:txBody>
      </p:sp>
    </p:spTree>
    <p:extLst>
      <p:ext uri="{BB962C8B-B14F-4D97-AF65-F5344CB8AC3E}">
        <p14:creationId xmlns:p14="http://schemas.microsoft.com/office/powerpoint/2010/main" val="1741286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5A63A-3999-1AD4-3940-E4C2058E4D07}"/>
              </a:ext>
            </a:extLst>
          </p:cNvPr>
          <p:cNvSpPr>
            <a:spLocks noGrp="1"/>
          </p:cNvSpPr>
          <p:nvPr>
            <p:ph type="title" idx="4294967295"/>
          </p:nvPr>
        </p:nvSpPr>
        <p:spPr>
          <a:xfrm>
            <a:off x="0" y="365125"/>
            <a:ext cx="11510010" cy="1325563"/>
          </a:xfrm>
        </p:spPr>
        <p:txBody>
          <a:bodyPr/>
          <a:lstStyle/>
          <a:p>
            <a:r>
              <a:rPr lang="en-US" dirty="0"/>
              <a:t>               PARTNER ACTIVITY: Everyday Meaning</a:t>
            </a:r>
          </a:p>
        </p:txBody>
      </p:sp>
      <p:sp>
        <p:nvSpPr>
          <p:cNvPr id="3" name="Content Placeholder 2">
            <a:extLst>
              <a:ext uri="{FF2B5EF4-FFF2-40B4-BE49-F238E27FC236}">
                <a16:creationId xmlns:a16="http://schemas.microsoft.com/office/drawing/2014/main" id="{C2CC870D-2B87-78BF-5DA0-7EA307F812FF}"/>
              </a:ext>
            </a:extLst>
          </p:cNvPr>
          <p:cNvSpPr>
            <a:spLocks noGrp="1"/>
          </p:cNvSpPr>
          <p:nvPr>
            <p:ph idx="4294967295"/>
          </p:nvPr>
        </p:nvSpPr>
        <p:spPr>
          <a:xfrm>
            <a:off x="994410" y="1027906"/>
            <a:ext cx="10515600" cy="4351338"/>
          </a:xfrm>
        </p:spPr>
        <p:txBody>
          <a:bodyPr/>
          <a:lstStyle/>
          <a:p>
            <a:endParaRPr lang="en-US" dirty="0"/>
          </a:p>
          <a:p>
            <a:pPr marL="0" indent="0">
              <a:buNone/>
            </a:pPr>
            <a:endParaRPr lang="en-US" dirty="0"/>
          </a:p>
          <a:p>
            <a:pPr marL="0" indent="0">
              <a:buNone/>
            </a:pPr>
            <a:endParaRPr lang="en-US" dirty="0"/>
          </a:p>
          <a:p>
            <a:pPr marL="0" indent="0" algn="ctr">
              <a:buNone/>
            </a:pPr>
            <a:r>
              <a:rPr lang="en-US" dirty="0"/>
              <a:t>Share with a partner where you find meaning in your life and work</a:t>
            </a:r>
          </a:p>
          <a:p>
            <a:pPr marL="0" indent="0" algn="ctr">
              <a:buNone/>
            </a:pPr>
            <a:endParaRPr lang="en-US" dirty="0"/>
          </a:p>
          <a:p>
            <a:pPr marL="0" indent="0" algn="ctr">
              <a:buNone/>
            </a:pPr>
            <a:endParaRPr lang="en-US" dirty="0"/>
          </a:p>
          <a:p>
            <a:pPr marL="0" indent="0" algn="ctr">
              <a:buNone/>
            </a:pPr>
            <a:endParaRPr lang="en-US" dirty="0"/>
          </a:p>
          <a:p>
            <a:pPr marL="0" indent="0">
              <a:buNone/>
            </a:pPr>
            <a:r>
              <a:rPr lang="en-US" dirty="0"/>
              <a:t>3 minutes</a:t>
            </a:r>
          </a:p>
          <a:p>
            <a:pPr marL="0" indent="0" algn="ctr">
              <a:buNone/>
            </a:pPr>
            <a:endParaRPr lang="en-US" dirty="0"/>
          </a:p>
          <a:p>
            <a:pPr marL="0" indent="0" algn="ctr">
              <a:buNone/>
            </a:pPr>
            <a:endParaRPr lang="en-US" dirty="0"/>
          </a:p>
          <a:p>
            <a:pPr marL="0" indent="0" algn="ctr">
              <a:buNone/>
            </a:pPr>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C84C3C15-9318-7A96-492E-D0D957DE3089}"/>
              </a:ext>
            </a:extLst>
          </p:cNvPr>
          <p:cNvPicPr>
            <a:picLocks noChangeAspect="1"/>
          </p:cNvPicPr>
          <p:nvPr/>
        </p:nvPicPr>
        <p:blipFill>
          <a:blip r:embed="rId3"/>
          <a:stretch>
            <a:fillRect/>
          </a:stretch>
        </p:blipFill>
        <p:spPr>
          <a:xfrm>
            <a:off x="574431" y="327770"/>
            <a:ext cx="1077835" cy="1085479"/>
          </a:xfrm>
          <a:prstGeom prst="rect">
            <a:avLst/>
          </a:prstGeom>
        </p:spPr>
      </p:pic>
    </p:spTree>
    <p:extLst>
      <p:ext uri="{BB962C8B-B14F-4D97-AF65-F5344CB8AC3E}">
        <p14:creationId xmlns:p14="http://schemas.microsoft.com/office/powerpoint/2010/main" val="2596332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descr="The 7 Colors of the Rainbow and Their Meanings Explained in Detail - Color  Meanings">
            <a:extLst>
              <a:ext uri="{FF2B5EF4-FFF2-40B4-BE49-F238E27FC236}">
                <a16:creationId xmlns:a16="http://schemas.microsoft.com/office/drawing/2014/main" id="{2F5EA0B9-F176-FEFB-6CD3-2F849C2A1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7570" y="958864"/>
            <a:ext cx="5431986" cy="494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72B43842-E4E8-690D-6DE9-E07D7C127C69}"/>
              </a:ext>
            </a:extLst>
          </p:cNvPr>
          <p:cNvSpPr txBox="1">
            <a:spLocks/>
          </p:cNvSpPr>
          <p:nvPr/>
        </p:nvSpPr>
        <p:spPr>
          <a:xfrm>
            <a:off x="1056732" y="3109368"/>
            <a:ext cx="4876799" cy="5741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E5B53F"/>
                </a:solidFill>
                <a:latin typeface="+mn-lt"/>
              </a:rPr>
              <a:t>1. Why focus on meaning?</a:t>
            </a:r>
          </a:p>
        </p:txBody>
      </p:sp>
      <p:pic>
        <p:nvPicPr>
          <p:cNvPr id="6" name="Picture 5">
            <a:extLst>
              <a:ext uri="{FF2B5EF4-FFF2-40B4-BE49-F238E27FC236}">
                <a16:creationId xmlns:a16="http://schemas.microsoft.com/office/drawing/2014/main" id="{85905198-31AB-6383-1253-CA5141F94E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5641" y="366893"/>
            <a:ext cx="2869491" cy="846500"/>
          </a:xfrm>
          <a:prstGeom prst="rect">
            <a:avLst/>
          </a:prstGeom>
        </p:spPr>
      </p:pic>
      <p:pic>
        <p:nvPicPr>
          <p:cNvPr id="3" name="Picture 2">
            <a:extLst>
              <a:ext uri="{FF2B5EF4-FFF2-40B4-BE49-F238E27FC236}">
                <a16:creationId xmlns:a16="http://schemas.microsoft.com/office/drawing/2014/main" id="{4FD47489-3072-19B0-FDB3-7ACDB7CBA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76339"/>
            <a:ext cx="6096000" cy="6858000"/>
          </a:xfrm>
          <a:prstGeom prst="rect">
            <a:avLst/>
          </a:prstGeom>
        </p:spPr>
      </p:pic>
    </p:spTree>
    <p:extLst>
      <p:ext uri="{BB962C8B-B14F-4D97-AF65-F5344CB8AC3E}">
        <p14:creationId xmlns:p14="http://schemas.microsoft.com/office/powerpoint/2010/main" val="3059597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3000ce629f2_0_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Why focus on meaning?</a:t>
            </a:r>
            <a:endParaRPr/>
          </a:p>
        </p:txBody>
      </p:sp>
      <p:sp>
        <p:nvSpPr>
          <p:cNvPr id="310" name="Google Shape;310;g3000ce629f2_0_2"/>
          <p:cNvSpPr txBox="1">
            <a:spLocks noGrp="1"/>
          </p:cNvSpPr>
          <p:nvPr>
            <p:ph type="body" idx="1"/>
          </p:nvPr>
        </p:nvSpPr>
        <p:spPr>
          <a:xfrm>
            <a:off x="5353150" y="1562300"/>
            <a:ext cx="6525300" cy="4591500"/>
          </a:xfrm>
          <a:prstGeom prst="rect">
            <a:avLst/>
          </a:prstGeom>
          <a:noFill/>
          <a:ln>
            <a:noFill/>
          </a:ln>
        </p:spPr>
        <p:txBody>
          <a:bodyPr spcFirstLastPara="1" wrap="square" lIns="91425" tIns="45700" rIns="91425" bIns="45700" anchor="t" anchorCtr="0">
            <a:normAutofit fontScale="92500" lnSpcReduction="10000"/>
          </a:bodyPr>
          <a:lstStyle/>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"Meaning enables people to make decisions based on </a:t>
            </a:r>
            <a:r>
              <a:rPr lang="en-US" i="1"/>
              <a:t>options, values, plans and goals</a:t>
            </a:r>
            <a:r>
              <a:rPr lang="en-US"/>
              <a:t>. Without meaning, behavior is guided by impulse and instinct.”  </a:t>
            </a:r>
            <a:endParaRPr/>
          </a:p>
          <a:p>
            <a:pPr marL="228600" lvl="0" indent="228600" algn="l" rtl="0">
              <a:lnSpc>
                <a:spcPct val="90000"/>
              </a:lnSpc>
              <a:spcBef>
                <a:spcPts val="1000"/>
              </a:spcBef>
              <a:spcAft>
                <a:spcPts val="0"/>
              </a:spcAft>
              <a:buNone/>
            </a:pPr>
            <a:r>
              <a:rPr lang="en-US"/>
              <a:t>Roy Baumeister, social psychologist</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For physicians, participation in meaningful activities correlates with reduced risk of burnout.</a:t>
            </a:r>
            <a:endParaRPr/>
          </a:p>
          <a:p>
            <a:pPr marL="0" lvl="0" indent="457200" algn="l" rtl="0">
              <a:lnSpc>
                <a:spcPct val="90000"/>
              </a:lnSpc>
              <a:spcBef>
                <a:spcPts val="1000"/>
              </a:spcBef>
              <a:spcAft>
                <a:spcPts val="0"/>
              </a:spcAft>
              <a:buNone/>
            </a:pPr>
            <a:r>
              <a:rPr lang="en-US"/>
              <a:t>Tait Shanafelt MD</a:t>
            </a:r>
            <a:endParaRPr/>
          </a:p>
          <a:p>
            <a:pPr marL="228600" lvl="0" indent="-50800" algn="l" rtl="0">
              <a:lnSpc>
                <a:spcPct val="90000"/>
              </a:lnSpc>
              <a:spcBef>
                <a:spcPts val="1000"/>
              </a:spcBef>
              <a:spcAft>
                <a:spcPts val="0"/>
              </a:spcAft>
              <a:buClr>
                <a:schemeClr val="dk1"/>
              </a:buClr>
              <a:buSzPts val="2800"/>
              <a:buNone/>
            </a:pPr>
            <a:endParaRPr/>
          </a:p>
        </p:txBody>
      </p:sp>
      <p:pic>
        <p:nvPicPr>
          <p:cNvPr id="311" name="Google Shape;311;g3000ce629f2_0_2"/>
          <p:cNvPicPr preferRelativeResize="0"/>
          <p:nvPr/>
        </p:nvPicPr>
        <p:blipFill>
          <a:blip r:embed="rId3">
            <a:alphaModFix/>
          </a:blip>
          <a:stretch>
            <a:fillRect/>
          </a:stretch>
        </p:blipFill>
        <p:spPr>
          <a:xfrm>
            <a:off x="293325" y="2027025"/>
            <a:ext cx="5013874" cy="3336793"/>
          </a:xfrm>
          <a:prstGeom prst="rect">
            <a:avLst/>
          </a:prstGeom>
          <a:noFill/>
          <a:ln>
            <a:noFill/>
          </a:ln>
        </p:spPr>
      </p:pic>
    </p:spTree>
    <p:extLst>
      <p:ext uri="{BB962C8B-B14F-4D97-AF65-F5344CB8AC3E}">
        <p14:creationId xmlns:p14="http://schemas.microsoft.com/office/powerpoint/2010/main" val="2007810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94486-AC6D-7B4A-B246-82C1AFE08A1C}"/>
              </a:ext>
            </a:extLst>
          </p:cNvPr>
          <p:cNvSpPr>
            <a:spLocks noGrp="1"/>
          </p:cNvSpPr>
          <p:nvPr>
            <p:ph type="title" idx="4294967295"/>
          </p:nvPr>
        </p:nvSpPr>
        <p:spPr>
          <a:xfrm>
            <a:off x="1024569" y="443610"/>
            <a:ext cx="10515600" cy="1325563"/>
          </a:xfrm>
        </p:spPr>
        <p:txBody>
          <a:bodyPr>
            <a:normAutofit fontScale="90000"/>
          </a:bodyPr>
          <a:lstStyle/>
          <a:p>
            <a:pPr algn="ctr"/>
            <a:r>
              <a:rPr lang="en-US" dirty="0"/>
              <a:t/>
            </a:r>
            <a:br>
              <a:rPr lang="en-US" dirty="0"/>
            </a:br>
            <a:r>
              <a:rPr lang="en-US" dirty="0"/>
              <a:t/>
            </a:r>
            <a:br>
              <a:rPr lang="en-US" dirty="0"/>
            </a:br>
            <a:r>
              <a:rPr lang="en-US" dirty="0"/>
              <a:t>Benefits of knowing our purpose</a:t>
            </a:r>
            <a:br>
              <a:rPr lang="en-US" dirty="0"/>
            </a:br>
            <a:r>
              <a:rPr lang="en-US" dirty="0"/>
              <a:t/>
            </a:r>
            <a:br>
              <a:rPr lang="en-US" dirty="0"/>
            </a:br>
            <a:endParaRPr lang="en-US" dirty="0"/>
          </a:p>
        </p:txBody>
      </p:sp>
      <p:sp>
        <p:nvSpPr>
          <p:cNvPr id="3" name="Content Placeholder 2">
            <a:extLst>
              <a:ext uri="{FF2B5EF4-FFF2-40B4-BE49-F238E27FC236}">
                <a16:creationId xmlns:a16="http://schemas.microsoft.com/office/drawing/2014/main" id="{E3AFCED5-2A70-5140-8928-D374874A8652}"/>
              </a:ext>
            </a:extLst>
          </p:cNvPr>
          <p:cNvSpPr>
            <a:spLocks noGrp="1"/>
          </p:cNvSpPr>
          <p:nvPr>
            <p:ph idx="4294967295"/>
          </p:nvPr>
        </p:nvSpPr>
        <p:spPr>
          <a:xfrm>
            <a:off x="1417638" y="2071688"/>
            <a:ext cx="10774362" cy="4351337"/>
          </a:xfrm>
        </p:spPr>
        <p:txBody>
          <a:bodyPr vert="horz" lIns="91440" tIns="45720" rIns="91440" bIns="45720" rtlCol="0" anchor="t">
            <a:normAutofit lnSpcReduction="10000"/>
          </a:bodyPr>
          <a:lstStyle/>
          <a:p>
            <a:r>
              <a:rPr lang="en-US" dirty="0"/>
              <a:t>Having a sense of purpose is a strong predictor of health and well-being</a:t>
            </a:r>
          </a:p>
          <a:p>
            <a:pPr lvl="1"/>
            <a:r>
              <a:rPr lang="en-US" dirty="0"/>
              <a:t>Greater longevity</a:t>
            </a:r>
          </a:p>
          <a:p>
            <a:pPr lvl="1"/>
            <a:r>
              <a:rPr lang="en-US" dirty="0"/>
              <a:t>Lower rates of heart attack and stroke</a:t>
            </a:r>
          </a:p>
          <a:p>
            <a:pPr lvl="1"/>
            <a:r>
              <a:rPr lang="en-US" sz="2400" dirty="0">
                <a:effectLst/>
                <a:ea typeface="Times New Roman" panose="02020603050405020304" pitchFamily="18" charset="0"/>
                <a:cs typeface="Calibri" panose="020F0502020204030204" pitchFamily="34" charset="0"/>
              </a:rPr>
              <a:t>Slower pace of cognitive decline</a:t>
            </a:r>
            <a:endParaRPr lang="en-US" dirty="0">
              <a:cs typeface="Calibri" panose="020F0502020204030204" pitchFamily="34" charset="0"/>
            </a:endParaRPr>
          </a:p>
          <a:p>
            <a:endParaRPr lang="en-US" dirty="0"/>
          </a:p>
          <a:p>
            <a:r>
              <a:rPr lang="en-US" dirty="0"/>
              <a:t>Having a sense of purpose helps us hold steady through times of stress and challenge</a:t>
            </a:r>
          </a:p>
          <a:p>
            <a:pPr marL="0" indent="0">
              <a:buNone/>
            </a:pPr>
            <a:endParaRPr lang="en-US" dirty="0"/>
          </a:p>
          <a:p>
            <a:pPr marL="457200" lvl="1" indent="0">
              <a:buNone/>
            </a:pPr>
            <a:r>
              <a:rPr lang="en-US" sz="2000" dirty="0"/>
              <a:t>Burrow, Anthony L., and Patrick L. Hill, eds. </a:t>
            </a:r>
            <a:r>
              <a:rPr lang="en-US" sz="2000" i="1" dirty="0"/>
              <a:t>The Ecology of Purposeful Living Across the Lifespan</a:t>
            </a:r>
            <a:r>
              <a:rPr lang="en-US" sz="2000" dirty="0"/>
              <a:t>. Cham, Switzerland: Springer Nature, 2020.</a:t>
            </a:r>
          </a:p>
          <a:p>
            <a:pPr marL="457200" lvl="1" indent="0">
              <a:buNone/>
            </a:pPr>
            <a:r>
              <a:rPr lang="en-US" sz="2000" dirty="0">
                <a:ea typeface="+mn-lt"/>
                <a:cs typeface="+mn-lt"/>
                <a:hlinkClick r:id="rId3"/>
              </a:rPr>
              <a:t>https://hiddenbrain.org/podcast/cultivating-your-purpose/</a:t>
            </a:r>
            <a:endParaRPr lang="en-US" dirty="0"/>
          </a:p>
          <a:p>
            <a:pPr marL="457200" lvl="1" indent="0">
              <a:buNone/>
            </a:pPr>
            <a:endParaRPr lang="en-US" sz="2000" dirty="0">
              <a:cs typeface="Calibri" panose="020F0502020204030204"/>
            </a:endParaRPr>
          </a:p>
          <a:p>
            <a:endParaRPr lang="en-US" dirty="0">
              <a:cs typeface="Calibri" panose="020F0502020204030204"/>
            </a:endParaRPr>
          </a:p>
        </p:txBody>
      </p:sp>
      <p:pic>
        <p:nvPicPr>
          <p:cNvPr id="1026" name="Picture 2" descr="Anthony Burrow">
            <a:extLst>
              <a:ext uri="{FF2B5EF4-FFF2-40B4-BE49-F238E27FC236}">
                <a16:creationId xmlns:a16="http://schemas.microsoft.com/office/drawing/2014/main" id="{D27C04D2-B607-469F-A2E5-94664F3ED9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96" y="61119"/>
            <a:ext cx="1697037" cy="169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036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descr="The 7 Colors of the Rainbow and Their Meanings Explained in Detail - Color  Meanings">
            <a:extLst>
              <a:ext uri="{FF2B5EF4-FFF2-40B4-BE49-F238E27FC236}">
                <a16:creationId xmlns:a16="http://schemas.microsoft.com/office/drawing/2014/main" id="{2F5EA0B9-F176-FEFB-6CD3-2F849C2A1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7570" y="958864"/>
            <a:ext cx="5431986" cy="494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72B43842-E4E8-690D-6DE9-E07D7C127C69}"/>
              </a:ext>
            </a:extLst>
          </p:cNvPr>
          <p:cNvSpPr txBox="1">
            <a:spLocks/>
          </p:cNvSpPr>
          <p:nvPr/>
        </p:nvSpPr>
        <p:spPr>
          <a:xfrm>
            <a:off x="1056732" y="3109368"/>
            <a:ext cx="4876799" cy="57416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E5B53F"/>
                </a:solidFill>
                <a:latin typeface="+mn-lt"/>
              </a:rPr>
              <a:t>2. How to focus on meaning?</a:t>
            </a:r>
          </a:p>
        </p:txBody>
      </p:sp>
      <p:pic>
        <p:nvPicPr>
          <p:cNvPr id="6" name="Picture 5">
            <a:extLst>
              <a:ext uri="{FF2B5EF4-FFF2-40B4-BE49-F238E27FC236}">
                <a16:creationId xmlns:a16="http://schemas.microsoft.com/office/drawing/2014/main" id="{85905198-31AB-6383-1253-CA5141F94E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5641" y="366893"/>
            <a:ext cx="2869491" cy="846500"/>
          </a:xfrm>
          <a:prstGeom prst="rect">
            <a:avLst/>
          </a:prstGeom>
        </p:spPr>
      </p:pic>
      <p:pic>
        <p:nvPicPr>
          <p:cNvPr id="3" name="Picture 2">
            <a:extLst>
              <a:ext uri="{FF2B5EF4-FFF2-40B4-BE49-F238E27FC236}">
                <a16:creationId xmlns:a16="http://schemas.microsoft.com/office/drawing/2014/main" id="{4FD47489-3072-19B0-FDB3-7ACDB7CBA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76339"/>
            <a:ext cx="6096000" cy="6858000"/>
          </a:xfrm>
          <a:prstGeom prst="rect">
            <a:avLst/>
          </a:prstGeom>
        </p:spPr>
      </p:pic>
    </p:spTree>
    <p:extLst>
      <p:ext uri="{BB962C8B-B14F-4D97-AF65-F5344CB8AC3E}">
        <p14:creationId xmlns:p14="http://schemas.microsoft.com/office/powerpoint/2010/main" val="3445250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40CC-0D45-5402-0A39-200C7AC08B7E}"/>
              </a:ext>
            </a:extLst>
          </p:cNvPr>
          <p:cNvSpPr>
            <a:spLocks noGrp="1"/>
          </p:cNvSpPr>
          <p:nvPr>
            <p:ph type="title" idx="4294967295"/>
          </p:nvPr>
        </p:nvSpPr>
        <p:spPr>
          <a:xfrm>
            <a:off x="1002534" y="396110"/>
            <a:ext cx="6910388" cy="1325563"/>
          </a:xfrm>
        </p:spPr>
        <p:txBody>
          <a:bodyPr/>
          <a:lstStyle/>
          <a:p>
            <a:r>
              <a:rPr lang="en-US" dirty="0"/>
              <a:t>How to focus on meaning </a:t>
            </a:r>
            <a:br>
              <a:rPr lang="en-US" dirty="0"/>
            </a:br>
            <a:r>
              <a:rPr lang="en-US" dirty="0"/>
              <a:t>and purpose</a:t>
            </a:r>
          </a:p>
        </p:txBody>
      </p:sp>
      <p:sp>
        <p:nvSpPr>
          <p:cNvPr id="3" name="Content Placeholder 2">
            <a:extLst>
              <a:ext uri="{FF2B5EF4-FFF2-40B4-BE49-F238E27FC236}">
                <a16:creationId xmlns:a16="http://schemas.microsoft.com/office/drawing/2014/main" id="{75EC3F74-C5D1-EBD8-ECE4-9121D55AC21B}"/>
              </a:ext>
            </a:extLst>
          </p:cNvPr>
          <p:cNvSpPr>
            <a:spLocks noGrp="1"/>
          </p:cNvSpPr>
          <p:nvPr>
            <p:ph idx="4294967295"/>
          </p:nvPr>
        </p:nvSpPr>
        <p:spPr>
          <a:xfrm>
            <a:off x="815248" y="1789113"/>
            <a:ext cx="10515600" cy="4351337"/>
          </a:xfrm>
        </p:spPr>
        <p:txBody>
          <a:bodyPr/>
          <a:lstStyle/>
          <a:p>
            <a:endParaRPr lang="en-US" dirty="0"/>
          </a:p>
          <a:p>
            <a:r>
              <a:rPr lang="en-US" dirty="0"/>
              <a:t>Google “meaning in medicine” </a:t>
            </a:r>
          </a:p>
          <a:p>
            <a:pPr lvl="1"/>
            <a:r>
              <a:rPr lang="en-US" dirty="0"/>
              <a:t>The Healer’s Art – Rachel Naomi Remen</a:t>
            </a:r>
          </a:p>
          <a:p>
            <a:pPr lvl="1"/>
            <a:r>
              <a:rPr lang="en-US" dirty="0"/>
              <a:t>Finding Meaning in Medicine – Baylor College of Medicine</a:t>
            </a:r>
          </a:p>
          <a:p>
            <a:pPr lvl="1"/>
            <a:r>
              <a:rPr lang="en-US" dirty="0"/>
              <a:t>Pediatric Residents' Perspectives on Humanism – Stanford University </a:t>
            </a:r>
          </a:p>
          <a:p>
            <a:pPr lvl="1"/>
            <a:r>
              <a:rPr lang="en-US" dirty="0"/>
              <a:t>“Thriving in Scrubs” – Podcast</a:t>
            </a:r>
          </a:p>
          <a:p>
            <a:pPr marL="457200" lvl="1" indent="0">
              <a:buNone/>
            </a:pPr>
            <a:endParaRPr lang="en-US" dirty="0"/>
          </a:p>
          <a:p>
            <a:r>
              <a:rPr lang="en-US" dirty="0"/>
              <a:t>Virtually all re-connect physicians with meaning through stories</a:t>
            </a:r>
          </a:p>
          <a:p>
            <a:pPr lvl="1"/>
            <a:r>
              <a:rPr lang="en-US" dirty="0"/>
              <a:t>That’s where the gold is.</a:t>
            </a:r>
          </a:p>
        </p:txBody>
      </p:sp>
      <p:pic>
        <p:nvPicPr>
          <p:cNvPr id="6" name="Picture 5">
            <a:extLst>
              <a:ext uri="{FF2B5EF4-FFF2-40B4-BE49-F238E27FC236}">
                <a16:creationId xmlns:a16="http://schemas.microsoft.com/office/drawing/2014/main" id="{F53D295D-79C5-4CBB-B5AC-18ED9D68A6A8}"/>
              </a:ext>
            </a:extLst>
          </p:cNvPr>
          <p:cNvPicPr>
            <a:picLocks noChangeAspect="1"/>
          </p:cNvPicPr>
          <p:nvPr/>
        </p:nvPicPr>
        <p:blipFill>
          <a:blip r:embed="rId3"/>
          <a:stretch>
            <a:fillRect/>
          </a:stretch>
        </p:blipFill>
        <p:spPr>
          <a:xfrm>
            <a:off x="5951621" y="1443051"/>
            <a:ext cx="4636531" cy="1300014"/>
          </a:xfrm>
          <a:prstGeom prst="rect">
            <a:avLst/>
          </a:prstGeom>
        </p:spPr>
      </p:pic>
    </p:spTree>
    <p:extLst>
      <p:ext uri="{BB962C8B-B14F-4D97-AF65-F5344CB8AC3E}">
        <p14:creationId xmlns:p14="http://schemas.microsoft.com/office/powerpoint/2010/main" val="3516239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3000ce629f2_0_3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Humans are storytellers</a:t>
            </a:r>
            <a:endParaRPr/>
          </a:p>
        </p:txBody>
      </p:sp>
      <p:sp>
        <p:nvSpPr>
          <p:cNvPr id="343" name="Google Shape;343;g3000ce629f2_0_30"/>
          <p:cNvSpPr txBox="1">
            <a:spLocks noGrp="1"/>
          </p:cNvSpPr>
          <p:nvPr>
            <p:ph type="body" idx="1"/>
          </p:nvPr>
        </p:nvSpPr>
        <p:spPr>
          <a:xfrm>
            <a:off x="5894400" y="1461400"/>
            <a:ext cx="6297600" cy="43512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solidFill>
                  <a:srgbClr val="333333"/>
                </a:solidFill>
                <a:latin typeface="Open Sans"/>
                <a:ea typeface="Open Sans"/>
                <a:cs typeface="Open Sans"/>
                <a:sym typeface="Open Sans"/>
              </a:rPr>
              <a:t>“For millennia humans have told stories to make sense of the world, articulate shared understanding, and build community.” </a:t>
            </a:r>
            <a:endParaRPr>
              <a:solidFill>
                <a:srgbClr val="333333"/>
              </a:solidFill>
              <a:latin typeface="Open Sans"/>
              <a:ea typeface="Open Sans"/>
              <a:cs typeface="Open Sans"/>
              <a:sym typeface="Open Sans"/>
            </a:endParaRPr>
          </a:p>
          <a:p>
            <a:pPr marL="0" lvl="0" indent="0" algn="l" rtl="0">
              <a:spcBef>
                <a:spcPts val="1000"/>
              </a:spcBef>
              <a:spcAft>
                <a:spcPts val="0"/>
              </a:spcAft>
              <a:buNone/>
            </a:pPr>
            <a:r>
              <a:rPr lang="en-US" sz="2400">
                <a:solidFill>
                  <a:srgbClr val="333333"/>
                </a:solidFill>
                <a:latin typeface="Open Sans"/>
                <a:ea typeface="Open Sans"/>
                <a:cs typeface="Open Sans"/>
                <a:sym typeface="Open Sans"/>
              </a:rPr>
              <a:t>(Olson et al, Med Ed Online, 2021)</a:t>
            </a:r>
            <a:endParaRPr sz="2400" b="1"/>
          </a:p>
          <a:p>
            <a:pPr marL="457200" lvl="0" indent="0" algn="l" rtl="0">
              <a:spcBef>
                <a:spcPts val="1000"/>
              </a:spcBef>
              <a:spcAft>
                <a:spcPts val="0"/>
              </a:spcAft>
              <a:buNone/>
            </a:pPr>
            <a:endParaRPr/>
          </a:p>
          <a:p>
            <a:pPr marL="457200" lvl="0" indent="-355600" algn="l" rtl="0">
              <a:spcBef>
                <a:spcPts val="1000"/>
              </a:spcBef>
              <a:spcAft>
                <a:spcPts val="0"/>
              </a:spcAft>
              <a:buSzPts val="2000"/>
              <a:buChar char="●"/>
            </a:pPr>
            <a:r>
              <a:rPr lang="en-US"/>
              <a:t>Stories are how we remember</a:t>
            </a:r>
            <a:endParaRPr/>
          </a:p>
          <a:p>
            <a:pPr marL="457200" lvl="0" indent="-342900" algn="l" rtl="0">
              <a:spcBef>
                <a:spcPts val="0"/>
              </a:spcBef>
              <a:spcAft>
                <a:spcPts val="0"/>
              </a:spcAft>
              <a:buSzPts val="1800"/>
              <a:buChar char="●"/>
            </a:pPr>
            <a:r>
              <a:rPr lang="en-US"/>
              <a:t>Stories help us bring meaning and interpret our experiences</a:t>
            </a:r>
            <a:endParaRPr/>
          </a:p>
          <a:p>
            <a:pPr marL="457200" lvl="0" indent="-342900" algn="l" rtl="0">
              <a:spcBef>
                <a:spcPts val="0"/>
              </a:spcBef>
              <a:spcAft>
                <a:spcPts val="0"/>
              </a:spcAft>
              <a:buSzPts val="1800"/>
              <a:buChar char="●"/>
            </a:pPr>
            <a:r>
              <a:rPr lang="en-US"/>
              <a:t>Stories have the potential to heal</a:t>
            </a:r>
            <a:endParaRPr/>
          </a:p>
        </p:txBody>
      </p:sp>
      <p:pic>
        <p:nvPicPr>
          <p:cNvPr id="344" name="Google Shape;344;g3000ce629f2_0_30"/>
          <p:cNvPicPr preferRelativeResize="0"/>
          <p:nvPr/>
        </p:nvPicPr>
        <p:blipFill>
          <a:blip r:embed="rId3">
            <a:alphaModFix/>
          </a:blip>
          <a:stretch>
            <a:fillRect/>
          </a:stretch>
        </p:blipFill>
        <p:spPr>
          <a:xfrm>
            <a:off x="364025" y="2130175"/>
            <a:ext cx="5194976" cy="3117000"/>
          </a:xfrm>
          <a:prstGeom prst="rect">
            <a:avLst/>
          </a:prstGeom>
          <a:noFill/>
          <a:ln>
            <a:noFill/>
          </a:ln>
        </p:spPr>
      </p:pic>
    </p:spTree>
    <p:extLst>
      <p:ext uri="{BB962C8B-B14F-4D97-AF65-F5344CB8AC3E}">
        <p14:creationId xmlns:p14="http://schemas.microsoft.com/office/powerpoint/2010/main" val="1252812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descr="The 7 Colors of the Rainbow and Their Meanings Explained in Detail - Color  Meanings">
            <a:extLst>
              <a:ext uri="{FF2B5EF4-FFF2-40B4-BE49-F238E27FC236}">
                <a16:creationId xmlns:a16="http://schemas.microsoft.com/office/drawing/2014/main" id="{2F5EA0B9-F176-FEFB-6CD3-2F849C2A1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8530" y="958864"/>
            <a:ext cx="5431986" cy="494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72B43842-E4E8-690D-6DE9-E07D7C127C69}"/>
              </a:ext>
            </a:extLst>
          </p:cNvPr>
          <p:cNvSpPr txBox="1">
            <a:spLocks/>
          </p:cNvSpPr>
          <p:nvPr/>
        </p:nvSpPr>
        <p:spPr>
          <a:xfrm>
            <a:off x="1056732" y="2514600"/>
            <a:ext cx="4876799" cy="1168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E5B53F"/>
                </a:solidFill>
                <a:effectLst/>
                <a:uLnTx/>
                <a:uFillTx/>
                <a:latin typeface="Calibri" panose="020F0502020204030204"/>
                <a:ea typeface="+mj-ea"/>
                <a:cs typeface="+mj-cs"/>
              </a:rPr>
              <a:t>3. Stories of Meaning: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E5B53F"/>
                </a:solidFill>
                <a:effectLst/>
                <a:uLnTx/>
                <a:uFillTx/>
                <a:latin typeface="Calibri" panose="020F0502020204030204"/>
                <a:ea typeface="+mj-ea"/>
                <a:cs typeface="+mj-cs"/>
              </a:rPr>
              <a:t>   </a:t>
            </a:r>
          </a:p>
          <a:p>
            <a:endParaRPr lang="en-US" sz="3200" b="1" dirty="0">
              <a:solidFill>
                <a:srgbClr val="E5B53F"/>
              </a:solidFill>
              <a:latin typeface="+mn-lt"/>
            </a:endParaRPr>
          </a:p>
        </p:txBody>
      </p:sp>
      <p:pic>
        <p:nvPicPr>
          <p:cNvPr id="6" name="Picture 5">
            <a:extLst>
              <a:ext uri="{FF2B5EF4-FFF2-40B4-BE49-F238E27FC236}">
                <a16:creationId xmlns:a16="http://schemas.microsoft.com/office/drawing/2014/main" id="{85905198-31AB-6383-1253-CA5141F94E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5641" y="366893"/>
            <a:ext cx="2869491" cy="846500"/>
          </a:xfrm>
          <a:prstGeom prst="rect">
            <a:avLst/>
          </a:prstGeom>
        </p:spPr>
      </p:pic>
      <p:pic>
        <p:nvPicPr>
          <p:cNvPr id="3" name="Picture 2">
            <a:extLst>
              <a:ext uri="{FF2B5EF4-FFF2-40B4-BE49-F238E27FC236}">
                <a16:creationId xmlns:a16="http://schemas.microsoft.com/office/drawing/2014/main" id="{4FD47489-3072-19B0-FDB3-7ACDB7CBA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79767"/>
            <a:ext cx="6096000" cy="6858000"/>
          </a:xfrm>
          <a:prstGeom prst="rect">
            <a:avLst/>
          </a:prstGeom>
        </p:spPr>
      </p:pic>
    </p:spTree>
    <p:extLst>
      <p:ext uri="{BB962C8B-B14F-4D97-AF65-F5344CB8AC3E}">
        <p14:creationId xmlns:p14="http://schemas.microsoft.com/office/powerpoint/2010/main" val="1465000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2709" y="365125"/>
            <a:ext cx="10515600" cy="1325563"/>
          </a:xfrm>
        </p:spPr>
        <p:txBody>
          <a:bodyPr/>
          <a:lstStyle/>
          <a:p>
            <a:r>
              <a:rPr lang="en-US" dirty="0"/>
              <a:t>Facilitators: Edit before presenting</a:t>
            </a:r>
          </a:p>
        </p:txBody>
      </p:sp>
      <p:sp>
        <p:nvSpPr>
          <p:cNvPr id="3" name="Content Placeholder 2"/>
          <p:cNvSpPr>
            <a:spLocks noGrp="1"/>
          </p:cNvSpPr>
          <p:nvPr>
            <p:ph idx="4294967295"/>
          </p:nvPr>
        </p:nvSpPr>
        <p:spPr>
          <a:xfrm>
            <a:off x="760164" y="1690688"/>
            <a:ext cx="10515600" cy="4351338"/>
          </a:xfrm>
        </p:spPr>
        <p:txBody>
          <a:bodyPr/>
          <a:lstStyle/>
          <a:p>
            <a:r>
              <a:rPr lang="en-US" dirty="0"/>
              <a:t>Take 3 min or so to share a story of your own</a:t>
            </a:r>
          </a:p>
          <a:p>
            <a:r>
              <a:rPr lang="en-US" dirty="0"/>
              <a:t>Feel free to include a personal photo – a pic of you at the stage of your life the story takes place… or a even a stock photo of the institution, for example, where it </a:t>
            </a:r>
            <a:r>
              <a:rPr lang="en-US" dirty="0" err="1"/>
              <a:t>ocurred</a:t>
            </a:r>
            <a:endParaRPr lang="en-US" dirty="0"/>
          </a:p>
          <a:p>
            <a:r>
              <a:rPr lang="en-US" dirty="0"/>
              <a:t>Include what helped your understand the importance if the experience you shared and how it fits in the scope of your work today</a:t>
            </a:r>
          </a:p>
          <a:p>
            <a:pPr marL="0" indent="0">
              <a:buNone/>
            </a:pPr>
            <a:r>
              <a:rPr lang="en-US" dirty="0"/>
              <a:t>     (if co presenting – could include an interchange/interview </a:t>
            </a:r>
          </a:p>
          <a:p>
            <a:pPr marL="0" indent="0">
              <a:buNone/>
            </a:pPr>
            <a:r>
              <a:rPr lang="en-US" dirty="0"/>
              <a:t>	w each other)</a:t>
            </a:r>
          </a:p>
        </p:txBody>
      </p:sp>
    </p:spTree>
    <p:extLst>
      <p:ext uri="{BB962C8B-B14F-4D97-AF65-F5344CB8AC3E}">
        <p14:creationId xmlns:p14="http://schemas.microsoft.com/office/powerpoint/2010/main" val="12740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E2E34D-1902-ECF8-E9DC-0CD8A1F24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A1377205-7551-5518-3C0C-3F05143F43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88998" y="1307798"/>
            <a:ext cx="2869491" cy="8465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6446" y="2346725"/>
            <a:ext cx="1514594" cy="1514594"/>
          </a:xfrm>
          <a:prstGeom prst="rect">
            <a:avLst/>
          </a:prstGeom>
        </p:spPr>
      </p:pic>
      <p:sp>
        <p:nvSpPr>
          <p:cNvPr id="9" name="TextBox 8"/>
          <p:cNvSpPr txBox="1"/>
          <p:nvPr/>
        </p:nvSpPr>
        <p:spPr>
          <a:xfrm>
            <a:off x="4488998" y="4321483"/>
            <a:ext cx="33610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Please complete for attendance</a:t>
            </a:r>
          </a:p>
        </p:txBody>
      </p:sp>
    </p:spTree>
    <p:extLst>
      <p:ext uri="{BB962C8B-B14F-4D97-AF65-F5344CB8AC3E}">
        <p14:creationId xmlns:p14="http://schemas.microsoft.com/office/powerpoint/2010/main" val="680261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descr="The 7 Colors of the Rainbow and Their Meanings Explained in Detail - Color  Meanings">
            <a:extLst>
              <a:ext uri="{FF2B5EF4-FFF2-40B4-BE49-F238E27FC236}">
                <a16:creationId xmlns:a16="http://schemas.microsoft.com/office/drawing/2014/main" id="{2F5EA0B9-F176-FEFB-6CD3-2F849C2A1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3130" y="958864"/>
            <a:ext cx="5431986" cy="494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72B43842-E4E8-690D-6DE9-E07D7C127C69}"/>
              </a:ext>
            </a:extLst>
          </p:cNvPr>
          <p:cNvSpPr txBox="1">
            <a:spLocks/>
          </p:cNvSpPr>
          <p:nvPr/>
        </p:nvSpPr>
        <p:spPr>
          <a:xfrm>
            <a:off x="625642" y="2514600"/>
            <a:ext cx="5687024" cy="1168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E5B53F"/>
                </a:solidFill>
                <a:effectLst/>
                <a:uLnTx/>
                <a:uFillTx/>
                <a:latin typeface="Calibri" panose="020F0502020204030204"/>
                <a:ea typeface="+mj-ea"/>
                <a:cs typeface="+mj-cs"/>
              </a:rPr>
              <a:t>4. Reflective Practice as a Tool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E5B53F"/>
              </a:solidFill>
              <a:effectLst/>
              <a:uLnTx/>
              <a:uFillTx/>
              <a:latin typeface="Calibri" panose="020F0502020204030204"/>
              <a:ea typeface="+mj-ea"/>
              <a:cs typeface="+mj-cs"/>
            </a:endParaRPr>
          </a:p>
        </p:txBody>
      </p:sp>
      <p:pic>
        <p:nvPicPr>
          <p:cNvPr id="6" name="Picture 5">
            <a:extLst>
              <a:ext uri="{FF2B5EF4-FFF2-40B4-BE49-F238E27FC236}">
                <a16:creationId xmlns:a16="http://schemas.microsoft.com/office/drawing/2014/main" id="{85905198-31AB-6383-1253-CA5141F94E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5641" y="366893"/>
            <a:ext cx="2869491" cy="846500"/>
          </a:xfrm>
          <a:prstGeom prst="rect">
            <a:avLst/>
          </a:prstGeom>
        </p:spPr>
      </p:pic>
      <p:pic>
        <p:nvPicPr>
          <p:cNvPr id="3" name="Picture 2">
            <a:extLst>
              <a:ext uri="{FF2B5EF4-FFF2-40B4-BE49-F238E27FC236}">
                <a16:creationId xmlns:a16="http://schemas.microsoft.com/office/drawing/2014/main" id="{4FD47489-3072-19B0-FDB3-7ACDB7CBA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79767"/>
            <a:ext cx="6096000" cy="6858000"/>
          </a:xfrm>
          <a:prstGeom prst="rect">
            <a:avLst/>
          </a:prstGeom>
        </p:spPr>
      </p:pic>
    </p:spTree>
    <p:extLst>
      <p:ext uri="{BB962C8B-B14F-4D97-AF65-F5344CB8AC3E}">
        <p14:creationId xmlns:p14="http://schemas.microsoft.com/office/powerpoint/2010/main" val="2799272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6B60-C82C-3752-0C9E-C1922983CD15}"/>
              </a:ext>
            </a:extLst>
          </p:cNvPr>
          <p:cNvSpPr>
            <a:spLocks noGrp="1"/>
          </p:cNvSpPr>
          <p:nvPr>
            <p:ph type="title"/>
          </p:nvPr>
        </p:nvSpPr>
        <p:spPr/>
        <p:txBody>
          <a:bodyPr/>
          <a:lstStyle/>
          <a:p>
            <a:r>
              <a:rPr kumimoji="0" lang="en-US" sz="4400" b="1" i="0" u="none" strike="noStrike" kern="1200" cap="none" spc="0" normalizeH="0" baseline="0" noProof="0" dirty="0">
                <a:ln>
                  <a:noFill/>
                </a:ln>
                <a:solidFill>
                  <a:srgbClr val="E5B53F"/>
                </a:solidFill>
                <a:effectLst/>
                <a:uLnTx/>
                <a:uFillTx/>
                <a:latin typeface="Calibri" panose="020F0502020204030204"/>
                <a:ea typeface="+mj-ea"/>
                <a:cs typeface="+mj-cs"/>
              </a:rPr>
              <a:t>What </a:t>
            </a:r>
            <a:r>
              <a:rPr lang="en-US" b="1" dirty="0">
                <a:solidFill>
                  <a:srgbClr val="E5B53F"/>
                </a:solidFill>
                <a:latin typeface="Calibri" panose="020F0502020204030204"/>
              </a:rPr>
              <a:t>is Reflective </a:t>
            </a:r>
            <a:r>
              <a:rPr kumimoji="0" lang="en-US" sz="4400" b="1" i="0" u="none" strike="noStrike" kern="1200" cap="none" spc="0" normalizeH="0" baseline="0" noProof="0" dirty="0">
                <a:ln>
                  <a:noFill/>
                </a:ln>
                <a:solidFill>
                  <a:srgbClr val="E5B53F"/>
                </a:solidFill>
                <a:effectLst/>
                <a:uLnTx/>
                <a:uFillTx/>
                <a:latin typeface="Calibri" panose="020F0502020204030204"/>
                <a:ea typeface="+mj-ea"/>
                <a:cs typeface="+mj-cs"/>
              </a:rPr>
              <a:t>Practice?</a:t>
            </a:r>
            <a:endParaRPr lang="en-US" b="1" dirty="0">
              <a:solidFill>
                <a:schemeClr val="accent4"/>
              </a:solidFill>
            </a:endParaRPr>
          </a:p>
        </p:txBody>
      </p:sp>
      <p:sp>
        <p:nvSpPr>
          <p:cNvPr id="3" name="Content Placeholder 2">
            <a:extLst>
              <a:ext uri="{FF2B5EF4-FFF2-40B4-BE49-F238E27FC236}">
                <a16:creationId xmlns:a16="http://schemas.microsoft.com/office/drawing/2014/main" id="{17D80CDC-65D0-8B0B-F2EE-550554536438}"/>
              </a:ext>
            </a:extLst>
          </p:cNvPr>
          <p:cNvSpPr>
            <a:spLocks noGrp="1"/>
          </p:cNvSpPr>
          <p:nvPr>
            <p:ph idx="1"/>
          </p:nvPr>
        </p:nvSpPr>
        <p:spPr/>
        <p:txBody>
          <a:bodyPr/>
          <a:lstStyle/>
          <a:p>
            <a:r>
              <a:rPr lang="en-US" dirty="0"/>
              <a:t>Reflective practice is a continuous learning process where individuals recall their own actions as a source of personal and professional development </a:t>
            </a:r>
          </a:p>
          <a:p>
            <a:endParaRPr lang="en-US" dirty="0"/>
          </a:p>
          <a:p>
            <a:r>
              <a:rPr lang="en-US" dirty="0"/>
              <a:t>Reflective practice asserts that experience alone does not necessarily lead to learning, but that it is reflecting on what one has experienced that leads to learning and growth. </a:t>
            </a:r>
          </a:p>
        </p:txBody>
      </p:sp>
    </p:spTree>
    <p:extLst>
      <p:ext uri="{BB962C8B-B14F-4D97-AF65-F5344CB8AC3E}">
        <p14:creationId xmlns:p14="http://schemas.microsoft.com/office/powerpoint/2010/main" val="1126331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DE1F-1B5B-FB46-AA2A-D88B7ABF8381}"/>
              </a:ext>
            </a:extLst>
          </p:cNvPr>
          <p:cNvSpPr>
            <a:spLocks noGrp="1"/>
          </p:cNvSpPr>
          <p:nvPr>
            <p:ph type="title" idx="4294967295"/>
          </p:nvPr>
        </p:nvSpPr>
        <p:spPr>
          <a:xfrm>
            <a:off x="0" y="365125"/>
            <a:ext cx="10779124" cy="1325563"/>
          </a:xfrm>
        </p:spPr>
        <p:txBody>
          <a:bodyPr/>
          <a:lstStyle/>
          <a:p>
            <a:r>
              <a:rPr lang="en-US" dirty="0"/>
              <a:t>               PARTNER ACTIVITY: Reflect/Pair Share</a:t>
            </a:r>
          </a:p>
        </p:txBody>
      </p:sp>
      <p:sp>
        <p:nvSpPr>
          <p:cNvPr id="3" name="Content Placeholder 2">
            <a:extLst>
              <a:ext uri="{FF2B5EF4-FFF2-40B4-BE49-F238E27FC236}">
                <a16:creationId xmlns:a16="http://schemas.microsoft.com/office/drawing/2014/main" id="{E2176FAB-96FE-9F4C-8755-E8FE2D175039}"/>
              </a:ext>
            </a:extLst>
          </p:cNvPr>
          <p:cNvSpPr>
            <a:spLocks noGrp="1"/>
          </p:cNvSpPr>
          <p:nvPr>
            <p:ph idx="4294967295"/>
          </p:nvPr>
        </p:nvSpPr>
        <p:spPr>
          <a:xfrm>
            <a:off x="838444" y="1482756"/>
            <a:ext cx="10779125" cy="4933950"/>
          </a:xfrm>
        </p:spPr>
        <p:txBody>
          <a:bodyPr vert="horz" lIns="91440" tIns="45720" rIns="91440" bIns="45720" rtlCol="0" anchor="t">
            <a:normAutofit/>
          </a:bodyPr>
          <a:lstStyle/>
          <a:p>
            <a:pPr marL="0" indent="0">
              <a:buNone/>
            </a:pPr>
            <a:endParaRPr lang="en-US" sz="2000" dirty="0"/>
          </a:p>
          <a:p>
            <a:pPr marL="0" indent="0">
              <a:buNone/>
            </a:pPr>
            <a:r>
              <a:rPr lang="en-US" sz="2600" dirty="0"/>
              <a:t>As you look back on your life, try to recall key moments or events that helped you develop a deeper understanding of your purpose.  These might be influential teachers or readings, opportunities that were offered or denied to you, doors that opened or closed, decisions you made or did not make, tough challenges or exciting realizations.</a:t>
            </a:r>
            <a:endParaRPr lang="en-US" sz="2600" dirty="0">
              <a:ea typeface="Calibri"/>
              <a:cs typeface="Calibri"/>
            </a:endParaRPr>
          </a:p>
          <a:p>
            <a:pPr marL="0" indent="0">
              <a:buNone/>
            </a:pPr>
            <a:endParaRPr lang="en-US" sz="100" b="1" dirty="0">
              <a:ea typeface="Calibri"/>
              <a:cs typeface="Calibri"/>
            </a:endParaRPr>
          </a:p>
          <a:p>
            <a:pPr marL="0" indent="0">
              <a:buNone/>
            </a:pPr>
            <a:r>
              <a:rPr lang="en-US" sz="3000" dirty="0">
                <a:ea typeface="Calibri"/>
                <a:cs typeface="Calibri"/>
              </a:rPr>
              <a:t>Take a few minutes to remember one of these moments.</a:t>
            </a:r>
          </a:p>
          <a:p>
            <a:pPr marL="457200" lvl="1" indent="0">
              <a:buNone/>
            </a:pPr>
            <a:r>
              <a:rPr lang="en-US" sz="3000" dirty="0">
                <a:ea typeface="Calibri"/>
                <a:cs typeface="Calibri"/>
              </a:rPr>
              <a:t>What happened?  How did the story unfold?</a:t>
            </a:r>
          </a:p>
          <a:p>
            <a:pPr marL="457200" lvl="1" indent="0">
              <a:buNone/>
            </a:pPr>
            <a:r>
              <a:rPr lang="en-US" sz="3000" dirty="0">
                <a:ea typeface="Calibri"/>
                <a:cs typeface="Calibri"/>
              </a:rPr>
              <a:t>What did you learn about what has meaning for you?</a:t>
            </a:r>
          </a:p>
          <a:p>
            <a:pPr marL="457200" lvl="1" indent="0">
              <a:buNone/>
            </a:pPr>
            <a:endParaRPr lang="en-US" sz="100" b="1" i="1" dirty="0">
              <a:ea typeface="Calibri"/>
              <a:cs typeface="Calibri"/>
            </a:endParaRPr>
          </a:p>
          <a:p>
            <a:pPr marL="0" indent="0" algn="ctr">
              <a:buNone/>
            </a:pPr>
            <a:r>
              <a:rPr lang="en-US" b="1" dirty="0"/>
              <a:t>5 minutes</a:t>
            </a:r>
            <a:r>
              <a:rPr lang="en-US" dirty="0"/>
              <a:t>: Write a few notes alone, </a:t>
            </a:r>
            <a:r>
              <a:rPr lang="en-US" b="1" dirty="0"/>
              <a:t>10 minutes</a:t>
            </a:r>
            <a:r>
              <a:rPr lang="en-US" dirty="0"/>
              <a:t>: Pair/Share (5 min </a:t>
            </a:r>
            <a:r>
              <a:rPr lang="en-US" dirty="0" err="1"/>
              <a:t>ea</a:t>
            </a:r>
            <a:r>
              <a:rPr lang="en-US" dirty="0"/>
              <a:t>) </a:t>
            </a:r>
          </a:p>
          <a:p>
            <a:pPr algn="ctr"/>
            <a:endParaRPr lang="en-US" dirty="0">
              <a:ea typeface="Calibri" panose="020F0502020204030204"/>
              <a:cs typeface="Calibri" panose="020F0502020204030204"/>
            </a:endParaRPr>
          </a:p>
        </p:txBody>
      </p:sp>
      <p:pic>
        <p:nvPicPr>
          <p:cNvPr id="4" name="Picture 3">
            <a:extLst>
              <a:ext uri="{FF2B5EF4-FFF2-40B4-BE49-F238E27FC236}">
                <a16:creationId xmlns:a16="http://schemas.microsoft.com/office/drawing/2014/main" id="{11739732-324C-3892-34C2-24281F88EFD2}"/>
              </a:ext>
            </a:extLst>
          </p:cNvPr>
          <p:cNvPicPr>
            <a:picLocks noChangeAspect="1"/>
          </p:cNvPicPr>
          <p:nvPr/>
        </p:nvPicPr>
        <p:blipFill>
          <a:blip r:embed="rId3"/>
          <a:stretch>
            <a:fillRect/>
          </a:stretch>
        </p:blipFill>
        <p:spPr>
          <a:xfrm>
            <a:off x="574431" y="397277"/>
            <a:ext cx="1077835" cy="1085479"/>
          </a:xfrm>
          <a:prstGeom prst="rect">
            <a:avLst/>
          </a:prstGeom>
        </p:spPr>
      </p:pic>
    </p:spTree>
    <p:extLst>
      <p:ext uri="{BB962C8B-B14F-4D97-AF65-F5344CB8AC3E}">
        <p14:creationId xmlns:p14="http://schemas.microsoft.com/office/powerpoint/2010/main" val="3893296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37D4-29DB-424B-80A1-CC6329B71898}"/>
              </a:ext>
            </a:extLst>
          </p:cNvPr>
          <p:cNvSpPr>
            <a:spLocks noGrp="1"/>
          </p:cNvSpPr>
          <p:nvPr>
            <p:ph type="title" idx="4294967295"/>
          </p:nvPr>
        </p:nvSpPr>
        <p:spPr>
          <a:xfrm>
            <a:off x="662940" y="477202"/>
            <a:ext cx="10515600" cy="1325563"/>
          </a:xfrm>
        </p:spPr>
        <p:txBody>
          <a:bodyPr/>
          <a:lstStyle/>
          <a:p>
            <a:r>
              <a:rPr lang="en-US" dirty="0"/>
              <a:t>    Large group debrief</a:t>
            </a:r>
          </a:p>
        </p:txBody>
      </p:sp>
      <p:sp>
        <p:nvSpPr>
          <p:cNvPr id="3" name="Content Placeholder 2">
            <a:extLst>
              <a:ext uri="{FF2B5EF4-FFF2-40B4-BE49-F238E27FC236}">
                <a16:creationId xmlns:a16="http://schemas.microsoft.com/office/drawing/2014/main" id="{1066102B-4D1B-8442-8605-3DDD6D3CC57D}"/>
              </a:ext>
            </a:extLst>
          </p:cNvPr>
          <p:cNvSpPr>
            <a:spLocks noGrp="1"/>
          </p:cNvSpPr>
          <p:nvPr>
            <p:ph idx="4294967295"/>
          </p:nvPr>
        </p:nvSpPr>
        <p:spPr>
          <a:xfrm>
            <a:off x="838200" y="1802765"/>
            <a:ext cx="10515600" cy="4351338"/>
          </a:xfrm>
        </p:spPr>
        <p:txBody>
          <a:bodyPr>
            <a:normAutofit/>
          </a:bodyPr>
          <a:lstStyle/>
          <a:p>
            <a:pPr marL="0" indent="0">
              <a:buNone/>
            </a:pPr>
            <a:endParaRPr lang="en-US" dirty="0"/>
          </a:p>
          <a:p>
            <a:r>
              <a:rPr lang="en-US" dirty="0"/>
              <a:t>How did it feel to share and listen to each others’ stories. </a:t>
            </a:r>
          </a:p>
          <a:p>
            <a:endParaRPr lang="en-US" dirty="0"/>
          </a:p>
          <a:p>
            <a:r>
              <a:rPr lang="en-US" dirty="0"/>
              <a:t>What did you learn about what has meaning for you?</a:t>
            </a:r>
          </a:p>
          <a:p>
            <a:pPr marL="0" indent="0">
              <a:buNone/>
            </a:pPr>
            <a:r>
              <a:rPr lang="en-US" dirty="0"/>
              <a:t> </a:t>
            </a:r>
          </a:p>
          <a:p>
            <a:r>
              <a:rPr lang="en-US" dirty="0"/>
              <a:t>Any thoughts on ways you can stay connected to what is meaningful to you as you go about your day?    </a:t>
            </a:r>
          </a:p>
          <a:p>
            <a:pPr marL="0" indent="0">
              <a:buNone/>
            </a:pPr>
            <a:endParaRPr lang="en-US" dirty="0"/>
          </a:p>
        </p:txBody>
      </p:sp>
    </p:spTree>
    <p:extLst>
      <p:ext uri="{BB962C8B-B14F-4D97-AF65-F5344CB8AC3E}">
        <p14:creationId xmlns:p14="http://schemas.microsoft.com/office/powerpoint/2010/main" val="2823448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descr="The 7 Colors of the Rainbow and Their Meanings Explained in Detail - Color  Meanings">
            <a:extLst>
              <a:ext uri="{FF2B5EF4-FFF2-40B4-BE49-F238E27FC236}">
                <a16:creationId xmlns:a16="http://schemas.microsoft.com/office/drawing/2014/main" id="{2F5EA0B9-F176-FEFB-6CD3-2F849C2A1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656" y="958864"/>
            <a:ext cx="5431986" cy="494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72B43842-E4E8-690D-6DE9-E07D7C127C69}"/>
              </a:ext>
            </a:extLst>
          </p:cNvPr>
          <p:cNvSpPr txBox="1">
            <a:spLocks/>
          </p:cNvSpPr>
          <p:nvPr/>
        </p:nvSpPr>
        <p:spPr>
          <a:xfrm>
            <a:off x="625641" y="3041107"/>
            <a:ext cx="6328924" cy="748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E5B53F"/>
                </a:solidFill>
                <a:latin typeface="+mn-lt"/>
              </a:rPr>
              <a:t>5. How to continue this work</a:t>
            </a:r>
          </a:p>
        </p:txBody>
      </p:sp>
      <p:pic>
        <p:nvPicPr>
          <p:cNvPr id="6" name="Picture 5">
            <a:extLst>
              <a:ext uri="{FF2B5EF4-FFF2-40B4-BE49-F238E27FC236}">
                <a16:creationId xmlns:a16="http://schemas.microsoft.com/office/drawing/2014/main" id="{85905198-31AB-6383-1253-CA5141F94E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5641" y="366893"/>
            <a:ext cx="2869491" cy="846500"/>
          </a:xfrm>
          <a:prstGeom prst="rect">
            <a:avLst/>
          </a:prstGeom>
        </p:spPr>
      </p:pic>
      <p:pic>
        <p:nvPicPr>
          <p:cNvPr id="3" name="Picture 2">
            <a:extLst>
              <a:ext uri="{FF2B5EF4-FFF2-40B4-BE49-F238E27FC236}">
                <a16:creationId xmlns:a16="http://schemas.microsoft.com/office/drawing/2014/main" id="{4FD47489-3072-19B0-FDB3-7ACDB7CBA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8471" y="-387893"/>
            <a:ext cx="6096000" cy="6858000"/>
          </a:xfrm>
          <a:prstGeom prst="rect">
            <a:avLst/>
          </a:prstGeom>
        </p:spPr>
      </p:pic>
    </p:spTree>
    <p:extLst>
      <p:ext uri="{BB962C8B-B14F-4D97-AF65-F5344CB8AC3E}">
        <p14:creationId xmlns:p14="http://schemas.microsoft.com/office/powerpoint/2010/main" val="278824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940FA-2880-074C-8065-15339689E604}"/>
              </a:ext>
            </a:extLst>
          </p:cNvPr>
          <p:cNvSpPr>
            <a:spLocks noGrp="1"/>
          </p:cNvSpPr>
          <p:nvPr>
            <p:ph type="title"/>
          </p:nvPr>
        </p:nvSpPr>
        <p:spPr/>
        <p:txBody>
          <a:bodyPr/>
          <a:lstStyle/>
          <a:p>
            <a:r>
              <a:rPr lang="en-US" dirty="0"/>
              <a:t>Opportunities for further practice</a:t>
            </a:r>
          </a:p>
        </p:txBody>
      </p:sp>
      <p:sp>
        <p:nvSpPr>
          <p:cNvPr id="3" name="Content Placeholder 2">
            <a:extLst>
              <a:ext uri="{FF2B5EF4-FFF2-40B4-BE49-F238E27FC236}">
                <a16:creationId xmlns:a16="http://schemas.microsoft.com/office/drawing/2014/main" id="{22115191-A701-D244-B580-DB8AB2D47674}"/>
              </a:ext>
            </a:extLst>
          </p:cNvPr>
          <p:cNvSpPr>
            <a:spLocks noGrp="1"/>
          </p:cNvSpPr>
          <p:nvPr>
            <p:ph idx="1"/>
          </p:nvPr>
        </p:nvSpPr>
        <p:spPr/>
        <p:txBody>
          <a:bodyPr vert="horz" lIns="91440" tIns="45720" rIns="91440" bIns="45720" rtlCol="0" anchor="t">
            <a:normAutofit/>
          </a:bodyPr>
          <a:lstStyle/>
          <a:p>
            <a:r>
              <a:rPr lang="en-US" dirty="0"/>
              <a:t>On your own: </a:t>
            </a:r>
          </a:p>
          <a:p>
            <a:pPr lvl="1"/>
            <a:r>
              <a:rPr lang="en-US" dirty="0"/>
              <a:t>Try journaling</a:t>
            </a:r>
          </a:p>
          <a:p>
            <a:pPr lvl="1"/>
            <a:r>
              <a:rPr lang="en-US" dirty="0"/>
              <a:t>Write about a meaningful moment at the end of each day or week</a:t>
            </a:r>
          </a:p>
          <a:p>
            <a:r>
              <a:rPr lang="en-US" dirty="0"/>
              <a:t>With colleagues: </a:t>
            </a:r>
          </a:p>
          <a:p>
            <a:pPr lvl="1"/>
            <a:r>
              <a:rPr lang="en-US" dirty="0"/>
              <a:t>Schedule a walking meeting with a trusted colleague once a month to talk about these issues</a:t>
            </a:r>
          </a:p>
          <a:p>
            <a:pPr lvl="1"/>
            <a:r>
              <a:rPr lang="en-US" dirty="0"/>
              <a:t>Start a quarterly journal club in your division to engage others who share this interest</a:t>
            </a:r>
          </a:p>
          <a:p>
            <a:endParaRPr lang="en-US" dirty="0"/>
          </a:p>
          <a:p>
            <a:endParaRPr lang="en-US" dirty="0"/>
          </a:p>
          <a:p>
            <a:endParaRPr lang="en-US" dirty="0"/>
          </a:p>
          <a:p>
            <a:endParaRPr lang="en-US" dirty="0">
              <a:cs typeface="Calibri" panose="020F0502020204030204"/>
            </a:endParaRPr>
          </a:p>
          <a:p>
            <a:endParaRPr lang="en-US" dirty="0"/>
          </a:p>
          <a:p>
            <a:endParaRPr lang="en-US" dirty="0">
              <a:cs typeface="Calibri"/>
            </a:endParaRPr>
          </a:p>
        </p:txBody>
      </p:sp>
    </p:spTree>
    <p:extLst>
      <p:ext uri="{BB962C8B-B14F-4D97-AF65-F5344CB8AC3E}">
        <p14:creationId xmlns:p14="http://schemas.microsoft.com/office/powerpoint/2010/main" val="1623004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ture, Landscape, Trees, Forest, Sun, Sun Rays, Moss, Branch, Leaves ...">
            <a:extLst>
              <a:ext uri="{FF2B5EF4-FFF2-40B4-BE49-F238E27FC236}">
                <a16:creationId xmlns:a16="http://schemas.microsoft.com/office/drawing/2014/main" id="{57315003-753D-15F1-2BA7-0FEFC59E9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 y="0"/>
            <a:ext cx="1151763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1BE30AD7-4764-2FC6-2059-18562BD558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689600" cy="6858000"/>
          </a:xfrm>
          <a:prstGeom prst="rect">
            <a:avLst/>
          </a:prstGeom>
        </p:spPr>
      </p:pic>
      <p:sp>
        <p:nvSpPr>
          <p:cNvPr id="12" name="Title 1">
            <a:extLst>
              <a:ext uri="{FF2B5EF4-FFF2-40B4-BE49-F238E27FC236}">
                <a16:creationId xmlns:a16="http://schemas.microsoft.com/office/drawing/2014/main" id="{1F2315C8-0BF8-DDEF-E617-BB393D96BC45}"/>
              </a:ext>
            </a:extLst>
          </p:cNvPr>
          <p:cNvSpPr txBox="1">
            <a:spLocks/>
          </p:cNvSpPr>
          <p:nvPr/>
        </p:nvSpPr>
        <p:spPr>
          <a:xfrm>
            <a:off x="1069475" y="2887580"/>
            <a:ext cx="4876799" cy="754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E5B53F"/>
                </a:solidFill>
                <a:effectLst/>
                <a:uLnTx/>
                <a:uFillTx/>
                <a:latin typeface="Calibri" panose="020F0502020204030204"/>
                <a:ea typeface="+mj-ea"/>
                <a:cs typeface="+mj-cs"/>
              </a:rPr>
              <a:t>Joy</a:t>
            </a:r>
          </a:p>
        </p:txBody>
      </p:sp>
      <p:sp>
        <p:nvSpPr>
          <p:cNvPr id="13" name="Title 1">
            <a:extLst>
              <a:ext uri="{FF2B5EF4-FFF2-40B4-BE49-F238E27FC236}">
                <a16:creationId xmlns:a16="http://schemas.microsoft.com/office/drawing/2014/main" id="{ACDBDC27-FEE3-E1BD-4F3C-84658C185E60}"/>
              </a:ext>
            </a:extLst>
          </p:cNvPr>
          <p:cNvSpPr txBox="1">
            <a:spLocks/>
          </p:cNvSpPr>
          <p:nvPr/>
        </p:nvSpPr>
        <p:spPr>
          <a:xfrm>
            <a:off x="1069475" y="3429000"/>
            <a:ext cx="4876799" cy="754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E5B53F"/>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682417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Invitation and welcome</a:t>
            </a:r>
            <a:endParaRPr dirty="0"/>
          </a:p>
        </p:txBody>
      </p:sp>
      <p:sp>
        <p:nvSpPr>
          <p:cNvPr id="270" name="Google Shape;270;p8"/>
          <p:cNvSpPr txBox="1">
            <a:spLocks noGrp="1"/>
          </p:cNvSpPr>
          <p:nvPr>
            <p:ph type="body" idx="1"/>
          </p:nvPr>
        </p:nvSpPr>
        <p:spPr>
          <a:xfrm>
            <a:off x="838200" y="2126414"/>
            <a:ext cx="664845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en-US" i="1" dirty="0"/>
              <a:t>“What if joy is not only entangled with pain, or suffering, or sorrow, but is also what emerges from how we care for each other through these things? What if joy, instead of refuge or relief from heartbreak, is what effloresces from us as we help each other carry our heartbreaks?”  </a:t>
            </a:r>
            <a:endParaRPr dirty="0"/>
          </a:p>
          <a:p>
            <a:pPr marL="0" lvl="0" indent="0" algn="l" rtl="0">
              <a:lnSpc>
                <a:spcPct val="90000"/>
              </a:lnSpc>
              <a:spcBef>
                <a:spcPts val="1000"/>
              </a:spcBef>
              <a:spcAft>
                <a:spcPts val="0"/>
              </a:spcAft>
              <a:buClr>
                <a:schemeClr val="dk1"/>
              </a:buClr>
              <a:buSzPts val="2800"/>
              <a:buNone/>
            </a:pPr>
            <a:r>
              <a:rPr lang="en-US" i="1" dirty="0"/>
              <a:t>	</a:t>
            </a:r>
            <a:r>
              <a:rPr lang="en-US" dirty="0"/>
              <a:t>-Ross Gay “Inciting Joy”</a:t>
            </a:r>
            <a:endParaRPr dirty="0"/>
          </a:p>
        </p:txBody>
      </p:sp>
      <p:pic>
        <p:nvPicPr>
          <p:cNvPr id="271" name="Google Shape;271;p8"/>
          <p:cNvPicPr preferRelativeResize="0"/>
          <p:nvPr/>
        </p:nvPicPr>
        <p:blipFill rotWithShape="1">
          <a:blip r:embed="rId3">
            <a:alphaModFix/>
          </a:blip>
          <a:srcRect/>
          <a:stretch/>
        </p:blipFill>
        <p:spPr>
          <a:xfrm>
            <a:off x="7799058" y="2244705"/>
            <a:ext cx="3756617" cy="2817463"/>
          </a:xfrm>
          <a:prstGeom prst="rect">
            <a:avLst/>
          </a:prstGeom>
          <a:noFill/>
          <a:ln>
            <a:noFill/>
          </a:ln>
        </p:spPr>
      </p:pic>
    </p:spTree>
    <p:extLst>
      <p:ext uri="{BB962C8B-B14F-4D97-AF65-F5344CB8AC3E}">
        <p14:creationId xmlns:p14="http://schemas.microsoft.com/office/powerpoint/2010/main" val="2309062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9"/>
          <p:cNvSpPr txBox="1">
            <a:spLocks noGrp="1"/>
          </p:cNvSpPr>
          <p:nvPr>
            <p:ph type="title"/>
          </p:nvPr>
        </p:nvSpPr>
        <p:spPr>
          <a:xfrm>
            <a:off x="838200" y="354493"/>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1000"/>
              </a:spcBef>
              <a:spcAft>
                <a:spcPts val="0"/>
              </a:spcAft>
              <a:buClr>
                <a:schemeClr val="dk1"/>
              </a:buClr>
              <a:buSzPct val="91666"/>
              <a:buFont typeface="Calibri"/>
              <a:buNone/>
            </a:pPr>
            <a:r>
              <a:rPr lang="en-US" dirty="0"/>
              <a:t>        PARTNER ACTIVITY: </a:t>
            </a:r>
            <a:br>
              <a:rPr lang="en-US" dirty="0"/>
            </a:br>
            <a:r>
              <a:rPr lang="en-US" dirty="0"/>
              <a:t>       Reflect on a moment of positive connection</a:t>
            </a:r>
            <a:br>
              <a:rPr lang="en-US" dirty="0"/>
            </a:br>
            <a:r>
              <a:rPr lang="en-US" dirty="0"/>
              <a:t>       with someone recently</a:t>
            </a:r>
            <a:endParaRPr sz="4800" dirty="0"/>
          </a:p>
        </p:txBody>
      </p:sp>
      <p:sp>
        <p:nvSpPr>
          <p:cNvPr id="278" name="Google Shape;278;p9"/>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4000"/>
              <a:buNone/>
            </a:pPr>
            <a:endParaRPr sz="4000" dirty="0"/>
          </a:p>
          <a:p>
            <a:pPr marL="457200" lvl="0" indent="-419100" algn="l" rtl="0">
              <a:lnSpc>
                <a:spcPct val="90000"/>
              </a:lnSpc>
              <a:spcBef>
                <a:spcPts val="1000"/>
              </a:spcBef>
              <a:spcAft>
                <a:spcPts val="0"/>
              </a:spcAft>
              <a:buClr>
                <a:schemeClr val="dk1"/>
              </a:buClr>
              <a:buSzPts val="3000"/>
              <a:buChar char="●"/>
            </a:pPr>
            <a:r>
              <a:rPr lang="en-US" sz="4000" dirty="0"/>
              <a:t>Think about who you shared that moment with and share what made it </a:t>
            </a:r>
            <a:r>
              <a:rPr lang="en-US" sz="4000" i="1" dirty="0"/>
              <a:t>joyful.</a:t>
            </a:r>
          </a:p>
          <a:p>
            <a:pPr marL="457200" lvl="0" indent="-419100" algn="l" rtl="0">
              <a:lnSpc>
                <a:spcPct val="90000"/>
              </a:lnSpc>
              <a:spcBef>
                <a:spcPts val="1000"/>
              </a:spcBef>
              <a:spcAft>
                <a:spcPts val="0"/>
              </a:spcAft>
              <a:buClr>
                <a:schemeClr val="dk1"/>
              </a:buClr>
              <a:buSzPts val="3000"/>
              <a:buChar char="●"/>
            </a:pPr>
            <a:endParaRPr lang="en-US" sz="4000" i="1" dirty="0"/>
          </a:p>
          <a:p>
            <a:pPr marL="457200" lvl="0" indent="-419100" algn="l" rtl="0">
              <a:lnSpc>
                <a:spcPct val="90000"/>
              </a:lnSpc>
              <a:spcBef>
                <a:spcPts val="1000"/>
              </a:spcBef>
              <a:spcAft>
                <a:spcPts val="0"/>
              </a:spcAft>
              <a:buClr>
                <a:schemeClr val="dk1"/>
              </a:buClr>
              <a:buSzPts val="3000"/>
              <a:buChar char="●"/>
            </a:pPr>
            <a:endParaRPr lang="en-US" sz="4000" i="1" dirty="0"/>
          </a:p>
          <a:p>
            <a:pPr marL="38100" lvl="0" indent="0" algn="l" rtl="0">
              <a:lnSpc>
                <a:spcPct val="90000"/>
              </a:lnSpc>
              <a:spcBef>
                <a:spcPts val="1000"/>
              </a:spcBef>
              <a:spcAft>
                <a:spcPts val="0"/>
              </a:spcAft>
              <a:buClr>
                <a:schemeClr val="dk1"/>
              </a:buClr>
              <a:buSzPts val="3000"/>
              <a:buNone/>
            </a:pPr>
            <a:r>
              <a:rPr lang="en-US" sz="3200" dirty="0"/>
              <a:t>3 minutes</a:t>
            </a:r>
          </a:p>
        </p:txBody>
      </p:sp>
      <p:pic>
        <p:nvPicPr>
          <p:cNvPr id="2" name="Picture 1">
            <a:extLst>
              <a:ext uri="{FF2B5EF4-FFF2-40B4-BE49-F238E27FC236}">
                <a16:creationId xmlns:a16="http://schemas.microsoft.com/office/drawing/2014/main" id="{3B6735C0-B809-3F79-80EA-C337F86B35DD}"/>
              </a:ext>
            </a:extLst>
          </p:cNvPr>
          <p:cNvPicPr>
            <a:picLocks noChangeAspect="1"/>
          </p:cNvPicPr>
          <p:nvPr/>
        </p:nvPicPr>
        <p:blipFill>
          <a:blip r:embed="rId3"/>
          <a:stretch>
            <a:fillRect/>
          </a:stretch>
        </p:blipFill>
        <p:spPr>
          <a:xfrm>
            <a:off x="491942" y="354493"/>
            <a:ext cx="1077835" cy="1085479"/>
          </a:xfrm>
          <a:prstGeom prst="rect">
            <a:avLst/>
          </a:prstGeom>
        </p:spPr>
      </p:pic>
    </p:spTree>
    <p:extLst>
      <p:ext uri="{BB962C8B-B14F-4D97-AF65-F5344CB8AC3E}">
        <p14:creationId xmlns:p14="http://schemas.microsoft.com/office/powerpoint/2010/main" val="2260975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descr="The 7 Colors of the Rainbow and Their Meanings Explained in Detail - Color  Meanings">
            <a:extLst>
              <a:ext uri="{FF2B5EF4-FFF2-40B4-BE49-F238E27FC236}">
                <a16:creationId xmlns:a16="http://schemas.microsoft.com/office/drawing/2014/main" id="{2F5EA0B9-F176-FEFB-6CD3-2F849C2A1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656" y="958864"/>
            <a:ext cx="5431986" cy="494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72B43842-E4E8-690D-6DE9-E07D7C127C69}"/>
              </a:ext>
            </a:extLst>
          </p:cNvPr>
          <p:cNvSpPr txBox="1">
            <a:spLocks/>
          </p:cNvSpPr>
          <p:nvPr/>
        </p:nvSpPr>
        <p:spPr>
          <a:xfrm>
            <a:off x="625641" y="3041107"/>
            <a:ext cx="6328924" cy="748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E5B53F"/>
                </a:solidFill>
                <a:effectLst/>
                <a:uLnTx/>
                <a:uFillTx/>
                <a:latin typeface="Calibri" panose="020F0502020204030204"/>
                <a:ea typeface="+mj-ea"/>
                <a:cs typeface="+mj-cs"/>
              </a:rPr>
              <a:t>6. Positive impact of Joy</a:t>
            </a:r>
          </a:p>
        </p:txBody>
      </p:sp>
      <p:pic>
        <p:nvPicPr>
          <p:cNvPr id="6" name="Picture 5">
            <a:extLst>
              <a:ext uri="{FF2B5EF4-FFF2-40B4-BE49-F238E27FC236}">
                <a16:creationId xmlns:a16="http://schemas.microsoft.com/office/drawing/2014/main" id="{85905198-31AB-6383-1253-CA5141F94E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5641" y="366893"/>
            <a:ext cx="2869491" cy="846500"/>
          </a:xfrm>
          <a:prstGeom prst="rect">
            <a:avLst/>
          </a:prstGeom>
        </p:spPr>
      </p:pic>
      <p:pic>
        <p:nvPicPr>
          <p:cNvPr id="3" name="Picture 2">
            <a:extLst>
              <a:ext uri="{FF2B5EF4-FFF2-40B4-BE49-F238E27FC236}">
                <a16:creationId xmlns:a16="http://schemas.microsoft.com/office/drawing/2014/main" id="{4FD47489-3072-19B0-FDB3-7ACDB7CBA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8471" y="-387893"/>
            <a:ext cx="6096000" cy="6858000"/>
          </a:xfrm>
          <a:prstGeom prst="rect">
            <a:avLst/>
          </a:prstGeom>
        </p:spPr>
      </p:pic>
      <p:sp>
        <p:nvSpPr>
          <p:cNvPr id="4" name="Title 3">
            <a:extLst>
              <a:ext uri="{FF2B5EF4-FFF2-40B4-BE49-F238E27FC236}">
                <a16:creationId xmlns:a16="http://schemas.microsoft.com/office/drawing/2014/main" id="{61768F5E-66C5-97A5-5DA0-3534FBB4CCE3}"/>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194EF8CF-216B-39FB-6166-B4633AEE53D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59553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8A9159-D0BA-A760-748F-D81FEE1AD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D8A6FE1D-0AE5-6FBE-F5FE-98FB021A452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52956" y="6011500"/>
            <a:ext cx="2869491" cy="846500"/>
          </a:xfrm>
          <a:prstGeom prst="rect">
            <a:avLst/>
          </a:prstGeom>
        </p:spPr>
      </p:pic>
      <p:pic>
        <p:nvPicPr>
          <p:cNvPr id="8" name="Picture 7">
            <a:extLst>
              <a:ext uri="{FF2B5EF4-FFF2-40B4-BE49-F238E27FC236}">
                <a16:creationId xmlns:a16="http://schemas.microsoft.com/office/drawing/2014/main" id="{AB2F018D-F9A6-68C4-1836-BE5C5E79DB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2577" y="2124195"/>
            <a:ext cx="2846847" cy="2609610"/>
          </a:xfrm>
          <a:prstGeom prst="rect">
            <a:avLst/>
          </a:prstGeom>
        </p:spPr>
      </p:pic>
      <p:pic>
        <p:nvPicPr>
          <p:cNvPr id="3" name="Picture 2">
            <a:extLst>
              <a:ext uri="{FF2B5EF4-FFF2-40B4-BE49-F238E27FC236}">
                <a16:creationId xmlns:a16="http://schemas.microsoft.com/office/drawing/2014/main" id="{6CF8C5E1-6FD1-B6B5-7153-DB76D8B56E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7390" y="1012994"/>
            <a:ext cx="2731761" cy="2567621"/>
          </a:xfrm>
          <a:prstGeom prst="rect">
            <a:avLst/>
          </a:prstGeom>
        </p:spPr>
      </p:pic>
      <p:pic>
        <p:nvPicPr>
          <p:cNvPr id="12" name="Picture 11">
            <a:extLst>
              <a:ext uri="{FF2B5EF4-FFF2-40B4-BE49-F238E27FC236}">
                <a16:creationId xmlns:a16="http://schemas.microsoft.com/office/drawing/2014/main" id="{1F80A48E-3488-459A-112D-20E30386E3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0729" y="3564759"/>
            <a:ext cx="2731762" cy="2609610"/>
          </a:xfrm>
          <a:prstGeom prst="rect">
            <a:avLst/>
          </a:prstGeom>
        </p:spPr>
      </p:pic>
      <p:pic>
        <p:nvPicPr>
          <p:cNvPr id="14" name="Picture 13">
            <a:extLst>
              <a:ext uri="{FF2B5EF4-FFF2-40B4-BE49-F238E27FC236}">
                <a16:creationId xmlns:a16="http://schemas.microsoft.com/office/drawing/2014/main" id="{E96A3CD1-1F68-6A1A-E254-AF98833190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7831" y="448749"/>
            <a:ext cx="2892847" cy="2745369"/>
          </a:xfrm>
          <a:prstGeom prst="rect">
            <a:avLst/>
          </a:prstGeom>
        </p:spPr>
      </p:pic>
      <p:sp>
        <p:nvSpPr>
          <p:cNvPr id="16" name="TextBox 15">
            <a:extLst>
              <a:ext uri="{FF2B5EF4-FFF2-40B4-BE49-F238E27FC236}">
                <a16:creationId xmlns:a16="http://schemas.microsoft.com/office/drawing/2014/main" id="{F1573047-C92D-9ED0-A095-784C7A767B1F}"/>
              </a:ext>
            </a:extLst>
          </p:cNvPr>
          <p:cNvSpPr txBox="1"/>
          <p:nvPr/>
        </p:nvSpPr>
        <p:spPr>
          <a:xfrm>
            <a:off x="2021389" y="1863192"/>
            <a:ext cx="257192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panose="020F0502020204030204"/>
                <a:ea typeface="+mn-ea"/>
                <a:cs typeface="+mn-cs"/>
              </a:rPr>
              <a:t>Connecting with Joy &amp; Meaning in Medicine</a:t>
            </a:r>
            <a:endParaRPr kumimoji="0" lang="en-UA"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E5EEE3FF-F41E-77EF-BBB2-011297DD09F7}"/>
              </a:ext>
            </a:extLst>
          </p:cNvPr>
          <p:cNvSpPr txBox="1"/>
          <p:nvPr/>
        </p:nvSpPr>
        <p:spPr>
          <a:xfrm>
            <a:off x="7750729" y="2142188"/>
            <a:ext cx="181092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panose="020F0502020204030204"/>
                <a:ea typeface="+mn-ea"/>
                <a:cs typeface="+mn-cs"/>
              </a:rPr>
              <a:t>Promoting Your Well-Being</a:t>
            </a:r>
            <a:endParaRPr kumimoji="0" lang="en-UA"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10619AB1-F4CE-87AF-22CA-D1D0E703010D}"/>
              </a:ext>
            </a:extLst>
          </p:cNvPr>
          <p:cNvSpPr txBox="1"/>
          <p:nvPr/>
        </p:nvSpPr>
        <p:spPr>
          <a:xfrm>
            <a:off x="7958828" y="4713796"/>
            <a:ext cx="208353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panose="020F0502020204030204"/>
                <a:ea typeface="+mn-ea"/>
                <a:cs typeface="+mn-cs"/>
              </a:rPr>
              <a:t>Engaging with Peers to Improve Systems</a:t>
            </a:r>
            <a:endParaRPr kumimoji="0" lang="en-UA"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E9F6F678-224D-D95E-238E-BAF8949F1A2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6999" y="3580615"/>
            <a:ext cx="2846847" cy="2719549"/>
          </a:xfrm>
          <a:prstGeom prst="rect">
            <a:avLst/>
          </a:prstGeom>
        </p:spPr>
      </p:pic>
      <p:sp>
        <p:nvSpPr>
          <p:cNvPr id="19" name="TextBox 18">
            <a:extLst>
              <a:ext uri="{FF2B5EF4-FFF2-40B4-BE49-F238E27FC236}">
                <a16:creationId xmlns:a16="http://schemas.microsoft.com/office/drawing/2014/main" id="{108136D3-9142-8AD6-DF4B-F2D6B69310A4}"/>
              </a:ext>
            </a:extLst>
          </p:cNvPr>
          <p:cNvSpPr txBox="1"/>
          <p:nvPr/>
        </p:nvSpPr>
        <p:spPr>
          <a:xfrm>
            <a:off x="1982850" y="4480072"/>
            <a:ext cx="224169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panose="020F0502020204030204"/>
                <a:ea typeface="+mn-ea"/>
                <a:cs typeface="+mn-cs"/>
              </a:rPr>
              <a:t>Building Resilience</a:t>
            </a:r>
            <a:endParaRPr kumimoji="0" lang="en-UA"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7453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11"/>
          <p:cNvPicPr preferRelativeResize="0"/>
          <p:nvPr/>
        </p:nvPicPr>
        <p:blipFill rotWithShape="1">
          <a:blip r:embed="rId3">
            <a:alphaModFix/>
          </a:blip>
          <a:srcRect/>
          <a:stretch/>
        </p:blipFill>
        <p:spPr>
          <a:xfrm>
            <a:off x="1940560" y="873760"/>
            <a:ext cx="8442960" cy="4749165"/>
          </a:xfrm>
          <a:prstGeom prst="rect">
            <a:avLst/>
          </a:prstGeom>
          <a:noFill/>
          <a:ln>
            <a:noFill/>
          </a:ln>
        </p:spPr>
      </p:pic>
    </p:spTree>
    <p:extLst>
      <p:ext uri="{BB962C8B-B14F-4D97-AF65-F5344CB8AC3E}">
        <p14:creationId xmlns:p14="http://schemas.microsoft.com/office/powerpoint/2010/main" val="1770667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12"/>
          <p:cNvPicPr preferRelativeResize="0"/>
          <p:nvPr/>
        </p:nvPicPr>
        <p:blipFill rotWithShape="1">
          <a:blip r:embed="rId3">
            <a:alphaModFix/>
          </a:blip>
          <a:srcRect/>
          <a:stretch/>
        </p:blipFill>
        <p:spPr>
          <a:xfrm>
            <a:off x="2464472" y="487680"/>
            <a:ext cx="7435986" cy="5328568"/>
          </a:xfrm>
          <a:prstGeom prst="rect">
            <a:avLst/>
          </a:prstGeom>
          <a:noFill/>
          <a:ln>
            <a:noFill/>
          </a:ln>
        </p:spPr>
      </p:pic>
    </p:spTree>
    <p:extLst>
      <p:ext uri="{BB962C8B-B14F-4D97-AF65-F5344CB8AC3E}">
        <p14:creationId xmlns:p14="http://schemas.microsoft.com/office/powerpoint/2010/main" val="1857388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Google Shape;263;p7"/>
          <p:cNvSpPr txBox="1">
            <a:spLocks noGrp="1"/>
          </p:cNvSpPr>
          <p:nvPr>
            <p:ph type="body" idx="1"/>
          </p:nvPr>
        </p:nvSpPr>
        <p:spPr>
          <a:xfrm>
            <a:off x="838199" y="1825625"/>
            <a:ext cx="10832869" cy="4351338"/>
          </a:xfrm>
          <a:prstGeom prst="rect">
            <a:avLst/>
          </a:prstGeom>
          <a:noFill/>
          <a:ln>
            <a:noFill/>
          </a:ln>
        </p:spPr>
        <p:txBody>
          <a:bodyPr spcFirstLastPara="1" wrap="square" lIns="91425" tIns="45700" rIns="91425" bIns="45700" anchor="t" anchorCtr="0">
            <a:normAutofit/>
          </a:bodyPr>
          <a:lstStyle/>
          <a:p>
            <a:pPr marL="228600" indent="-228600">
              <a:buSzPts val="2800"/>
            </a:pPr>
            <a:endParaRPr lang="en-US" dirty="0"/>
          </a:p>
        </p:txBody>
      </p:sp>
      <p:graphicFrame>
        <p:nvGraphicFramePr>
          <p:cNvPr id="2" name="Content Placeholder 3">
            <a:extLst>
              <a:ext uri="{FF2B5EF4-FFF2-40B4-BE49-F238E27FC236}">
                <a16:creationId xmlns:a16="http://schemas.microsoft.com/office/drawing/2014/main" id="{143F261A-A375-C00E-626B-8FE228C7CED8}"/>
              </a:ext>
            </a:extLst>
          </p:cNvPr>
          <p:cNvGraphicFramePr>
            <a:graphicFrameLocks noGrp="1"/>
          </p:cNvGraphicFramePr>
          <p:nvPr>
            <p:ph idx="1"/>
          </p:nvPr>
        </p:nvGraphicFramePr>
        <p:xfrm>
          <a:off x="838199" y="365125"/>
          <a:ext cx="11130887" cy="58118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A74F32A-F3B8-8B16-E891-D5AA964BAF2E}"/>
              </a:ext>
            </a:extLst>
          </p:cNvPr>
          <p:cNvSpPr txBox="1"/>
          <p:nvPr/>
        </p:nvSpPr>
        <p:spPr>
          <a:xfrm>
            <a:off x="1711328" y="6519446"/>
            <a:ext cx="106887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Seligman, M. E. P. (2011). Flourish: A visionary new understanding of happiness and well-being. New York, NY: Free Press. </a:t>
            </a:r>
          </a:p>
        </p:txBody>
      </p:sp>
      <p:sp>
        <p:nvSpPr>
          <p:cNvPr id="4" name="Star: 5 Points 2">
            <a:extLst>
              <a:ext uri="{FF2B5EF4-FFF2-40B4-BE49-F238E27FC236}">
                <a16:creationId xmlns:a16="http://schemas.microsoft.com/office/drawing/2014/main" id="{428CCC09-B485-2F21-9BEE-1FBDDDE5AEB6}"/>
              </a:ext>
            </a:extLst>
          </p:cNvPr>
          <p:cNvSpPr/>
          <p:nvPr/>
        </p:nvSpPr>
        <p:spPr>
          <a:xfrm>
            <a:off x="8226935" y="3760626"/>
            <a:ext cx="518983" cy="481335"/>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1">
            <a:extLst>
              <a:ext uri="{FF2B5EF4-FFF2-40B4-BE49-F238E27FC236}">
                <a16:creationId xmlns:a16="http://schemas.microsoft.com/office/drawing/2014/main" id="{D8A3A85E-8809-FE38-F0B7-3FB680567AF1}"/>
              </a:ext>
            </a:extLst>
          </p:cNvPr>
          <p:cNvSpPr txBox="1"/>
          <p:nvPr/>
        </p:nvSpPr>
        <p:spPr>
          <a:xfrm>
            <a:off x="4339976" y="4685032"/>
            <a:ext cx="2063667" cy="8379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A</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ccomplishment</a:t>
            </a:r>
          </a:p>
        </p:txBody>
      </p:sp>
      <p:sp>
        <p:nvSpPr>
          <p:cNvPr id="7" name="Title 1">
            <a:extLst>
              <a:ext uri="{FF2B5EF4-FFF2-40B4-BE49-F238E27FC236}">
                <a16:creationId xmlns:a16="http://schemas.microsoft.com/office/drawing/2014/main" id="{F4B4705F-8CB7-0B94-884F-C1687E166EB2}"/>
              </a:ext>
            </a:extLst>
          </p:cNvPr>
          <p:cNvSpPr txBox="1">
            <a:spLocks/>
          </p:cNvSpPr>
          <p:nvPr/>
        </p:nvSpPr>
        <p:spPr>
          <a:xfrm>
            <a:off x="74718" y="734885"/>
            <a:ext cx="6328924" cy="748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E5B53F"/>
                </a:solidFill>
                <a:effectLst/>
                <a:uLnTx/>
                <a:uFillTx/>
                <a:latin typeface="Calibri" panose="020F0502020204030204"/>
                <a:ea typeface="+mj-ea"/>
                <a:cs typeface="+mj-cs"/>
              </a:rPr>
              <a:t>Positive Relationships</a:t>
            </a:r>
          </a:p>
        </p:txBody>
      </p:sp>
    </p:spTree>
    <p:extLst>
      <p:ext uri="{BB962C8B-B14F-4D97-AF65-F5344CB8AC3E}">
        <p14:creationId xmlns:p14="http://schemas.microsoft.com/office/powerpoint/2010/main" val="2976508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Relationships – meaning &amp; joy</a:t>
            </a:r>
            <a:endParaRPr dirty="0"/>
          </a:p>
        </p:txBody>
      </p:sp>
      <p:sp>
        <p:nvSpPr>
          <p:cNvPr id="295" name="Google Shape;295;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Our patients and their families</a:t>
            </a:r>
            <a:endParaRPr dirty="0"/>
          </a:p>
          <a:p>
            <a:pPr marL="457200" lvl="1" indent="0" algn="l" rtl="0">
              <a:lnSpc>
                <a:spcPct val="90000"/>
              </a:lnSpc>
              <a:spcBef>
                <a:spcPts val="500"/>
              </a:spcBef>
              <a:spcAft>
                <a:spcPts val="0"/>
              </a:spcAft>
              <a:buClr>
                <a:schemeClr val="dk1"/>
              </a:buClr>
              <a:buSzPts val="2400"/>
              <a:buNone/>
            </a:pPr>
            <a:endParaRPr dirty="0"/>
          </a:p>
          <a:p>
            <a:pPr marL="228600" lvl="0" indent="-228600" algn="l" rtl="0">
              <a:lnSpc>
                <a:spcPct val="90000"/>
              </a:lnSpc>
              <a:spcBef>
                <a:spcPts val="1000"/>
              </a:spcBef>
              <a:spcAft>
                <a:spcPts val="0"/>
              </a:spcAft>
              <a:buClr>
                <a:schemeClr val="dk1"/>
              </a:buClr>
              <a:buSzPts val="2800"/>
              <a:buChar char="•"/>
            </a:pPr>
            <a:r>
              <a:rPr lang="en-US" dirty="0"/>
              <a:t>Our colleagues</a:t>
            </a:r>
            <a:endParaRPr dirty="0"/>
          </a:p>
          <a:p>
            <a:pPr marL="457200" lvl="1" indent="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p:txBody>
      </p:sp>
    </p:spTree>
    <p:extLst>
      <p:ext uri="{BB962C8B-B14F-4D97-AF65-F5344CB8AC3E}">
        <p14:creationId xmlns:p14="http://schemas.microsoft.com/office/powerpoint/2010/main" val="654983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Patient relationships</a:t>
            </a:r>
            <a:endParaRPr dirty="0"/>
          </a:p>
        </p:txBody>
      </p:sp>
      <p:sp>
        <p:nvSpPr>
          <p:cNvPr id="302" name="Google Shape;302;p14"/>
          <p:cNvSpPr txBox="1">
            <a:spLocks noGrp="1"/>
          </p:cNvSpPr>
          <p:nvPr>
            <p:ph type="body" idx="1"/>
          </p:nvPr>
        </p:nvSpPr>
        <p:spPr>
          <a:xfrm>
            <a:off x="838200" y="1690700"/>
            <a:ext cx="6391200" cy="435120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ts val="2800"/>
              <a:buChar char="•"/>
            </a:pPr>
            <a:r>
              <a:rPr lang="en-US" sz="3200" dirty="0"/>
              <a:t>“Strong relationships with patients also benefit the health of physicians.”</a:t>
            </a:r>
            <a:r>
              <a:rPr lang="en-US" dirty="0"/>
              <a:t> – </a:t>
            </a:r>
            <a:r>
              <a:rPr lang="en-US" dirty="0" err="1"/>
              <a:t>Dugdale</a:t>
            </a:r>
            <a:r>
              <a:rPr lang="en-US" dirty="0"/>
              <a:t> LS, 2017</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US" sz="3200" dirty="0"/>
              <a:t>Within pediatrics, our calling to serve children and the connections with their joy and resilience drew many of us to our profession</a:t>
            </a:r>
            <a:r>
              <a:rPr lang="en-US" dirty="0"/>
              <a:t>  </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3200"/>
              <a:buChar char="•"/>
            </a:pPr>
            <a:r>
              <a:rPr lang="en-US" sz="3200" dirty="0"/>
              <a:t>In our best connections, we create moments of mutual delight </a:t>
            </a:r>
            <a:endParaRPr sz="3200" dirty="0"/>
          </a:p>
        </p:txBody>
      </p:sp>
      <p:pic>
        <p:nvPicPr>
          <p:cNvPr id="303" name="Google Shape;303;p14" descr="Promoting First Relationships in Pediatrics - April 13 &amp; 15, 2021 -  Parent-Child Relationship Programs"/>
          <p:cNvPicPr preferRelativeResize="0"/>
          <p:nvPr/>
        </p:nvPicPr>
        <p:blipFill rotWithShape="1">
          <a:blip r:embed="rId3">
            <a:alphaModFix/>
          </a:blip>
          <a:srcRect/>
          <a:stretch/>
        </p:blipFill>
        <p:spPr>
          <a:xfrm>
            <a:off x="8085221" y="2863515"/>
            <a:ext cx="2935706" cy="2442410"/>
          </a:xfrm>
          <a:prstGeom prst="rect">
            <a:avLst/>
          </a:prstGeom>
          <a:noFill/>
          <a:ln>
            <a:noFill/>
          </a:ln>
        </p:spPr>
      </p:pic>
      <p:pic>
        <p:nvPicPr>
          <p:cNvPr id="5" name="Picture 4">
            <a:extLst>
              <a:ext uri="{FF2B5EF4-FFF2-40B4-BE49-F238E27FC236}">
                <a16:creationId xmlns:a16="http://schemas.microsoft.com/office/drawing/2014/main" id="{AD64D6BD-BFDA-5B40-C42A-A06AF89EA24E}"/>
              </a:ext>
            </a:extLst>
          </p:cNvPr>
          <p:cNvPicPr>
            <a:picLocks noChangeAspect="1"/>
          </p:cNvPicPr>
          <p:nvPr/>
        </p:nvPicPr>
        <p:blipFill>
          <a:blip r:embed="rId4"/>
          <a:stretch>
            <a:fillRect/>
          </a:stretch>
        </p:blipFill>
        <p:spPr>
          <a:xfrm>
            <a:off x="5810187" y="267980"/>
            <a:ext cx="1223076" cy="1314806"/>
          </a:xfrm>
          <a:prstGeom prst="rect">
            <a:avLst/>
          </a:prstGeom>
        </p:spPr>
      </p:pic>
    </p:spTree>
    <p:extLst>
      <p:ext uri="{BB962C8B-B14F-4D97-AF65-F5344CB8AC3E}">
        <p14:creationId xmlns:p14="http://schemas.microsoft.com/office/powerpoint/2010/main" val="3220341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Colleague relationships</a:t>
            </a:r>
            <a:endParaRPr dirty="0"/>
          </a:p>
        </p:txBody>
      </p:sp>
      <p:sp>
        <p:nvSpPr>
          <p:cNvPr id="310" name="Google Shape;310;p15"/>
          <p:cNvSpPr txBox="1">
            <a:spLocks noGrp="1"/>
          </p:cNvSpPr>
          <p:nvPr>
            <p:ph type="body" idx="1"/>
          </p:nvPr>
        </p:nvSpPr>
        <p:spPr>
          <a:xfrm>
            <a:off x="614450" y="1690700"/>
            <a:ext cx="8958300" cy="4351200"/>
          </a:xfrm>
          <a:prstGeom prst="rect">
            <a:avLst/>
          </a:prstGeom>
          <a:noFill/>
          <a:ln>
            <a:noFill/>
          </a:ln>
        </p:spPr>
        <p:txBody>
          <a:bodyPr spcFirstLastPara="1" wrap="square" lIns="91425" tIns="45700" rIns="91425" bIns="45700" anchor="t" anchorCtr="0">
            <a:normAutofit fontScale="92500" lnSpcReduction="10000"/>
          </a:bodyPr>
          <a:lstStyle/>
          <a:p>
            <a:pPr marL="228600" lvl="0" indent="-215265" algn="l" rtl="0">
              <a:lnSpc>
                <a:spcPct val="100000"/>
              </a:lnSpc>
              <a:spcBef>
                <a:spcPts val="0"/>
              </a:spcBef>
              <a:spcAft>
                <a:spcPts val="0"/>
              </a:spcAft>
              <a:buClr>
                <a:schemeClr val="dk1"/>
              </a:buClr>
              <a:buSzPct val="100000"/>
              <a:buChar char="•"/>
            </a:pPr>
            <a:r>
              <a:rPr lang="en-US" dirty="0"/>
              <a:t>“Interpersonal relationships may serve a buffering role against stress by providing social support. Multiple studies have found that positive support from colleagues lowers the risk of burnout among clinicians.”</a:t>
            </a:r>
            <a:endParaRPr dirty="0"/>
          </a:p>
          <a:p>
            <a:pPr marL="685800" lvl="1" indent="-278765" algn="l" rtl="0">
              <a:lnSpc>
                <a:spcPct val="100000"/>
              </a:lnSpc>
              <a:spcBef>
                <a:spcPts val="0"/>
              </a:spcBef>
              <a:spcAft>
                <a:spcPts val="0"/>
              </a:spcAft>
              <a:buClr>
                <a:schemeClr val="dk1"/>
              </a:buClr>
              <a:buSzPct val="116666"/>
              <a:buChar char="•"/>
            </a:pPr>
            <a:r>
              <a:rPr lang="en-US" dirty="0"/>
              <a:t>National Academy of Sciences. “Taking Action Against Clinician Burnout”, 2019</a:t>
            </a:r>
            <a:endParaRPr dirty="0"/>
          </a:p>
          <a:p>
            <a:pPr marL="228600" lvl="0" indent="-215265" algn="l" rtl="0">
              <a:lnSpc>
                <a:spcPct val="100000"/>
              </a:lnSpc>
              <a:spcBef>
                <a:spcPts val="1000"/>
              </a:spcBef>
              <a:spcAft>
                <a:spcPts val="0"/>
              </a:spcAft>
              <a:buClr>
                <a:schemeClr val="dk1"/>
              </a:buClr>
              <a:buSzPct val="100000"/>
              <a:buChar char="•"/>
            </a:pPr>
            <a:r>
              <a:rPr lang="en-US" dirty="0"/>
              <a:t>Our brains’ mirror neurons - we experience “emotional contagion.”</a:t>
            </a:r>
            <a:endParaRPr dirty="0"/>
          </a:p>
          <a:p>
            <a:pPr marL="228600" lvl="0" indent="-215265" algn="l" rtl="0">
              <a:lnSpc>
                <a:spcPct val="100000"/>
              </a:lnSpc>
              <a:spcBef>
                <a:spcPts val="1000"/>
              </a:spcBef>
              <a:spcAft>
                <a:spcPts val="0"/>
              </a:spcAft>
              <a:buClr>
                <a:schemeClr val="dk1"/>
              </a:buClr>
              <a:buSzPct val="100000"/>
              <a:buChar char="•"/>
            </a:pPr>
            <a:r>
              <a:rPr lang="en-US" dirty="0"/>
              <a:t>“Feeling better after interacting with happy individuals” was associated with lower risk of burnout among physicians.</a:t>
            </a:r>
            <a:endParaRPr dirty="0"/>
          </a:p>
          <a:p>
            <a:pPr marL="685800" lvl="1" indent="-278765" algn="l" rtl="0">
              <a:lnSpc>
                <a:spcPct val="100000"/>
              </a:lnSpc>
              <a:spcBef>
                <a:spcPts val="1000"/>
              </a:spcBef>
              <a:spcAft>
                <a:spcPts val="0"/>
              </a:spcAft>
              <a:buClr>
                <a:schemeClr val="dk1"/>
              </a:buClr>
              <a:buSzPct val="116666"/>
              <a:buChar char="•"/>
            </a:pPr>
            <a:r>
              <a:rPr lang="en-US" dirty="0" err="1"/>
              <a:t>Pettitta</a:t>
            </a:r>
            <a:r>
              <a:rPr lang="en-US" dirty="0"/>
              <a:t> et al, 2017 </a:t>
            </a:r>
            <a:endParaRPr dirty="0"/>
          </a:p>
        </p:txBody>
      </p:sp>
      <p:pic>
        <p:nvPicPr>
          <p:cNvPr id="5" name="Picture 4">
            <a:extLst>
              <a:ext uri="{FF2B5EF4-FFF2-40B4-BE49-F238E27FC236}">
                <a16:creationId xmlns:a16="http://schemas.microsoft.com/office/drawing/2014/main" id="{38FD0943-F84D-E445-E79A-F34124D1D24A}"/>
              </a:ext>
            </a:extLst>
          </p:cNvPr>
          <p:cNvPicPr>
            <a:picLocks noChangeAspect="1"/>
          </p:cNvPicPr>
          <p:nvPr/>
        </p:nvPicPr>
        <p:blipFill>
          <a:blip r:embed="rId3"/>
          <a:stretch>
            <a:fillRect/>
          </a:stretch>
        </p:blipFill>
        <p:spPr>
          <a:xfrm>
            <a:off x="9131969" y="2614401"/>
            <a:ext cx="2607992" cy="1865018"/>
          </a:xfrm>
          <a:prstGeom prst="rect">
            <a:avLst/>
          </a:prstGeom>
        </p:spPr>
      </p:pic>
    </p:spTree>
    <p:extLst>
      <p:ext uri="{BB962C8B-B14F-4D97-AF65-F5344CB8AC3E}">
        <p14:creationId xmlns:p14="http://schemas.microsoft.com/office/powerpoint/2010/main" val="4029012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6"/>
          <p:cNvSpPr txBox="1">
            <a:spLocks noGrp="1"/>
          </p:cNvSpPr>
          <p:nvPr>
            <p:ph type="title"/>
          </p:nvPr>
        </p:nvSpPr>
        <p:spPr>
          <a:xfrm>
            <a:off x="1569777" y="488795"/>
            <a:ext cx="10515600" cy="1325563"/>
          </a:xfrm>
          <a:prstGeom prst="rect">
            <a:avLst/>
          </a:prstGeom>
          <a:noFill/>
          <a:ln>
            <a:noFill/>
          </a:ln>
        </p:spPr>
        <p:txBody>
          <a:bodyPr spcFirstLastPara="1" wrap="square" lIns="91425" tIns="45700" rIns="91425" bIns="45700" anchor="ctr" anchorCtr="0">
            <a:normAutofit fontScale="90000"/>
          </a:bodyPr>
          <a:lstStyle/>
          <a:p>
            <a:pPr>
              <a:buSzPts val="4400"/>
            </a:pPr>
            <a:r>
              <a:rPr lang="en-US" dirty="0"/>
              <a:t>INDIVIDUAL ACTIVITY: Reflection on        connecting with moments of joy</a:t>
            </a:r>
            <a:br>
              <a:rPr lang="en-US" dirty="0"/>
            </a:br>
            <a:endParaRPr dirty="0"/>
          </a:p>
        </p:txBody>
      </p:sp>
      <p:sp>
        <p:nvSpPr>
          <p:cNvPr id="318" name="Google Shape;318;p1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lang="en-US" sz="3200" dirty="0"/>
          </a:p>
          <a:p>
            <a:pPr marL="228600" lvl="0" indent="-228600" algn="l" rtl="0">
              <a:lnSpc>
                <a:spcPct val="90000"/>
              </a:lnSpc>
              <a:spcBef>
                <a:spcPts val="0"/>
              </a:spcBef>
              <a:spcAft>
                <a:spcPts val="0"/>
              </a:spcAft>
              <a:buClr>
                <a:schemeClr val="dk1"/>
              </a:buClr>
              <a:buSzPts val="2800"/>
              <a:buChar char="•"/>
            </a:pPr>
            <a:r>
              <a:rPr lang="en-US" sz="3200" dirty="0"/>
              <a:t>Reflect on a meaningful connection with a patient or colleague </a:t>
            </a:r>
            <a:endParaRPr sz="3200" dirty="0"/>
          </a:p>
          <a:p>
            <a:pPr marL="685800" lvl="1" indent="-228600" algn="l" rtl="0">
              <a:lnSpc>
                <a:spcPct val="90000"/>
              </a:lnSpc>
              <a:spcBef>
                <a:spcPts val="500"/>
              </a:spcBef>
              <a:spcAft>
                <a:spcPts val="0"/>
              </a:spcAft>
              <a:buClr>
                <a:schemeClr val="dk1"/>
              </a:buClr>
              <a:buSzPts val="2400"/>
              <a:buChar char="•"/>
            </a:pPr>
            <a:r>
              <a:rPr lang="en-US" sz="2800" dirty="0"/>
              <a:t>What were the joy moments of “mutual delight” you shared</a:t>
            </a:r>
            <a:endParaRPr sz="2800" dirty="0"/>
          </a:p>
          <a:p>
            <a:pPr marL="685800" lvl="1" indent="-228600" algn="l" rtl="0">
              <a:lnSpc>
                <a:spcPct val="90000"/>
              </a:lnSpc>
              <a:spcBef>
                <a:spcPts val="500"/>
              </a:spcBef>
              <a:spcAft>
                <a:spcPts val="0"/>
              </a:spcAft>
              <a:buClr>
                <a:schemeClr val="dk1"/>
              </a:buClr>
              <a:buSzPts val="2400"/>
              <a:buChar char="•"/>
            </a:pPr>
            <a:r>
              <a:rPr lang="en-US" sz="2800" dirty="0"/>
              <a:t>Why was it meaningful to you</a:t>
            </a:r>
            <a:endParaRPr sz="2800" dirty="0"/>
          </a:p>
          <a:p>
            <a:pPr marL="685800" lvl="1" indent="-228600" algn="l" rtl="0">
              <a:lnSpc>
                <a:spcPct val="90000"/>
              </a:lnSpc>
              <a:spcBef>
                <a:spcPts val="500"/>
              </a:spcBef>
              <a:spcAft>
                <a:spcPts val="0"/>
              </a:spcAft>
              <a:buClr>
                <a:schemeClr val="dk1"/>
              </a:buClr>
              <a:buSzPts val="2400"/>
              <a:buChar char="•"/>
            </a:pPr>
            <a:r>
              <a:rPr lang="en-US" sz="2800" dirty="0"/>
              <a:t>What allowed you to experience that connection at that time (e.g., setting, your frame of mind)</a:t>
            </a:r>
            <a:endParaRPr sz="2800" dirty="0"/>
          </a:p>
          <a:p>
            <a:pPr marL="228600" lvl="0" indent="-228600" algn="l" rtl="0">
              <a:lnSpc>
                <a:spcPct val="90000"/>
              </a:lnSpc>
              <a:spcBef>
                <a:spcPts val="1000"/>
              </a:spcBef>
              <a:spcAft>
                <a:spcPts val="0"/>
              </a:spcAft>
              <a:buClr>
                <a:schemeClr val="dk1"/>
              </a:buClr>
              <a:buSzPts val="2800"/>
              <a:buChar char="•"/>
            </a:pPr>
            <a:r>
              <a:rPr lang="en-US" sz="3200" b="1" dirty="0"/>
              <a:t>Reflect and write for 5 minutes </a:t>
            </a:r>
            <a:endParaRPr sz="3200" b="1" dirty="0"/>
          </a:p>
          <a:p>
            <a:pPr marL="228600" lvl="0" indent="-50800" algn="l" rtl="0">
              <a:lnSpc>
                <a:spcPct val="90000"/>
              </a:lnSpc>
              <a:spcBef>
                <a:spcPts val="1000"/>
              </a:spcBef>
              <a:spcAft>
                <a:spcPts val="0"/>
              </a:spcAft>
              <a:buClr>
                <a:schemeClr val="dk1"/>
              </a:buClr>
              <a:buSzPts val="2800"/>
              <a:buNone/>
            </a:pPr>
            <a:endParaRPr sz="3200" dirty="0"/>
          </a:p>
        </p:txBody>
      </p:sp>
      <p:pic>
        <p:nvPicPr>
          <p:cNvPr id="3" name="Picture 2">
            <a:extLst>
              <a:ext uri="{FF2B5EF4-FFF2-40B4-BE49-F238E27FC236}">
                <a16:creationId xmlns:a16="http://schemas.microsoft.com/office/drawing/2014/main" id="{0D4313C0-83FF-B80D-E845-3DE7BEA94D8A}"/>
              </a:ext>
            </a:extLst>
          </p:cNvPr>
          <p:cNvPicPr>
            <a:picLocks noChangeAspect="1"/>
          </p:cNvPicPr>
          <p:nvPr/>
        </p:nvPicPr>
        <p:blipFill>
          <a:blip r:embed="rId3"/>
          <a:stretch>
            <a:fillRect/>
          </a:stretch>
        </p:blipFill>
        <p:spPr>
          <a:xfrm>
            <a:off x="491942" y="354493"/>
            <a:ext cx="1077835" cy="1085479"/>
          </a:xfrm>
          <a:prstGeom prst="rect">
            <a:avLst/>
          </a:prstGeom>
        </p:spPr>
      </p:pic>
    </p:spTree>
    <p:extLst>
      <p:ext uri="{BB962C8B-B14F-4D97-AF65-F5344CB8AC3E}">
        <p14:creationId xmlns:p14="http://schemas.microsoft.com/office/powerpoint/2010/main" val="988203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txBox="1">
            <a:spLocks noGrp="1"/>
          </p:cNvSpPr>
          <p:nvPr>
            <p:ph idx="1"/>
          </p:nvPr>
        </p:nvSpPr>
        <p:spPr>
          <a:xfrm>
            <a:off x="1842647" y="2894099"/>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Any moments of mutual delight you’d like to share briefly?</a:t>
            </a:r>
            <a:endParaRPr dirty="0"/>
          </a:p>
          <a:p>
            <a:pPr marL="228600" lvl="0" indent="-228600" algn="l" rtl="0">
              <a:lnSpc>
                <a:spcPct val="90000"/>
              </a:lnSpc>
              <a:spcBef>
                <a:spcPts val="1000"/>
              </a:spcBef>
              <a:spcAft>
                <a:spcPts val="0"/>
              </a:spcAft>
              <a:buClr>
                <a:schemeClr val="dk1"/>
              </a:buClr>
              <a:buSzPts val="2800"/>
              <a:buChar char="•"/>
            </a:pPr>
            <a:r>
              <a:rPr lang="en-US" dirty="0"/>
              <a:t>Any reflections on what allowed you to experience those moments?</a:t>
            </a:r>
            <a:endParaRPr dirty="0"/>
          </a:p>
          <a:p>
            <a:pPr marL="228600" lvl="0" indent="-228600" algn="l" rtl="0">
              <a:lnSpc>
                <a:spcPct val="90000"/>
              </a:lnSpc>
              <a:spcBef>
                <a:spcPts val="1000"/>
              </a:spcBef>
              <a:spcAft>
                <a:spcPts val="0"/>
              </a:spcAft>
              <a:buClr>
                <a:schemeClr val="dk1"/>
              </a:buClr>
              <a:buSzPts val="2800"/>
              <a:buChar char="•"/>
            </a:pPr>
            <a:r>
              <a:rPr lang="en-US" dirty="0"/>
              <a:t>Surprises or insights?</a:t>
            </a:r>
            <a:endParaRPr dirty="0"/>
          </a:p>
          <a:p>
            <a:pPr marL="22860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b="1" dirty="0"/>
              <a:t>Each of our stories unique and important.</a:t>
            </a:r>
            <a:endParaRPr b="1" dirty="0"/>
          </a:p>
        </p:txBody>
      </p:sp>
      <p:pic>
        <p:nvPicPr>
          <p:cNvPr id="6" name="Picture 5">
            <a:extLst>
              <a:ext uri="{FF2B5EF4-FFF2-40B4-BE49-F238E27FC236}">
                <a16:creationId xmlns:a16="http://schemas.microsoft.com/office/drawing/2014/main" id="{37D34961-2AFE-FE3B-0337-5139D6AB77BC}"/>
              </a:ext>
            </a:extLst>
          </p:cNvPr>
          <p:cNvPicPr>
            <a:picLocks noChangeAspect="1"/>
          </p:cNvPicPr>
          <p:nvPr/>
        </p:nvPicPr>
        <p:blipFill>
          <a:blip r:embed="rId3"/>
          <a:stretch>
            <a:fillRect/>
          </a:stretch>
        </p:blipFill>
        <p:spPr>
          <a:xfrm>
            <a:off x="166247" y="270962"/>
            <a:ext cx="3937055" cy="2839452"/>
          </a:xfrm>
          <a:prstGeom prst="rect">
            <a:avLst/>
          </a:prstGeom>
        </p:spPr>
      </p:pic>
    </p:spTree>
    <p:extLst>
      <p:ext uri="{BB962C8B-B14F-4D97-AF65-F5344CB8AC3E}">
        <p14:creationId xmlns:p14="http://schemas.microsoft.com/office/powerpoint/2010/main" val="3780587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descr="The 7 Colors of the Rainbow and Their Meanings Explained in Detail - Color  Meanings">
            <a:extLst>
              <a:ext uri="{FF2B5EF4-FFF2-40B4-BE49-F238E27FC236}">
                <a16:creationId xmlns:a16="http://schemas.microsoft.com/office/drawing/2014/main" id="{2F5EA0B9-F176-FEFB-6CD3-2F849C2A1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656" y="958864"/>
            <a:ext cx="5431986" cy="494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72B43842-E4E8-690D-6DE9-E07D7C127C69}"/>
              </a:ext>
            </a:extLst>
          </p:cNvPr>
          <p:cNvSpPr txBox="1">
            <a:spLocks/>
          </p:cNvSpPr>
          <p:nvPr/>
        </p:nvSpPr>
        <p:spPr>
          <a:xfrm>
            <a:off x="625641" y="3041107"/>
            <a:ext cx="6328924" cy="748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E5B53F"/>
                </a:solidFill>
                <a:effectLst/>
                <a:uLnTx/>
                <a:uFillTx/>
                <a:latin typeface="Calibri" panose="020F0502020204030204"/>
                <a:ea typeface="+mj-ea"/>
                <a:cs typeface="+mj-cs"/>
              </a:rPr>
              <a:t>7. Continuing with Joy</a:t>
            </a:r>
          </a:p>
        </p:txBody>
      </p:sp>
      <p:pic>
        <p:nvPicPr>
          <p:cNvPr id="6" name="Picture 5">
            <a:extLst>
              <a:ext uri="{FF2B5EF4-FFF2-40B4-BE49-F238E27FC236}">
                <a16:creationId xmlns:a16="http://schemas.microsoft.com/office/drawing/2014/main" id="{85905198-31AB-6383-1253-CA5141F94E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5641" y="366893"/>
            <a:ext cx="2869491" cy="846500"/>
          </a:xfrm>
          <a:prstGeom prst="rect">
            <a:avLst/>
          </a:prstGeom>
        </p:spPr>
      </p:pic>
      <p:pic>
        <p:nvPicPr>
          <p:cNvPr id="3" name="Picture 2">
            <a:extLst>
              <a:ext uri="{FF2B5EF4-FFF2-40B4-BE49-F238E27FC236}">
                <a16:creationId xmlns:a16="http://schemas.microsoft.com/office/drawing/2014/main" id="{4FD47489-3072-19B0-FDB3-7ACDB7CBA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8471" y="-387893"/>
            <a:ext cx="6096000" cy="6858000"/>
          </a:xfrm>
          <a:prstGeom prst="rect">
            <a:avLst/>
          </a:prstGeom>
        </p:spPr>
      </p:pic>
    </p:spTree>
    <p:extLst>
      <p:ext uri="{BB962C8B-B14F-4D97-AF65-F5344CB8AC3E}">
        <p14:creationId xmlns:p14="http://schemas.microsoft.com/office/powerpoint/2010/main" val="1777277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8"/>
          <p:cNvSpPr txBox="1">
            <a:spLocks noGrp="1"/>
          </p:cNvSpPr>
          <p:nvPr>
            <p:ph type="title"/>
          </p:nvPr>
        </p:nvSpPr>
        <p:spPr>
          <a:xfrm>
            <a:off x="236621" y="461378"/>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Calibri"/>
              <a:buNone/>
            </a:pPr>
            <a:r>
              <a:rPr lang="en-US" dirty="0"/>
              <a:t>Cultivating Joy in our work through relationships: </a:t>
            </a:r>
            <a:r>
              <a:rPr lang="en-US" i="1" dirty="0"/>
              <a:t>keeping this going </a:t>
            </a:r>
            <a:endParaRPr i="1" dirty="0"/>
          </a:p>
        </p:txBody>
      </p:sp>
      <p:sp>
        <p:nvSpPr>
          <p:cNvPr id="333" name="Google Shape;333;p18"/>
          <p:cNvSpPr txBox="1">
            <a:spLocks noGrp="1"/>
          </p:cNvSpPr>
          <p:nvPr>
            <p:ph type="body" idx="1"/>
          </p:nvPr>
        </p:nvSpPr>
        <p:spPr>
          <a:xfrm>
            <a:off x="838200" y="2330951"/>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3200" dirty="0"/>
              <a:t>How do we connect with joy in relationships day-to-day?</a:t>
            </a:r>
            <a:endParaRPr sz="3200" dirty="0"/>
          </a:p>
          <a:p>
            <a:pPr marL="228600" lvl="0" indent="-228600" algn="l" rtl="0">
              <a:lnSpc>
                <a:spcPct val="90000"/>
              </a:lnSpc>
              <a:spcBef>
                <a:spcPts val="1000"/>
              </a:spcBef>
              <a:spcAft>
                <a:spcPts val="0"/>
              </a:spcAft>
              <a:buClr>
                <a:schemeClr val="dk1"/>
              </a:buClr>
              <a:buSzPts val="2800"/>
              <a:buChar char="•"/>
            </a:pPr>
            <a:r>
              <a:rPr lang="en-US" sz="3200" dirty="0"/>
              <a:t>How do we recognize those joy moments</a:t>
            </a:r>
            <a:endParaRPr sz="3200" dirty="0"/>
          </a:p>
          <a:p>
            <a:pPr marL="685800" lvl="1" indent="-228600" algn="l" rtl="0">
              <a:lnSpc>
                <a:spcPct val="90000"/>
              </a:lnSpc>
              <a:spcBef>
                <a:spcPts val="500"/>
              </a:spcBef>
              <a:spcAft>
                <a:spcPts val="0"/>
              </a:spcAft>
              <a:buClr>
                <a:schemeClr val="dk1"/>
              </a:buClr>
              <a:buSzPts val="2400"/>
              <a:buChar char="•"/>
            </a:pPr>
            <a:r>
              <a:rPr lang="en-US" sz="2800" dirty="0"/>
              <a:t>Make ourselves a little more Velcro for those!</a:t>
            </a:r>
            <a:endParaRPr sz="2800" dirty="0"/>
          </a:p>
          <a:p>
            <a:pPr marL="228600" lvl="0" indent="-50800" algn="l" rtl="0">
              <a:lnSpc>
                <a:spcPct val="90000"/>
              </a:lnSpc>
              <a:spcBef>
                <a:spcPts val="1000"/>
              </a:spcBef>
              <a:spcAft>
                <a:spcPts val="0"/>
              </a:spcAft>
              <a:buClr>
                <a:schemeClr val="dk1"/>
              </a:buClr>
              <a:buSzPts val="2800"/>
              <a:buNone/>
            </a:pPr>
            <a:endParaRPr sz="3200" dirty="0"/>
          </a:p>
          <a:p>
            <a:pPr marL="0" lvl="0" indent="0" algn="l" rtl="0">
              <a:lnSpc>
                <a:spcPct val="90000"/>
              </a:lnSpc>
              <a:spcBef>
                <a:spcPts val="1000"/>
              </a:spcBef>
              <a:spcAft>
                <a:spcPts val="0"/>
              </a:spcAft>
              <a:buClr>
                <a:schemeClr val="dk1"/>
              </a:buClr>
              <a:buSzPts val="2800"/>
              <a:buNone/>
            </a:pPr>
            <a:endParaRPr sz="3200" dirty="0"/>
          </a:p>
        </p:txBody>
      </p:sp>
    </p:spTree>
    <p:extLst>
      <p:ext uri="{BB962C8B-B14F-4D97-AF65-F5344CB8AC3E}">
        <p14:creationId xmlns:p14="http://schemas.microsoft.com/office/powerpoint/2010/main" val="418735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F785E-5790-4BCF-A4C6-2850A80FEBBA}"/>
              </a:ext>
            </a:extLst>
          </p:cNvPr>
          <p:cNvSpPr>
            <a:spLocks noGrp="1"/>
          </p:cNvSpPr>
          <p:nvPr>
            <p:ph type="title" idx="4294967295"/>
          </p:nvPr>
        </p:nvSpPr>
        <p:spPr>
          <a:xfrm>
            <a:off x="0" y="365125"/>
            <a:ext cx="10515600" cy="1325563"/>
          </a:xfrm>
        </p:spPr>
        <p:txBody>
          <a:bodyPr/>
          <a:lstStyle/>
          <a:p>
            <a:r>
              <a:rPr lang="en-US" dirty="0"/>
              <a:t>PERMAH</a:t>
            </a:r>
          </a:p>
        </p:txBody>
      </p:sp>
      <p:graphicFrame>
        <p:nvGraphicFramePr>
          <p:cNvPr id="4" name="Content Placeholder 3">
            <a:extLst>
              <a:ext uri="{FF2B5EF4-FFF2-40B4-BE49-F238E27FC236}">
                <a16:creationId xmlns:a16="http://schemas.microsoft.com/office/drawing/2014/main" id="{7A6F35E5-E6BF-4CCD-A39C-529CBC6F6C7E}"/>
              </a:ext>
            </a:extLst>
          </p:cNvPr>
          <p:cNvGraphicFramePr>
            <a:graphicFrameLocks noGrp="1"/>
          </p:cNvGraphicFramePr>
          <p:nvPr>
            <p:ph idx="4294967295"/>
            <p:extLst>
              <p:ext uri="{D42A27DB-BD31-4B8C-83A1-F6EECF244321}">
                <p14:modId xmlns:p14="http://schemas.microsoft.com/office/powerpoint/2010/main" val="940162442"/>
              </p:ext>
            </p:extLst>
          </p:nvPr>
        </p:nvGraphicFramePr>
        <p:xfrm>
          <a:off x="1060450" y="365125"/>
          <a:ext cx="11131550" cy="58118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711328" y="6519446"/>
            <a:ext cx="106887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rPr>
              <a:t>Seligman, M. E. P. (2011). Flourish: A visionary new understanding of happiness and well-being. New York, NY: Free Press. </a:t>
            </a:r>
          </a:p>
        </p:txBody>
      </p:sp>
      <p:sp>
        <p:nvSpPr>
          <p:cNvPr id="6" name="TextBox 1">
            <a:extLst>
              <a:ext uri="{FF2B5EF4-FFF2-40B4-BE49-F238E27FC236}">
                <a16:creationId xmlns:a16="http://schemas.microsoft.com/office/drawing/2014/main" id="{5143E271-F40E-457A-92D8-02412D3F1FB0}"/>
              </a:ext>
            </a:extLst>
          </p:cNvPr>
          <p:cNvSpPr txBox="1"/>
          <p:nvPr/>
        </p:nvSpPr>
        <p:spPr>
          <a:xfrm>
            <a:off x="4562558" y="4685032"/>
            <a:ext cx="2063667" cy="8379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chemeClr val="bg1"/>
                </a:solidFill>
              </a:rPr>
              <a:t>A</a:t>
            </a:r>
            <a:r>
              <a:rPr lang="en-US" sz="2000" dirty="0">
                <a:solidFill>
                  <a:schemeClr val="bg1"/>
                </a:solidFill>
              </a:rPr>
              <a:t>ccomplishment</a:t>
            </a:r>
          </a:p>
        </p:txBody>
      </p:sp>
      <p:sp>
        <p:nvSpPr>
          <p:cNvPr id="9" name="Star: 5 Points 2">
            <a:extLst>
              <a:ext uri="{FF2B5EF4-FFF2-40B4-BE49-F238E27FC236}">
                <a16:creationId xmlns:a16="http://schemas.microsoft.com/office/drawing/2014/main" id="{0330252C-AA10-4E61-921C-6D12D9F9EAD8}"/>
              </a:ext>
            </a:extLst>
          </p:cNvPr>
          <p:cNvSpPr/>
          <p:nvPr/>
        </p:nvSpPr>
        <p:spPr>
          <a:xfrm>
            <a:off x="6808573" y="4227832"/>
            <a:ext cx="494270" cy="4572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442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Everyday strategies</a:t>
            </a:r>
            <a:endParaRPr dirty="0"/>
          </a:p>
        </p:txBody>
      </p:sp>
      <p:sp>
        <p:nvSpPr>
          <p:cNvPr id="340" name="Google Shape;340;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Meetings – build in time for personal sharing, check-ins </a:t>
            </a:r>
            <a:endParaRPr dirty="0"/>
          </a:p>
          <a:p>
            <a:pPr marL="228600" lvl="0" indent="-228600" algn="l" rtl="0">
              <a:lnSpc>
                <a:spcPct val="90000"/>
              </a:lnSpc>
              <a:spcBef>
                <a:spcPts val="1000"/>
              </a:spcBef>
              <a:spcAft>
                <a:spcPts val="0"/>
              </a:spcAft>
              <a:buClr>
                <a:schemeClr val="dk1"/>
              </a:buClr>
              <a:buSzPts val="2800"/>
              <a:buChar char="•"/>
            </a:pPr>
            <a:r>
              <a:rPr lang="en-US" dirty="0"/>
              <a:t>Junior mentor time before department faculty meetings</a:t>
            </a:r>
            <a:endParaRPr dirty="0"/>
          </a:p>
          <a:p>
            <a:pPr marL="228600" lvl="0" indent="-228600" algn="l" rtl="0">
              <a:lnSpc>
                <a:spcPct val="90000"/>
              </a:lnSpc>
              <a:spcBef>
                <a:spcPts val="1000"/>
              </a:spcBef>
              <a:spcAft>
                <a:spcPts val="0"/>
              </a:spcAft>
              <a:buClr>
                <a:schemeClr val="dk1"/>
              </a:buClr>
              <a:buSzPts val="2800"/>
              <a:buChar char="•"/>
            </a:pPr>
            <a:r>
              <a:rPr lang="en-US" dirty="0"/>
              <a:t>Peer mentor groups / writing groups</a:t>
            </a:r>
            <a:endParaRPr dirty="0"/>
          </a:p>
          <a:p>
            <a:pPr marL="228600" lvl="0" indent="-228600" algn="l" rtl="0">
              <a:lnSpc>
                <a:spcPct val="90000"/>
              </a:lnSpc>
              <a:spcBef>
                <a:spcPts val="1000"/>
              </a:spcBef>
              <a:spcAft>
                <a:spcPts val="0"/>
              </a:spcAft>
              <a:buClr>
                <a:schemeClr val="dk1"/>
              </a:buClr>
              <a:buSzPts val="2800"/>
              <a:buChar char="•"/>
            </a:pPr>
            <a:r>
              <a:rPr lang="en-US" dirty="0"/>
              <a:t>Engaging with each other in improving systems</a:t>
            </a:r>
            <a:endParaRPr dirty="0"/>
          </a:p>
          <a:p>
            <a:pPr marL="228600" lvl="0" indent="-228600" algn="l" rtl="0">
              <a:lnSpc>
                <a:spcPct val="90000"/>
              </a:lnSpc>
              <a:spcBef>
                <a:spcPts val="1000"/>
              </a:spcBef>
              <a:spcAft>
                <a:spcPts val="0"/>
              </a:spcAft>
              <a:buClr>
                <a:schemeClr val="dk1"/>
              </a:buClr>
              <a:buSzPts val="2800"/>
              <a:buChar char="•"/>
            </a:pPr>
            <a:r>
              <a:rPr lang="en-US" dirty="0"/>
              <a:t>Stairwell / hallway conversations </a:t>
            </a:r>
            <a:endParaRPr dirty="0"/>
          </a:p>
          <a:p>
            <a:pPr marL="228600" lvl="0" indent="-228600" algn="l" rtl="0">
              <a:lnSpc>
                <a:spcPct val="90000"/>
              </a:lnSpc>
              <a:spcBef>
                <a:spcPts val="1000"/>
              </a:spcBef>
              <a:spcAft>
                <a:spcPts val="0"/>
              </a:spcAft>
              <a:buClr>
                <a:schemeClr val="dk1"/>
              </a:buClr>
              <a:buSzPts val="2800"/>
              <a:buChar char="•"/>
            </a:pPr>
            <a:r>
              <a:rPr lang="en-US" dirty="0"/>
              <a:t>Celebrations - Birthdays and Retirements </a:t>
            </a:r>
            <a:endParaRPr dirty="0"/>
          </a:p>
          <a:p>
            <a:pPr marL="228600" lvl="0" indent="-228600" algn="l" rtl="0">
              <a:lnSpc>
                <a:spcPct val="90000"/>
              </a:lnSpc>
              <a:spcBef>
                <a:spcPts val="1000"/>
              </a:spcBef>
              <a:spcAft>
                <a:spcPts val="0"/>
              </a:spcAft>
              <a:buClr>
                <a:schemeClr val="dk1"/>
              </a:buClr>
              <a:buSzPts val="2800"/>
              <a:buChar char="•"/>
            </a:pPr>
            <a:r>
              <a:rPr lang="en-US" dirty="0"/>
              <a:t>Expressing gratitude for each other</a:t>
            </a:r>
            <a:endParaRPr dirty="0"/>
          </a:p>
        </p:txBody>
      </p:sp>
      <p:pic>
        <p:nvPicPr>
          <p:cNvPr id="341" name="Google Shape;341;p19"/>
          <p:cNvPicPr preferRelativeResize="0"/>
          <p:nvPr/>
        </p:nvPicPr>
        <p:blipFill>
          <a:blip r:embed="rId3">
            <a:alphaModFix/>
          </a:blip>
          <a:stretch>
            <a:fillRect/>
          </a:stretch>
        </p:blipFill>
        <p:spPr>
          <a:xfrm>
            <a:off x="8226150" y="3155650"/>
            <a:ext cx="3673324" cy="2067426"/>
          </a:xfrm>
          <a:prstGeom prst="rect">
            <a:avLst/>
          </a:prstGeom>
          <a:noFill/>
          <a:ln>
            <a:noFill/>
          </a:ln>
        </p:spPr>
      </p:pic>
    </p:spTree>
    <p:extLst>
      <p:ext uri="{BB962C8B-B14F-4D97-AF65-F5344CB8AC3E}">
        <p14:creationId xmlns:p14="http://schemas.microsoft.com/office/powerpoint/2010/main" val="3543733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3261-FBC9-0BC5-4E18-685A344BAC70}"/>
              </a:ext>
            </a:extLst>
          </p:cNvPr>
          <p:cNvSpPr>
            <a:spLocks noGrp="1"/>
          </p:cNvSpPr>
          <p:nvPr>
            <p:ph type="title"/>
          </p:nvPr>
        </p:nvSpPr>
        <p:spPr/>
        <p:txBody>
          <a:bodyPr/>
          <a:lstStyle/>
          <a:p>
            <a:r>
              <a:rPr lang="en-US" dirty="0"/>
              <a:t>       GROUP ACTIVITY: Making Space for Joy</a:t>
            </a:r>
          </a:p>
        </p:txBody>
      </p:sp>
      <p:sp>
        <p:nvSpPr>
          <p:cNvPr id="3" name="Content Placeholder 2">
            <a:extLst>
              <a:ext uri="{FF2B5EF4-FFF2-40B4-BE49-F238E27FC236}">
                <a16:creationId xmlns:a16="http://schemas.microsoft.com/office/drawing/2014/main" id="{A9E1442A-C94A-E306-B0A2-1A2F09503BDA}"/>
              </a:ext>
            </a:extLst>
          </p:cNvPr>
          <p:cNvSpPr>
            <a:spLocks noGrp="1"/>
          </p:cNvSpPr>
          <p:nvPr>
            <p:ph idx="1"/>
          </p:nvPr>
        </p:nvSpPr>
        <p:spPr/>
        <p:txBody>
          <a:bodyPr/>
          <a:lstStyle/>
          <a:p>
            <a:r>
              <a:rPr lang="en-US" dirty="0">
                <a:solidFill>
                  <a:srgbClr val="000000"/>
                </a:solidFill>
                <a:latin typeface="Calibri" panose="020F0502020204030204" pitchFamily="34" charset="0"/>
                <a:ea typeface="Calibri" panose="020F0502020204030204" pitchFamily="34" charset="0"/>
              </a:rPr>
              <a:t>H</a:t>
            </a:r>
            <a:r>
              <a:rPr lang="en-US" sz="2800" dirty="0">
                <a:solidFill>
                  <a:srgbClr val="000000"/>
                </a:solidFill>
                <a:effectLst/>
                <a:latin typeface="Calibri" panose="020F0502020204030204" pitchFamily="34" charset="0"/>
                <a:ea typeface="Calibri" panose="020F0502020204030204" pitchFamily="34" charset="0"/>
              </a:rPr>
              <a:t>ow do we overcome our natural negativity bias and be more Velcro to moments? </a:t>
            </a:r>
          </a:p>
          <a:p>
            <a:pPr marL="0" marR="0">
              <a:spcBef>
                <a:spcPts val="0"/>
              </a:spcBef>
              <a:spcAft>
                <a:spcPts val="0"/>
              </a:spcAft>
            </a:pPr>
            <a:r>
              <a:rPr lang="en-US" dirty="0">
                <a:latin typeface="Calibri" panose="020F0502020204030204" pitchFamily="34" charset="0"/>
                <a:ea typeface="Times New Roman" panose="02020603050405020304" pitchFamily="18" charset="0"/>
              </a:rPr>
              <a:t>W</a:t>
            </a:r>
            <a:r>
              <a:rPr lang="en-US" sz="2800" dirty="0">
                <a:effectLst/>
                <a:latin typeface="Calibri" panose="020F0502020204030204" pitchFamily="34" charset="0"/>
                <a:ea typeface="Times New Roman" panose="02020603050405020304" pitchFamily="18" charset="0"/>
              </a:rPr>
              <a:t>hen you have a joyful experience how do you help yourself absorb, acknowledge, and/or metabolize that joy?  </a:t>
            </a:r>
            <a:endParaRPr lang="en-US" sz="2000" dirty="0">
              <a:effectLst/>
              <a:latin typeface="Calibri" panose="020F0502020204030204" pitchFamily="34" charset="0"/>
              <a:ea typeface="Times New Roman" panose="02020603050405020304" pitchFamily="18" charset="0"/>
            </a:endParaRPr>
          </a:p>
          <a:p>
            <a:r>
              <a:rPr lang="en-US" dirty="0">
                <a:solidFill>
                  <a:srgbClr val="000000"/>
                </a:solidFill>
                <a:latin typeface="Calibri" panose="020F0502020204030204" pitchFamily="34" charset="0"/>
              </a:rPr>
              <a:t>What can we do collectively to intentionally make space to recognize and celebrate joy moments?</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pPr marL="0" indent="0">
              <a:buNone/>
            </a:pPr>
            <a:r>
              <a:rPr lang="en-US" dirty="0">
                <a:solidFill>
                  <a:srgbClr val="000000"/>
                </a:solidFill>
                <a:latin typeface="Calibri" panose="020F0502020204030204" pitchFamily="34" charset="0"/>
              </a:rPr>
              <a:t>5 minutes</a:t>
            </a:r>
            <a:endParaRPr lang="en-US" dirty="0"/>
          </a:p>
        </p:txBody>
      </p:sp>
      <p:pic>
        <p:nvPicPr>
          <p:cNvPr id="4" name="Picture 3">
            <a:extLst>
              <a:ext uri="{FF2B5EF4-FFF2-40B4-BE49-F238E27FC236}">
                <a16:creationId xmlns:a16="http://schemas.microsoft.com/office/drawing/2014/main" id="{EDD62173-A64D-8013-B551-EAF3C8991778}"/>
              </a:ext>
            </a:extLst>
          </p:cNvPr>
          <p:cNvPicPr>
            <a:picLocks noChangeAspect="1"/>
          </p:cNvPicPr>
          <p:nvPr/>
        </p:nvPicPr>
        <p:blipFill>
          <a:blip r:embed="rId3"/>
          <a:stretch>
            <a:fillRect/>
          </a:stretch>
        </p:blipFill>
        <p:spPr>
          <a:xfrm>
            <a:off x="491942" y="354493"/>
            <a:ext cx="1077835" cy="1085479"/>
          </a:xfrm>
          <a:prstGeom prst="rect">
            <a:avLst/>
          </a:prstGeom>
        </p:spPr>
      </p:pic>
    </p:spTree>
    <p:extLst>
      <p:ext uri="{BB962C8B-B14F-4D97-AF65-F5344CB8AC3E}">
        <p14:creationId xmlns:p14="http://schemas.microsoft.com/office/powerpoint/2010/main" val="3669136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descr="The 7 Colors of the Rainbow and Their Meanings Explained in Detail - Color  Meanings">
            <a:extLst>
              <a:ext uri="{FF2B5EF4-FFF2-40B4-BE49-F238E27FC236}">
                <a16:creationId xmlns:a16="http://schemas.microsoft.com/office/drawing/2014/main" id="{2F5EA0B9-F176-FEFB-6CD3-2F849C2A1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656" y="958864"/>
            <a:ext cx="5431986" cy="494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72B43842-E4E8-690D-6DE9-E07D7C127C69}"/>
              </a:ext>
            </a:extLst>
          </p:cNvPr>
          <p:cNvSpPr txBox="1">
            <a:spLocks/>
          </p:cNvSpPr>
          <p:nvPr/>
        </p:nvSpPr>
        <p:spPr>
          <a:xfrm>
            <a:off x="1758376" y="2930938"/>
            <a:ext cx="2624335" cy="748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E5B53F"/>
                </a:solidFill>
                <a:effectLst/>
                <a:uLnTx/>
                <a:uFillTx/>
                <a:latin typeface="Calibri" panose="020F0502020204030204"/>
                <a:ea typeface="+mj-ea"/>
                <a:cs typeface="+mj-cs"/>
              </a:rPr>
              <a:t>8. Wrap up</a:t>
            </a:r>
          </a:p>
        </p:txBody>
      </p:sp>
      <p:pic>
        <p:nvPicPr>
          <p:cNvPr id="6" name="Picture 5">
            <a:extLst>
              <a:ext uri="{FF2B5EF4-FFF2-40B4-BE49-F238E27FC236}">
                <a16:creationId xmlns:a16="http://schemas.microsoft.com/office/drawing/2014/main" id="{85905198-31AB-6383-1253-CA5141F94E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5641" y="366893"/>
            <a:ext cx="2869491" cy="846500"/>
          </a:xfrm>
          <a:prstGeom prst="rect">
            <a:avLst/>
          </a:prstGeom>
        </p:spPr>
      </p:pic>
      <p:pic>
        <p:nvPicPr>
          <p:cNvPr id="3" name="Picture 2">
            <a:extLst>
              <a:ext uri="{FF2B5EF4-FFF2-40B4-BE49-F238E27FC236}">
                <a16:creationId xmlns:a16="http://schemas.microsoft.com/office/drawing/2014/main" id="{4FD47489-3072-19B0-FDB3-7ACDB7CBA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8471" y="-387893"/>
            <a:ext cx="6096000" cy="6858000"/>
          </a:xfrm>
          <a:prstGeom prst="rect">
            <a:avLst/>
          </a:prstGeom>
        </p:spPr>
      </p:pic>
    </p:spTree>
    <p:extLst>
      <p:ext uri="{BB962C8B-B14F-4D97-AF65-F5344CB8AC3E}">
        <p14:creationId xmlns:p14="http://schemas.microsoft.com/office/powerpoint/2010/main" val="129007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Wrap Up – Joy and Meaning</a:t>
            </a:r>
            <a:endParaRPr dirty="0"/>
          </a:p>
        </p:txBody>
      </p:sp>
      <p:sp>
        <p:nvSpPr>
          <p:cNvPr id="348" name="Google Shape;348;p20"/>
          <p:cNvSpPr txBox="1">
            <a:spLocks noGrp="1"/>
          </p:cNvSpPr>
          <p:nvPr>
            <p:ph type="body" idx="1"/>
          </p:nvPr>
        </p:nvSpPr>
        <p:spPr>
          <a:xfrm>
            <a:off x="86106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Knowing our own story and each other’s stories </a:t>
            </a:r>
            <a:endParaRPr dirty="0"/>
          </a:p>
          <a:p>
            <a:pPr marL="228600" lvl="0" indent="-228600" algn="l" rtl="0">
              <a:lnSpc>
                <a:spcPct val="90000"/>
              </a:lnSpc>
              <a:spcBef>
                <a:spcPts val="1000"/>
              </a:spcBef>
              <a:spcAft>
                <a:spcPts val="0"/>
              </a:spcAft>
              <a:buClr>
                <a:schemeClr val="dk1"/>
              </a:buClr>
              <a:buSzPts val="2800"/>
              <a:buChar char="•"/>
            </a:pPr>
            <a:r>
              <a:rPr lang="en-US" dirty="0"/>
              <a:t>Recognize how relationships nourish us</a:t>
            </a:r>
            <a:endParaRPr dirty="0"/>
          </a:p>
          <a:p>
            <a:pPr marL="228600" lvl="0" indent="-228600" algn="l" rtl="0">
              <a:lnSpc>
                <a:spcPct val="90000"/>
              </a:lnSpc>
              <a:spcBef>
                <a:spcPts val="1000"/>
              </a:spcBef>
              <a:spcAft>
                <a:spcPts val="0"/>
              </a:spcAft>
              <a:buClr>
                <a:schemeClr val="dk1"/>
              </a:buClr>
              <a:buSzPts val="2800"/>
              <a:buChar char="•"/>
            </a:pPr>
            <a:r>
              <a:rPr lang="en-US" dirty="0"/>
              <a:t>Practice makes progress!</a:t>
            </a:r>
            <a:endParaRPr dirty="0"/>
          </a:p>
          <a:p>
            <a:pPr marL="685800" lvl="1" indent="-228600" algn="l" rtl="0">
              <a:lnSpc>
                <a:spcPct val="90000"/>
              </a:lnSpc>
              <a:spcBef>
                <a:spcPts val="500"/>
              </a:spcBef>
              <a:spcAft>
                <a:spcPts val="0"/>
              </a:spcAft>
              <a:buClr>
                <a:schemeClr val="dk1"/>
              </a:buClr>
              <a:buSzPts val="2400"/>
              <a:buChar char="•"/>
            </a:pPr>
            <a:r>
              <a:rPr lang="en-US" dirty="0"/>
              <a:t>Curiosity </a:t>
            </a:r>
            <a:endParaRPr dirty="0"/>
          </a:p>
          <a:p>
            <a:pPr marL="685800" lvl="1" indent="-228600" algn="l" rtl="0">
              <a:lnSpc>
                <a:spcPct val="90000"/>
              </a:lnSpc>
              <a:spcBef>
                <a:spcPts val="500"/>
              </a:spcBef>
              <a:spcAft>
                <a:spcPts val="0"/>
              </a:spcAft>
              <a:buClr>
                <a:schemeClr val="dk1"/>
              </a:buClr>
              <a:buSzPts val="2400"/>
              <a:buChar char="•"/>
            </a:pPr>
            <a:r>
              <a:rPr lang="en-US" dirty="0"/>
              <a:t>Vulnerability </a:t>
            </a:r>
            <a:endParaRPr dirty="0"/>
          </a:p>
          <a:p>
            <a:pPr marL="685800" lvl="1" indent="-228600" algn="l" rtl="0">
              <a:lnSpc>
                <a:spcPct val="90000"/>
              </a:lnSpc>
              <a:spcBef>
                <a:spcPts val="500"/>
              </a:spcBef>
              <a:spcAft>
                <a:spcPts val="0"/>
              </a:spcAft>
              <a:buClr>
                <a:schemeClr val="dk1"/>
              </a:buClr>
              <a:buSzPts val="2400"/>
              <a:buChar char="•"/>
            </a:pPr>
            <a:r>
              <a:rPr lang="en-US" dirty="0"/>
              <a:t>Gratitude</a:t>
            </a:r>
            <a:endParaRPr dirty="0"/>
          </a:p>
          <a:p>
            <a:pPr marL="228600" lvl="0" indent="0" algn="l" rtl="0">
              <a:lnSpc>
                <a:spcPct val="90000"/>
              </a:lnSpc>
              <a:spcBef>
                <a:spcPts val="500"/>
              </a:spcBef>
              <a:spcAft>
                <a:spcPts val="0"/>
              </a:spcAft>
              <a:buNone/>
            </a:pPr>
            <a:endParaRPr dirty="0"/>
          </a:p>
          <a:p>
            <a:pPr marL="228600" lvl="0" indent="228600" algn="l" rtl="0">
              <a:lnSpc>
                <a:spcPct val="90000"/>
              </a:lnSpc>
              <a:spcBef>
                <a:spcPts val="500"/>
              </a:spcBef>
              <a:spcAft>
                <a:spcPts val="0"/>
              </a:spcAft>
              <a:buNone/>
            </a:pPr>
            <a:endParaRPr dirty="0"/>
          </a:p>
          <a:p>
            <a:pPr marL="685800" lvl="1" indent="-76200" algn="l" rtl="0">
              <a:lnSpc>
                <a:spcPct val="90000"/>
              </a:lnSpc>
              <a:spcBef>
                <a:spcPts val="500"/>
              </a:spcBef>
              <a:spcAft>
                <a:spcPts val="0"/>
              </a:spcAft>
              <a:buClr>
                <a:schemeClr val="dk1"/>
              </a:buClr>
              <a:buSzPts val="2400"/>
              <a:buNone/>
            </a:pPr>
            <a:endParaRPr dirty="0"/>
          </a:p>
        </p:txBody>
      </p:sp>
      <p:sp>
        <p:nvSpPr>
          <p:cNvPr id="349" name="Google Shape;349;p20"/>
          <p:cNvSpPr txBox="1"/>
          <p:nvPr/>
        </p:nvSpPr>
        <p:spPr>
          <a:xfrm>
            <a:off x="861050" y="4761400"/>
            <a:ext cx="7791300" cy="1024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500"/>
              </a:spcBef>
              <a:spcAft>
                <a:spcPts val="0"/>
              </a:spcAft>
              <a:buClr>
                <a:schemeClr val="dk1"/>
              </a:buClr>
              <a:buSzPts val="1100"/>
              <a:buFont typeface="Arial"/>
              <a:buNone/>
            </a:pPr>
            <a:r>
              <a:rPr lang="en-US" sz="2800" i="1">
                <a:solidFill>
                  <a:srgbClr val="3A66B1"/>
                </a:solidFill>
                <a:latin typeface="Calibri"/>
                <a:ea typeface="Calibri"/>
                <a:cs typeface="Calibri"/>
                <a:sym typeface="Calibri"/>
              </a:rPr>
              <a:t>“There is no hope of joy except in human relations”</a:t>
            </a:r>
            <a:endParaRPr sz="2800" i="1">
              <a:solidFill>
                <a:srgbClr val="3A66B1"/>
              </a:solidFill>
              <a:latin typeface="Calibri"/>
              <a:ea typeface="Calibri"/>
              <a:cs typeface="Calibri"/>
              <a:sym typeface="Calibri"/>
            </a:endParaRPr>
          </a:p>
          <a:p>
            <a:pPr marL="228600" lvl="0" indent="228600" algn="l" rtl="0">
              <a:lnSpc>
                <a:spcPct val="90000"/>
              </a:lnSpc>
              <a:spcBef>
                <a:spcPts val="500"/>
              </a:spcBef>
              <a:spcAft>
                <a:spcPts val="0"/>
              </a:spcAft>
              <a:buClr>
                <a:schemeClr val="dk1"/>
              </a:buClr>
              <a:buSzPts val="1100"/>
              <a:buFont typeface="Arial"/>
              <a:buNone/>
            </a:pPr>
            <a:r>
              <a:rPr lang="en-US" sz="2800" i="1">
                <a:solidFill>
                  <a:srgbClr val="3A66B1"/>
                </a:solidFill>
                <a:latin typeface="Calibri"/>
                <a:ea typeface="Calibri"/>
                <a:cs typeface="Calibri"/>
                <a:sym typeface="Calibri"/>
              </a:rPr>
              <a:t>-Antoine de Saint Exupery</a:t>
            </a:r>
            <a:endParaRPr i="1">
              <a:solidFill>
                <a:srgbClr val="3A66B1"/>
              </a:solidFill>
              <a:latin typeface="Calibri"/>
              <a:ea typeface="Calibri"/>
              <a:cs typeface="Calibri"/>
              <a:sym typeface="Calibri"/>
            </a:endParaRPr>
          </a:p>
        </p:txBody>
      </p:sp>
    </p:spTree>
    <p:extLst>
      <p:ext uri="{BB962C8B-B14F-4D97-AF65-F5344CB8AC3E}">
        <p14:creationId xmlns:p14="http://schemas.microsoft.com/office/powerpoint/2010/main" val="2095289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2"/>
          <p:cNvSpPr txBox="1"/>
          <p:nvPr/>
        </p:nvSpPr>
        <p:spPr>
          <a:xfrm>
            <a:off x="0" y="0"/>
            <a:ext cx="12192000" cy="6874159"/>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 </a:t>
            </a:r>
            <a:r>
              <a:rPr lang="en-US" sz="3200" b="0" i="0" u="none" strike="noStrike" cap="none" dirty="0">
                <a:solidFill>
                  <a:srgbClr val="211D1E"/>
                </a:solidFill>
                <a:latin typeface="Calibri"/>
                <a:ea typeface="Calibri"/>
                <a:cs typeface="Calibri"/>
                <a:sym typeface="Calibri"/>
              </a:rPr>
              <a:t>Turning to One Another</a:t>
            </a:r>
            <a:endParaRPr sz="32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2300"/>
              <a:buFont typeface="Calibri"/>
              <a:buNone/>
            </a:pPr>
            <a:r>
              <a:rPr lang="en-US" sz="2000" b="0" i="1" u="none" strike="noStrike" cap="none" dirty="0">
                <a:solidFill>
                  <a:srgbClr val="211D1E"/>
                </a:solidFill>
                <a:latin typeface="Calibri"/>
                <a:ea typeface="Calibri"/>
                <a:cs typeface="Calibri"/>
                <a:sym typeface="Calibri"/>
              </a:rPr>
              <a:t>Margaret Wheatley, 2002</a:t>
            </a:r>
          </a:p>
          <a:p>
            <a:pPr marL="0" marR="0" lvl="0" indent="0" algn="ctr" rtl="0">
              <a:lnSpc>
                <a:spcPct val="115000"/>
              </a:lnSpc>
              <a:spcBef>
                <a:spcPts val="0"/>
              </a:spcBef>
              <a:spcAft>
                <a:spcPts val="0"/>
              </a:spcAft>
              <a:buClr>
                <a:srgbClr val="211D1E"/>
              </a:buClr>
              <a:buSzPts val="2300"/>
              <a:buFont typeface="Calibri"/>
              <a:buNone/>
            </a:pPr>
            <a:endParaRPr sz="700" b="0" i="1"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There is no power greater than a community discovering what it cares about.</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Ask “What’s possible?” not “What’s wrong?” Keep asking.</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Notice what you care about.</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Assume that many others share your dreams.</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Be brave enough to start a conversation that matters.</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Talk to people you know.</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Talk to people you don’t know.</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Talk to people you never talk to.</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Be intrigued by the differences you hear.</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Expect to be surprised.</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Treasure curiosity more than certainty.</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Invite in everybody who cares to work on what’s possible.</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Acknowledge that everyone is an expert about something.</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Know that creative solutions come from new connections.</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Remember, you don’t fear people whose story you know.</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Real listening always brings people closer together.</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Trust that meaningful conversations can change your world.</a:t>
            </a:r>
            <a:endParaRPr sz="1700" b="0" i="0" u="none" strike="noStrike" cap="none" dirty="0">
              <a:solidFill>
                <a:srgbClr val="211D1E"/>
              </a:solidFill>
              <a:latin typeface="Calibri"/>
              <a:ea typeface="Calibri"/>
              <a:cs typeface="Calibri"/>
              <a:sym typeface="Calibri"/>
            </a:endParaRPr>
          </a:p>
          <a:p>
            <a:pPr marL="0" marR="0" lvl="0" indent="0" algn="ctr" rtl="0">
              <a:lnSpc>
                <a:spcPct val="115000"/>
              </a:lnSpc>
              <a:spcBef>
                <a:spcPts val="0"/>
              </a:spcBef>
              <a:spcAft>
                <a:spcPts val="0"/>
              </a:spcAft>
              <a:buClr>
                <a:srgbClr val="211D1E"/>
              </a:buClr>
              <a:buSzPts val="1700"/>
              <a:buFont typeface="Calibri"/>
              <a:buNone/>
            </a:pPr>
            <a:r>
              <a:rPr lang="en-US" sz="1700" b="0" i="0" u="none" strike="noStrike" cap="none" dirty="0">
                <a:solidFill>
                  <a:srgbClr val="211D1E"/>
                </a:solidFill>
                <a:latin typeface="Calibri"/>
                <a:ea typeface="Calibri"/>
                <a:cs typeface="Calibri"/>
                <a:sym typeface="Calibri"/>
              </a:rPr>
              <a:t>Rely on human goodness. Stay together.</a:t>
            </a:r>
            <a:endParaRPr sz="1700" b="0" i="1" u="none" strike="noStrike" cap="none" dirty="0">
              <a:solidFill>
                <a:srgbClr val="211D1E"/>
              </a:solidFill>
              <a:latin typeface="Calibri"/>
              <a:ea typeface="Calibri"/>
              <a:cs typeface="Calibri"/>
              <a:sym typeface="Calibri"/>
            </a:endParaRPr>
          </a:p>
        </p:txBody>
      </p:sp>
    </p:spTree>
    <p:extLst>
      <p:ext uri="{BB962C8B-B14F-4D97-AF65-F5344CB8AC3E}">
        <p14:creationId xmlns:p14="http://schemas.microsoft.com/office/powerpoint/2010/main" val="2452173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EB64-4617-BA53-B30D-10829E923104}"/>
              </a:ext>
            </a:extLst>
          </p:cNvPr>
          <p:cNvSpPr>
            <a:spLocks noGrp="1"/>
          </p:cNvSpPr>
          <p:nvPr>
            <p:ph type="title"/>
          </p:nvPr>
        </p:nvSpPr>
        <p:spPr>
          <a:xfrm>
            <a:off x="4590876" y="436545"/>
            <a:ext cx="2764316" cy="993106"/>
          </a:xfrm>
        </p:spPr>
        <p:txBody>
          <a:bodyPr/>
          <a:lstStyle/>
          <a:p>
            <a:r>
              <a:rPr lang="en-US" b="1" dirty="0">
                <a:solidFill>
                  <a:srgbClr val="FFC000"/>
                </a:solidFill>
              </a:rPr>
              <a:t>Thank you!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1223" y="2088313"/>
            <a:ext cx="2043622" cy="2043622"/>
          </a:xfrm>
          <a:prstGeom prst="rect">
            <a:avLst/>
          </a:prstGeom>
        </p:spPr>
      </p:pic>
      <p:sp>
        <p:nvSpPr>
          <p:cNvPr id="5" name="TextBox 4"/>
          <p:cNvSpPr txBox="1"/>
          <p:nvPr/>
        </p:nvSpPr>
        <p:spPr>
          <a:xfrm>
            <a:off x="404308" y="1095207"/>
            <a:ext cx="11137452" cy="830997"/>
          </a:xfrm>
          <a:prstGeom prst="rect">
            <a:avLst/>
          </a:prstGeom>
          <a:noFill/>
        </p:spPr>
        <p:txBody>
          <a:bodyPr wrap="square" rtlCol="0">
            <a:spAutoFit/>
          </a:bodyPr>
          <a:lstStyle/>
          <a:p>
            <a:pPr algn="ctr"/>
            <a:r>
              <a:rPr lang="en-US" sz="2400" dirty="0"/>
              <a:t>We want your feedback!  </a:t>
            </a:r>
          </a:p>
          <a:p>
            <a:pPr algn="ctr"/>
            <a:r>
              <a:rPr lang="en-US" sz="2400" dirty="0"/>
              <a:t>Help us by completing this short </a:t>
            </a:r>
            <a:r>
              <a:rPr lang="en-US" sz="2400" dirty="0" smtClean="0"/>
              <a:t>3 </a:t>
            </a:r>
            <a:r>
              <a:rPr lang="en-US" sz="2400" dirty="0"/>
              <a:t>question </a:t>
            </a:r>
            <a:r>
              <a:rPr lang="en-US" sz="2400" dirty="0" smtClean="0"/>
              <a:t>evaluation</a:t>
            </a:r>
            <a:endParaRPr lang="en-US" sz="2400" dirty="0"/>
          </a:p>
        </p:txBody>
      </p:sp>
      <p:sp>
        <p:nvSpPr>
          <p:cNvPr id="6" name="TextBox 5"/>
          <p:cNvSpPr txBox="1"/>
          <p:nvPr/>
        </p:nvSpPr>
        <p:spPr>
          <a:xfrm>
            <a:off x="4452623" y="4131935"/>
            <a:ext cx="3624767" cy="830997"/>
          </a:xfrm>
          <a:prstGeom prst="rect">
            <a:avLst/>
          </a:prstGeom>
          <a:noFill/>
        </p:spPr>
        <p:txBody>
          <a:bodyPr wrap="square" rtlCol="0">
            <a:spAutoFit/>
          </a:bodyPr>
          <a:lstStyle/>
          <a:p>
            <a:r>
              <a:rPr lang="en-US" sz="2400" dirty="0"/>
              <a:t>We will also send a </a:t>
            </a:r>
            <a:r>
              <a:rPr lang="en-US" sz="2400" dirty="0" smtClean="0"/>
              <a:t>very short survey </a:t>
            </a:r>
            <a:r>
              <a:rPr lang="en-US" sz="2400" dirty="0"/>
              <a:t>in 2 </a:t>
            </a:r>
            <a:r>
              <a:rPr lang="en-US" sz="2400" dirty="0" smtClean="0"/>
              <a:t>weeks.</a:t>
            </a:r>
            <a:endParaRPr lang="en-US" sz="2400" dirty="0"/>
          </a:p>
        </p:txBody>
      </p:sp>
      <p:pic>
        <p:nvPicPr>
          <p:cNvPr id="3" name="Picture 2"/>
          <p:cNvPicPr>
            <a:picLocks noChangeAspect="1"/>
          </p:cNvPicPr>
          <p:nvPr/>
        </p:nvPicPr>
        <p:blipFill>
          <a:blip r:embed="rId3"/>
          <a:stretch>
            <a:fillRect/>
          </a:stretch>
        </p:blipFill>
        <p:spPr>
          <a:xfrm>
            <a:off x="1884650" y="5209004"/>
            <a:ext cx="8760711" cy="646232"/>
          </a:xfrm>
          <a:prstGeom prst="rect">
            <a:avLst/>
          </a:prstGeom>
        </p:spPr>
      </p:pic>
    </p:spTree>
    <p:extLst>
      <p:ext uri="{BB962C8B-B14F-4D97-AF65-F5344CB8AC3E}">
        <p14:creationId xmlns:p14="http://schemas.microsoft.com/office/powerpoint/2010/main" val="2858936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grpSp>
        <p:nvGrpSpPr>
          <p:cNvPr id="229" name="Google Shape;229;p5"/>
          <p:cNvGrpSpPr/>
          <p:nvPr/>
        </p:nvGrpSpPr>
        <p:grpSpPr>
          <a:xfrm>
            <a:off x="2622965" y="154893"/>
            <a:ext cx="6157499" cy="6548213"/>
            <a:chOff x="883649" y="-107045"/>
            <a:chExt cx="6157499" cy="6548213"/>
          </a:xfrm>
        </p:grpSpPr>
        <p:sp>
          <p:nvSpPr>
            <p:cNvPr id="230" name="Google Shape;230;p5"/>
            <p:cNvSpPr/>
            <p:nvPr/>
          </p:nvSpPr>
          <p:spPr>
            <a:xfrm>
              <a:off x="1509995" y="714658"/>
              <a:ext cx="4904807" cy="4904807"/>
            </a:xfrm>
            <a:prstGeom prst="blockArc">
              <a:avLst>
                <a:gd name="adj1" fmla="val 12600000"/>
                <a:gd name="adj2" fmla="val 16200000"/>
                <a:gd name="adj3" fmla="val 4517"/>
              </a:avLst>
            </a:prstGeom>
            <a:solidFill>
              <a:srgbClr val="9BAB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1509995" y="714658"/>
              <a:ext cx="4904807" cy="4904807"/>
            </a:xfrm>
            <a:prstGeom prst="blockArc">
              <a:avLst>
                <a:gd name="adj1" fmla="val 9000000"/>
                <a:gd name="adj2" fmla="val 12600000"/>
                <a:gd name="adj3" fmla="val 4517"/>
              </a:avLst>
            </a:prstGeom>
            <a:solidFill>
              <a:srgbClr val="889D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1509995" y="714658"/>
              <a:ext cx="4904807" cy="4904807"/>
            </a:xfrm>
            <a:prstGeom prst="blockArc">
              <a:avLst>
                <a:gd name="adj1" fmla="val 5400000"/>
                <a:gd name="adj2" fmla="val 9000000"/>
                <a:gd name="adj3" fmla="val 4517"/>
              </a:avLst>
            </a:prstGeom>
            <a:solidFill>
              <a:srgbClr val="768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1509995" y="714658"/>
              <a:ext cx="4904807" cy="4904807"/>
            </a:xfrm>
            <a:prstGeom prst="blockArc">
              <a:avLst>
                <a:gd name="adj1" fmla="val 1800000"/>
                <a:gd name="adj2" fmla="val 5400000"/>
                <a:gd name="adj3" fmla="val 4517"/>
              </a:avLst>
            </a:prstGeom>
            <a:solidFill>
              <a:srgbClr val="6383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1509995" y="714658"/>
              <a:ext cx="4904807" cy="4904807"/>
            </a:xfrm>
            <a:prstGeom prst="blockArc">
              <a:avLst>
                <a:gd name="adj1" fmla="val 19800000"/>
                <a:gd name="adj2" fmla="val 1800000"/>
                <a:gd name="adj3" fmla="val 4517"/>
              </a:avLst>
            </a:prstGeom>
            <a:solidFill>
              <a:srgbClr val="507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1509995" y="714658"/>
              <a:ext cx="4904807" cy="4904807"/>
            </a:xfrm>
            <a:prstGeom prst="blockArc">
              <a:avLst>
                <a:gd name="adj1" fmla="val 16200000"/>
                <a:gd name="adj2" fmla="val 19800000"/>
                <a:gd name="adj3" fmla="val 4517"/>
              </a:avLst>
            </a:prstGeom>
            <a:solidFill>
              <a:srgbClr val="406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2721622" y="1925746"/>
              <a:ext cx="2481553" cy="2482630"/>
            </a:xfrm>
            <a:prstGeom prst="ellipse">
              <a:avLst/>
            </a:prstGeom>
            <a:solidFill>
              <a:srgbClr val="3A66B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txBox="1"/>
            <p:nvPr/>
          </p:nvSpPr>
          <p:spPr>
            <a:xfrm>
              <a:off x="3085037" y="2289319"/>
              <a:ext cx="1754723" cy="175548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Rules of Engagement</a:t>
              </a:r>
              <a:endParaRPr/>
            </a:p>
          </p:txBody>
        </p:sp>
        <p:sp>
          <p:nvSpPr>
            <p:cNvPr id="238" name="Google Shape;238;p5"/>
            <p:cNvSpPr/>
            <p:nvPr/>
          </p:nvSpPr>
          <p:spPr>
            <a:xfrm>
              <a:off x="2959527" y="-107045"/>
              <a:ext cx="2005744" cy="1754180"/>
            </a:xfrm>
            <a:prstGeom prst="ellipse">
              <a:avLst/>
            </a:prstGeom>
            <a:solidFill>
              <a:srgbClr val="3A66B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txBox="1"/>
            <p:nvPr/>
          </p:nvSpPr>
          <p:spPr>
            <a:xfrm>
              <a:off x="3253261" y="149849"/>
              <a:ext cx="1418276" cy="1240392"/>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Listen Respectfully</a:t>
              </a:r>
              <a:endParaRPr/>
            </a:p>
          </p:txBody>
        </p:sp>
        <p:sp>
          <p:nvSpPr>
            <p:cNvPr id="240" name="Google Shape;240;p5"/>
            <p:cNvSpPr/>
            <p:nvPr/>
          </p:nvSpPr>
          <p:spPr>
            <a:xfrm>
              <a:off x="5035404" y="1091463"/>
              <a:ext cx="2005744" cy="1754180"/>
            </a:xfrm>
            <a:prstGeom prst="ellipse">
              <a:avLst/>
            </a:prstGeom>
            <a:solidFill>
              <a:srgbClr val="4770BF"/>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txBox="1"/>
            <p:nvPr/>
          </p:nvSpPr>
          <p:spPr>
            <a:xfrm>
              <a:off x="5329138" y="1348357"/>
              <a:ext cx="1418276" cy="1240392"/>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Fully Participate</a:t>
              </a:r>
              <a:endParaRPr/>
            </a:p>
          </p:txBody>
        </p:sp>
        <p:sp>
          <p:nvSpPr>
            <p:cNvPr id="242" name="Google Shape;242;p5"/>
            <p:cNvSpPr/>
            <p:nvPr/>
          </p:nvSpPr>
          <p:spPr>
            <a:xfrm>
              <a:off x="5035404" y="3488480"/>
              <a:ext cx="2005744" cy="1754180"/>
            </a:xfrm>
            <a:prstGeom prst="ellipse">
              <a:avLst/>
            </a:prstGeom>
            <a:solidFill>
              <a:srgbClr val="5C7FC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txBox="1"/>
            <p:nvPr/>
          </p:nvSpPr>
          <p:spPr>
            <a:xfrm>
              <a:off x="5329138" y="3745374"/>
              <a:ext cx="1418276" cy="1240392"/>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Speak From Own Experience</a:t>
              </a:r>
              <a:endParaRPr/>
            </a:p>
          </p:txBody>
        </p:sp>
        <p:sp>
          <p:nvSpPr>
            <p:cNvPr id="244" name="Google Shape;244;p5"/>
            <p:cNvSpPr/>
            <p:nvPr/>
          </p:nvSpPr>
          <p:spPr>
            <a:xfrm>
              <a:off x="2959527" y="4686988"/>
              <a:ext cx="2005744" cy="1754180"/>
            </a:xfrm>
            <a:prstGeom prst="ellipse">
              <a:avLst/>
            </a:prstGeom>
            <a:solidFill>
              <a:srgbClr val="728DCA"/>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txBox="1"/>
            <p:nvPr/>
          </p:nvSpPr>
          <p:spPr>
            <a:xfrm>
              <a:off x="3253261" y="4943882"/>
              <a:ext cx="1418276" cy="1240392"/>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152A35"/>
                </a:buClr>
                <a:buSzPts val="1800"/>
                <a:buFont typeface="Calibri"/>
                <a:buNone/>
              </a:pPr>
              <a:r>
                <a:rPr lang="en-US" sz="1800" b="0" i="0" u="none" strike="noStrike" cap="none">
                  <a:solidFill>
                    <a:srgbClr val="152A35"/>
                  </a:solidFill>
                  <a:latin typeface="Calibri"/>
                  <a:ea typeface="Calibri"/>
                  <a:cs typeface="Calibri"/>
                  <a:sym typeface="Calibri"/>
                </a:rPr>
                <a:t>Be Open To New &amp; Different Perspectives</a:t>
              </a:r>
              <a:endParaRPr/>
            </a:p>
          </p:txBody>
        </p:sp>
        <p:sp>
          <p:nvSpPr>
            <p:cNvPr id="246" name="Google Shape;246;p5"/>
            <p:cNvSpPr/>
            <p:nvPr/>
          </p:nvSpPr>
          <p:spPr>
            <a:xfrm>
              <a:off x="883649" y="3488480"/>
              <a:ext cx="2005744" cy="1754180"/>
            </a:xfrm>
            <a:prstGeom prst="ellipse">
              <a:avLst/>
            </a:prstGeom>
            <a:solidFill>
              <a:srgbClr val="879CD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txBox="1"/>
            <p:nvPr/>
          </p:nvSpPr>
          <p:spPr>
            <a:xfrm>
              <a:off x="1177383" y="3745374"/>
              <a:ext cx="1418276" cy="1240392"/>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152A35"/>
                </a:buClr>
                <a:buSzPts val="1800"/>
                <a:buFont typeface="Calibri"/>
                <a:buNone/>
              </a:pPr>
              <a:r>
                <a:rPr lang="en-US" sz="1800" b="0" i="0" u="none" strike="noStrike" cap="none">
                  <a:solidFill>
                    <a:srgbClr val="152A35"/>
                  </a:solidFill>
                  <a:latin typeface="Calibri"/>
                  <a:ea typeface="Calibri"/>
                  <a:cs typeface="Calibri"/>
                  <a:sym typeface="Calibri"/>
                </a:rPr>
                <a:t>Respect &amp; Maintain Confidentiality</a:t>
              </a:r>
              <a:endParaRPr/>
            </a:p>
          </p:txBody>
        </p:sp>
        <p:sp>
          <p:nvSpPr>
            <p:cNvPr id="248" name="Google Shape;248;p5"/>
            <p:cNvSpPr/>
            <p:nvPr/>
          </p:nvSpPr>
          <p:spPr>
            <a:xfrm>
              <a:off x="883649" y="1091463"/>
              <a:ext cx="2005744" cy="1754180"/>
            </a:xfrm>
            <a:prstGeom prst="ellipse">
              <a:avLst/>
            </a:prstGeom>
            <a:solidFill>
              <a:srgbClr val="9BABD7"/>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txBox="1"/>
            <p:nvPr/>
          </p:nvSpPr>
          <p:spPr>
            <a:xfrm>
              <a:off x="1177383" y="1348357"/>
              <a:ext cx="1418276" cy="1240392"/>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152A35"/>
                </a:buClr>
                <a:buSzPts val="1800"/>
                <a:buFont typeface="Calibri"/>
                <a:buNone/>
              </a:pPr>
              <a:r>
                <a:rPr lang="en-US" sz="1800" b="0" i="0" u="none" strike="noStrike" cap="none">
                  <a:solidFill>
                    <a:srgbClr val="152A35"/>
                  </a:solidFill>
                  <a:latin typeface="Calibri"/>
                  <a:ea typeface="Calibri"/>
                  <a:cs typeface="Calibri"/>
                  <a:sym typeface="Calibri"/>
                </a:rPr>
                <a:t>Practice Holding Complex Thought</a:t>
              </a:r>
              <a:endParaRPr/>
            </a:p>
          </p:txBody>
        </p:sp>
      </p:grpSp>
    </p:spTree>
    <p:extLst>
      <p:ext uri="{BB962C8B-B14F-4D97-AF65-F5344CB8AC3E}">
        <p14:creationId xmlns:p14="http://schemas.microsoft.com/office/powerpoint/2010/main" val="989322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3859D3-898F-97B9-122D-CD26DAFC024D}"/>
              </a:ext>
            </a:extLst>
          </p:cNvPr>
          <p:cNvPicPr>
            <a:picLocks noChangeAspect="1"/>
          </p:cNvPicPr>
          <p:nvPr/>
        </p:nvPicPr>
        <p:blipFill>
          <a:blip r:embed="rId3"/>
          <a:stretch>
            <a:fillRect/>
          </a:stretch>
        </p:blipFill>
        <p:spPr>
          <a:xfrm>
            <a:off x="-368302" y="0"/>
            <a:ext cx="12928604" cy="6858000"/>
          </a:xfrm>
          <a:prstGeom prst="rect">
            <a:avLst/>
          </a:prstGeom>
        </p:spPr>
      </p:pic>
      <p:sp>
        <p:nvSpPr>
          <p:cNvPr id="2" name="Title 1">
            <a:extLst>
              <a:ext uri="{FF2B5EF4-FFF2-40B4-BE49-F238E27FC236}">
                <a16:creationId xmlns:a16="http://schemas.microsoft.com/office/drawing/2014/main" id="{C4B60C1A-D721-F33F-3C76-C246782181BC}"/>
              </a:ext>
            </a:extLst>
          </p:cNvPr>
          <p:cNvSpPr>
            <a:spLocks noGrp="1"/>
          </p:cNvSpPr>
          <p:nvPr>
            <p:ph type="title" idx="4294967295"/>
          </p:nvPr>
        </p:nvSpPr>
        <p:spPr>
          <a:xfrm>
            <a:off x="0" y="188913"/>
            <a:ext cx="10515600" cy="1325562"/>
          </a:xfrm>
        </p:spPr>
        <p:txBody>
          <a:bodyPr>
            <a:normAutofit/>
          </a:bodyPr>
          <a:lstStyle/>
          <a:p>
            <a:pPr algn="ctr"/>
            <a:r>
              <a:rPr lang="en-GB" sz="3200" dirty="0"/>
              <a:t>Roadmap:</a:t>
            </a:r>
            <a:br>
              <a:rPr lang="en-GB" sz="3200" dirty="0"/>
            </a:br>
            <a:r>
              <a:rPr lang="en-GB" sz="3200" b="1" dirty="0">
                <a:solidFill>
                  <a:schemeClr val="accent4"/>
                </a:solidFill>
              </a:rPr>
              <a:t>Meaning in Medicine</a:t>
            </a:r>
            <a:endParaRPr lang="en-UA" sz="3200" b="1" dirty="0">
              <a:solidFill>
                <a:schemeClr val="accent4"/>
              </a:solidFill>
            </a:endParaRPr>
          </a:p>
        </p:txBody>
      </p:sp>
      <p:pic>
        <p:nvPicPr>
          <p:cNvPr id="11" name="Picture 10">
            <a:extLst>
              <a:ext uri="{FF2B5EF4-FFF2-40B4-BE49-F238E27FC236}">
                <a16:creationId xmlns:a16="http://schemas.microsoft.com/office/drawing/2014/main" id="{2683B8EB-A874-D5A3-E9B5-F3964E0B23F3}"/>
              </a:ext>
            </a:extLst>
          </p:cNvPr>
          <p:cNvPicPr>
            <a:picLocks noChangeAspect="1"/>
          </p:cNvPicPr>
          <p:nvPr/>
        </p:nvPicPr>
        <p:blipFill>
          <a:blip r:embed="rId4"/>
          <a:stretch>
            <a:fillRect/>
          </a:stretch>
        </p:blipFill>
        <p:spPr>
          <a:xfrm>
            <a:off x="4306906" y="2327638"/>
            <a:ext cx="589185" cy="589185"/>
          </a:xfrm>
          <a:prstGeom prst="rect">
            <a:avLst/>
          </a:prstGeom>
        </p:spPr>
      </p:pic>
      <p:pic>
        <p:nvPicPr>
          <p:cNvPr id="12" name="Picture 11">
            <a:extLst>
              <a:ext uri="{FF2B5EF4-FFF2-40B4-BE49-F238E27FC236}">
                <a16:creationId xmlns:a16="http://schemas.microsoft.com/office/drawing/2014/main" id="{3B3206BB-759E-72DC-8F5E-2ED30D317590}"/>
              </a:ext>
            </a:extLst>
          </p:cNvPr>
          <p:cNvPicPr>
            <a:picLocks noChangeAspect="1"/>
          </p:cNvPicPr>
          <p:nvPr/>
        </p:nvPicPr>
        <p:blipFill>
          <a:blip r:embed="rId4"/>
          <a:stretch>
            <a:fillRect/>
          </a:stretch>
        </p:blipFill>
        <p:spPr>
          <a:xfrm>
            <a:off x="1366937" y="4784925"/>
            <a:ext cx="589185" cy="589185"/>
          </a:xfrm>
          <a:prstGeom prst="rect">
            <a:avLst/>
          </a:prstGeom>
        </p:spPr>
      </p:pic>
      <p:pic>
        <p:nvPicPr>
          <p:cNvPr id="13" name="Picture 12">
            <a:extLst>
              <a:ext uri="{FF2B5EF4-FFF2-40B4-BE49-F238E27FC236}">
                <a16:creationId xmlns:a16="http://schemas.microsoft.com/office/drawing/2014/main" id="{B16BBD77-875E-0FE1-E4B5-C262DB50BDD5}"/>
              </a:ext>
            </a:extLst>
          </p:cNvPr>
          <p:cNvPicPr>
            <a:picLocks noChangeAspect="1"/>
          </p:cNvPicPr>
          <p:nvPr/>
        </p:nvPicPr>
        <p:blipFill>
          <a:blip r:embed="rId4"/>
          <a:stretch>
            <a:fillRect/>
          </a:stretch>
        </p:blipFill>
        <p:spPr>
          <a:xfrm>
            <a:off x="7003807" y="4650053"/>
            <a:ext cx="589185" cy="589185"/>
          </a:xfrm>
          <a:prstGeom prst="rect">
            <a:avLst/>
          </a:prstGeom>
        </p:spPr>
      </p:pic>
      <p:pic>
        <p:nvPicPr>
          <p:cNvPr id="15" name="Picture 14">
            <a:extLst>
              <a:ext uri="{FF2B5EF4-FFF2-40B4-BE49-F238E27FC236}">
                <a16:creationId xmlns:a16="http://schemas.microsoft.com/office/drawing/2014/main" id="{35829DF5-617E-FCA9-3BC6-A3E575FC1C3A}"/>
              </a:ext>
            </a:extLst>
          </p:cNvPr>
          <p:cNvPicPr>
            <a:picLocks noChangeAspect="1"/>
          </p:cNvPicPr>
          <p:nvPr/>
        </p:nvPicPr>
        <p:blipFill>
          <a:blip r:embed="rId5"/>
          <a:stretch>
            <a:fillRect/>
          </a:stretch>
        </p:blipFill>
        <p:spPr>
          <a:xfrm>
            <a:off x="1704856" y="2213591"/>
            <a:ext cx="2569857" cy="811926"/>
          </a:xfrm>
          <a:prstGeom prst="rect">
            <a:avLst/>
          </a:prstGeom>
        </p:spPr>
      </p:pic>
      <p:pic>
        <p:nvPicPr>
          <p:cNvPr id="19" name="Picture 18">
            <a:extLst>
              <a:ext uri="{FF2B5EF4-FFF2-40B4-BE49-F238E27FC236}">
                <a16:creationId xmlns:a16="http://schemas.microsoft.com/office/drawing/2014/main" id="{7E58FAAD-F836-D20D-C70A-AC028B8D8DBC}"/>
              </a:ext>
            </a:extLst>
          </p:cNvPr>
          <p:cNvPicPr>
            <a:picLocks noChangeAspect="1"/>
          </p:cNvPicPr>
          <p:nvPr/>
        </p:nvPicPr>
        <p:blipFill>
          <a:blip r:embed="rId6"/>
          <a:stretch>
            <a:fillRect/>
          </a:stretch>
        </p:blipFill>
        <p:spPr>
          <a:xfrm>
            <a:off x="7626874" y="4534740"/>
            <a:ext cx="2569857" cy="814286"/>
          </a:xfrm>
          <a:prstGeom prst="rect">
            <a:avLst/>
          </a:prstGeom>
        </p:spPr>
      </p:pic>
      <p:pic>
        <p:nvPicPr>
          <p:cNvPr id="20" name="Picture 19">
            <a:extLst>
              <a:ext uri="{FF2B5EF4-FFF2-40B4-BE49-F238E27FC236}">
                <a16:creationId xmlns:a16="http://schemas.microsoft.com/office/drawing/2014/main" id="{40A82703-7677-FAB1-DFA9-D8240636A98E}"/>
              </a:ext>
            </a:extLst>
          </p:cNvPr>
          <p:cNvPicPr>
            <a:picLocks noChangeAspect="1"/>
          </p:cNvPicPr>
          <p:nvPr/>
        </p:nvPicPr>
        <p:blipFill>
          <a:blip r:embed="rId7"/>
          <a:stretch>
            <a:fillRect/>
          </a:stretch>
        </p:blipFill>
        <p:spPr>
          <a:xfrm>
            <a:off x="408684" y="3689234"/>
            <a:ext cx="2569857" cy="1124313"/>
          </a:xfrm>
          <a:prstGeom prst="rect">
            <a:avLst/>
          </a:prstGeom>
        </p:spPr>
      </p:pic>
      <p:sp>
        <p:nvSpPr>
          <p:cNvPr id="21" name="TextBox 20">
            <a:extLst>
              <a:ext uri="{FF2B5EF4-FFF2-40B4-BE49-F238E27FC236}">
                <a16:creationId xmlns:a16="http://schemas.microsoft.com/office/drawing/2014/main" id="{F3E3FFA8-7E91-231E-31DA-8624E77713C0}"/>
              </a:ext>
            </a:extLst>
          </p:cNvPr>
          <p:cNvSpPr txBox="1"/>
          <p:nvPr/>
        </p:nvSpPr>
        <p:spPr>
          <a:xfrm>
            <a:off x="1486207" y="4869906"/>
            <a:ext cx="4248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A" sz="18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22" name="TextBox 21">
            <a:extLst>
              <a:ext uri="{FF2B5EF4-FFF2-40B4-BE49-F238E27FC236}">
                <a16:creationId xmlns:a16="http://schemas.microsoft.com/office/drawing/2014/main" id="{7410D543-7957-C475-AC2A-63B2BDC51E7F}"/>
              </a:ext>
            </a:extLst>
          </p:cNvPr>
          <p:cNvSpPr txBox="1"/>
          <p:nvPr/>
        </p:nvSpPr>
        <p:spPr>
          <a:xfrm>
            <a:off x="4436524" y="2407920"/>
            <a:ext cx="4248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A" sz="18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23" name="TextBox 22">
            <a:extLst>
              <a:ext uri="{FF2B5EF4-FFF2-40B4-BE49-F238E27FC236}">
                <a16:creationId xmlns:a16="http://schemas.microsoft.com/office/drawing/2014/main" id="{17667D4A-8DFD-47C7-2A3D-CA692A9A083C}"/>
              </a:ext>
            </a:extLst>
          </p:cNvPr>
          <p:cNvSpPr txBox="1"/>
          <p:nvPr/>
        </p:nvSpPr>
        <p:spPr>
          <a:xfrm>
            <a:off x="7134004" y="4730496"/>
            <a:ext cx="4248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A" sz="18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25" name="TextBox 24">
            <a:extLst>
              <a:ext uri="{FF2B5EF4-FFF2-40B4-BE49-F238E27FC236}">
                <a16:creationId xmlns:a16="http://schemas.microsoft.com/office/drawing/2014/main" id="{AB01BC71-A49A-B0EC-63DA-5AD17FA512C3}"/>
              </a:ext>
            </a:extLst>
          </p:cNvPr>
          <p:cNvSpPr txBox="1"/>
          <p:nvPr/>
        </p:nvSpPr>
        <p:spPr>
          <a:xfrm>
            <a:off x="580144" y="3787249"/>
            <a:ext cx="22494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Why Focus on meaning</a:t>
            </a:r>
            <a:endParaRPr kumimoji="0" lang="en-UA"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2B4F947D-1A85-2EF9-9323-9D523DEB8FA5}"/>
              </a:ext>
            </a:extLst>
          </p:cNvPr>
          <p:cNvSpPr txBox="1"/>
          <p:nvPr/>
        </p:nvSpPr>
        <p:spPr>
          <a:xfrm>
            <a:off x="1853829" y="2327638"/>
            <a:ext cx="22494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Using stories to connect to meaning</a:t>
            </a:r>
            <a:endParaRPr kumimoji="0" lang="en-UA"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181CDF2A-51EA-6D04-A684-05106B74B5C1}"/>
              </a:ext>
            </a:extLst>
          </p:cNvPr>
          <p:cNvSpPr txBox="1"/>
          <p:nvPr/>
        </p:nvSpPr>
        <p:spPr>
          <a:xfrm>
            <a:off x="7787090" y="4618717"/>
            <a:ext cx="22494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Reflecting </a:t>
            </a:r>
            <a:r>
              <a:rPr kumimoji="0" lang="en-GB" b="0" i="0" u="none" strike="noStrike" kern="1200" cap="none" spc="0" normalizeH="0" baseline="0" noProof="0">
                <a:ln>
                  <a:noFill/>
                </a:ln>
                <a:solidFill>
                  <a:prstClr val="black"/>
                </a:solidFill>
                <a:effectLst/>
                <a:uLnTx/>
                <a:uFillTx/>
                <a:latin typeface="Calibri" panose="020F0502020204030204"/>
                <a:ea typeface="+mn-ea"/>
                <a:cs typeface="+mn-cs"/>
              </a:rPr>
              <a:t>on joy in relationships</a:t>
            </a:r>
            <a:endParaRPr kumimoji="0" lang="en-UA"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74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F87DA-DB8E-6770-A2A6-8D7556F73078}"/>
              </a:ext>
            </a:extLst>
          </p:cNvPr>
          <p:cNvSpPr>
            <a:spLocks noGrp="1"/>
          </p:cNvSpPr>
          <p:nvPr>
            <p:ph type="title" idx="4294967295"/>
          </p:nvPr>
        </p:nvSpPr>
        <p:spPr>
          <a:xfrm>
            <a:off x="683394" y="228600"/>
            <a:ext cx="10515600" cy="1325563"/>
          </a:xfrm>
        </p:spPr>
        <p:txBody>
          <a:bodyPr/>
          <a:lstStyle/>
          <a:p>
            <a:r>
              <a:rPr lang="en-US" dirty="0"/>
              <a:t>You practice in a flawed medical system</a:t>
            </a:r>
          </a:p>
        </p:txBody>
      </p:sp>
      <p:sp>
        <p:nvSpPr>
          <p:cNvPr id="3" name="Content Placeholder 2">
            <a:extLst>
              <a:ext uri="{FF2B5EF4-FFF2-40B4-BE49-F238E27FC236}">
                <a16:creationId xmlns:a16="http://schemas.microsoft.com/office/drawing/2014/main" id="{5D1B619B-734B-FB5A-C313-2A7C3D35575E}"/>
              </a:ext>
            </a:extLst>
          </p:cNvPr>
          <p:cNvSpPr>
            <a:spLocks noGrp="1"/>
          </p:cNvSpPr>
          <p:nvPr>
            <p:ph idx="4294967295"/>
          </p:nvPr>
        </p:nvSpPr>
        <p:spPr>
          <a:xfrm>
            <a:off x="683394" y="1606785"/>
            <a:ext cx="10515600" cy="4352925"/>
          </a:xfrm>
        </p:spPr>
        <p:txBody>
          <a:bodyPr/>
          <a:lstStyle/>
          <a:p>
            <a:pPr marL="0" indent="0">
              <a:buNone/>
            </a:pPr>
            <a:r>
              <a:rPr lang="en-US" sz="2400" dirty="0"/>
              <a:t>“Up to 80% of the causes of physician dissatisfaction and lack of well-being are systems issues” </a:t>
            </a:r>
            <a:r>
              <a:rPr lang="en-US" sz="1200" dirty="0"/>
              <a:t>(Collier, R. CMAJ 2018)</a:t>
            </a:r>
          </a:p>
          <a:p>
            <a:pPr marL="0" indent="0">
              <a:buNone/>
            </a:pPr>
            <a:endParaRPr lang="en-US" sz="1200" dirty="0"/>
          </a:p>
          <a:p>
            <a:pPr marL="0" indent="0">
              <a:buNone/>
            </a:pPr>
            <a:endParaRPr lang="en-US" dirty="0"/>
          </a:p>
          <a:p>
            <a:pPr marL="0" indent="0">
              <a:buNone/>
            </a:pPr>
            <a:r>
              <a:rPr lang="en-US" dirty="0"/>
              <a:t>Leading models of physician stress support the </a:t>
            </a:r>
          </a:p>
          <a:p>
            <a:pPr marL="0" indent="0">
              <a:buNone/>
            </a:pPr>
            <a:r>
              <a:rPr lang="en-US" dirty="0"/>
              <a:t>Concept that addressing systems issues will</a:t>
            </a:r>
          </a:p>
          <a:p>
            <a:pPr marL="0" indent="0">
              <a:buNone/>
            </a:pPr>
            <a:r>
              <a:rPr lang="en-US" dirty="0"/>
              <a:t>Have the greatest impact on physician wellness</a:t>
            </a:r>
          </a:p>
          <a:p>
            <a:pPr lvl="1"/>
            <a:endParaRPr lang="en-US" dirty="0"/>
          </a:p>
        </p:txBody>
      </p:sp>
      <p:pic>
        <p:nvPicPr>
          <p:cNvPr id="4" name="Picture 3">
            <a:extLst>
              <a:ext uri="{FF2B5EF4-FFF2-40B4-BE49-F238E27FC236}">
                <a16:creationId xmlns:a16="http://schemas.microsoft.com/office/drawing/2014/main" id="{3C1A5561-C533-53E0-3D69-7F52BD088C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8510" y="2551907"/>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C11EEF0-08FB-FE97-7583-397DEA9565CA}"/>
              </a:ext>
            </a:extLst>
          </p:cNvPr>
          <p:cNvSpPr txBox="1">
            <a:spLocks noChangeArrowheads="1"/>
          </p:cNvSpPr>
          <p:nvPr/>
        </p:nvSpPr>
        <p:spPr bwMode="auto">
          <a:xfrm>
            <a:off x="7472362" y="6089877"/>
            <a:ext cx="4719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Geneva"/>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rPr>
              <a:t>Stanford Medicine Model of Wellness (2016)</a:t>
            </a:r>
          </a:p>
        </p:txBody>
      </p:sp>
    </p:spTree>
    <p:extLst>
      <p:ext uri="{BB962C8B-B14F-4D97-AF65-F5344CB8AC3E}">
        <p14:creationId xmlns:p14="http://schemas.microsoft.com/office/powerpoint/2010/main" val="944305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5553070" y="879965"/>
            <a:ext cx="5292434" cy="541250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170729" y="2321936"/>
            <a:ext cx="4064000" cy="3962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4294967295"/>
          </p:nvPr>
        </p:nvSpPr>
        <p:spPr>
          <a:xfrm>
            <a:off x="0" y="452438"/>
            <a:ext cx="10515600" cy="5715000"/>
          </a:xfrm>
        </p:spPr>
        <p:txBody>
          <a:bodyPr/>
          <a:lstStyle/>
          <a:p>
            <a:pPr marL="0" indent="0">
              <a:buNone/>
            </a:pPr>
            <a:r>
              <a:rPr lang="en-US" dirty="0"/>
              <a:t> </a:t>
            </a:r>
          </a:p>
        </p:txBody>
      </p:sp>
      <p:sp>
        <p:nvSpPr>
          <p:cNvPr id="14" name="Oval 13"/>
          <p:cNvSpPr/>
          <p:nvPr/>
        </p:nvSpPr>
        <p:spPr>
          <a:xfrm>
            <a:off x="6771428" y="3604907"/>
            <a:ext cx="2761674" cy="2705402"/>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364534" y="4715004"/>
            <a:ext cx="1662546" cy="15774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5" name="TextBox 14"/>
          <p:cNvSpPr txBox="1"/>
          <p:nvPr/>
        </p:nvSpPr>
        <p:spPr>
          <a:xfrm>
            <a:off x="7397191" y="4027652"/>
            <a:ext cx="1607127" cy="369332"/>
          </a:xfrm>
          <a:prstGeom prst="rect">
            <a:avLst/>
          </a:prstGeom>
          <a:noFill/>
        </p:spPr>
        <p:txBody>
          <a:bodyPr wrap="square" rtlCol="0">
            <a:spAutoFit/>
          </a:bodyPr>
          <a:lstStyle/>
          <a:p>
            <a:r>
              <a:rPr lang="en-US" dirty="0">
                <a:solidFill>
                  <a:schemeClr val="bg1"/>
                </a:solidFill>
              </a:rPr>
              <a:t>Organizational</a:t>
            </a:r>
          </a:p>
        </p:txBody>
      </p:sp>
      <p:sp>
        <p:nvSpPr>
          <p:cNvPr id="18" name="TextBox 17"/>
          <p:cNvSpPr txBox="1"/>
          <p:nvPr/>
        </p:nvSpPr>
        <p:spPr>
          <a:xfrm>
            <a:off x="7544643" y="2883761"/>
            <a:ext cx="1366982" cy="369332"/>
          </a:xfrm>
          <a:prstGeom prst="rect">
            <a:avLst/>
          </a:prstGeom>
          <a:noFill/>
        </p:spPr>
        <p:txBody>
          <a:bodyPr wrap="square" rtlCol="0">
            <a:spAutoFit/>
          </a:bodyPr>
          <a:lstStyle/>
          <a:p>
            <a:r>
              <a:rPr lang="en-US" dirty="0">
                <a:solidFill>
                  <a:schemeClr val="bg1"/>
                </a:solidFill>
              </a:rPr>
              <a:t>Community</a:t>
            </a:r>
          </a:p>
        </p:txBody>
      </p:sp>
      <p:sp>
        <p:nvSpPr>
          <p:cNvPr id="20" name="TextBox 19"/>
          <p:cNvSpPr txBox="1"/>
          <p:nvPr/>
        </p:nvSpPr>
        <p:spPr>
          <a:xfrm>
            <a:off x="7742095" y="1470505"/>
            <a:ext cx="3001815" cy="369332"/>
          </a:xfrm>
          <a:prstGeom prst="rect">
            <a:avLst/>
          </a:prstGeom>
          <a:noFill/>
        </p:spPr>
        <p:txBody>
          <a:bodyPr wrap="square" rtlCol="0">
            <a:spAutoFit/>
          </a:bodyPr>
          <a:lstStyle/>
          <a:p>
            <a:r>
              <a:rPr lang="en-US" dirty="0">
                <a:solidFill>
                  <a:schemeClr val="bg1"/>
                </a:solidFill>
              </a:rPr>
              <a:t>Policy</a:t>
            </a:r>
          </a:p>
        </p:txBody>
      </p:sp>
      <p:sp>
        <p:nvSpPr>
          <p:cNvPr id="9" name="Oval 8"/>
          <p:cNvSpPr/>
          <p:nvPr/>
        </p:nvSpPr>
        <p:spPr>
          <a:xfrm>
            <a:off x="7738607" y="5423936"/>
            <a:ext cx="914400" cy="877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99354" y="5687392"/>
            <a:ext cx="1089890" cy="369332"/>
          </a:xfrm>
          <a:prstGeom prst="rect">
            <a:avLst/>
          </a:prstGeom>
          <a:noFill/>
        </p:spPr>
        <p:txBody>
          <a:bodyPr wrap="square" rtlCol="0">
            <a:spAutoFit/>
          </a:bodyPr>
          <a:lstStyle/>
          <a:p>
            <a:r>
              <a:rPr lang="en-US" dirty="0">
                <a:solidFill>
                  <a:schemeClr val="bg1"/>
                </a:solidFill>
              </a:rPr>
              <a:t>Personal</a:t>
            </a:r>
          </a:p>
        </p:txBody>
      </p:sp>
      <p:sp>
        <p:nvSpPr>
          <p:cNvPr id="12" name="TextBox 11"/>
          <p:cNvSpPr txBox="1"/>
          <p:nvPr/>
        </p:nvSpPr>
        <p:spPr>
          <a:xfrm>
            <a:off x="7479988" y="5000040"/>
            <a:ext cx="1431637" cy="369332"/>
          </a:xfrm>
          <a:prstGeom prst="rect">
            <a:avLst/>
          </a:prstGeom>
          <a:noFill/>
        </p:spPr>
        <p:txBody>
          <a:bodyPr wrap="square" rtlCol="0">
            <a:spAutoFit/>
          </a:bodyPr>
          <a:lstStyle/>
          <a:p>
            <a:r>
              <a:rPr lang="en-US" dirty="0">
                <a:solidFill>
                  <a:schemeClr val="bg1"/>
                </a:solidFill>
              </a:rPr>
              <a:t>Interpersonal</a:t>
            </a:r>
          </a:p>
        </p:txBody>
      </p:sp>
      <p:sp>
        <p:nvSpPr>
          <p:cNvPr id="2" name="TextBox 1"/>
          <p:cNvSpPr txBox="1"/>
          <p:nvPr/>
        </p:nvSpPr>
        <p:spPr>
          <a:xfrm>
            <a:off x="1234505" y="5539497"/>
            <a:ext cx="5461410" cy="830997"/>
          </a:xfrm>
          <a:prstGeom prst="rect">
            <a:avLst/>
          </a:prstGeom>
          <a:noFill/>
        </p:spPr>
        <p:txBody>
          <a:bodyPr wrap="square" rtlCol="0">
            <a:spAutoFit/>
          </a:bodyPr>
          <a:lstStyle/>
          <a:p>
            <a:r>
              <a:rPr lang="en-US" sz="2400" dirty="0">
                <a:solidFill>
                  <a:srgbClr val="0070C0"/>
                </a:solidFill>
                <a:latin typeface="Bahnschrift Condensed" panose="020B0502040204020203" pitchFamily="34" charset="0"/>
              </a:rPr>
              <a:t>Physical, psychological, cognitive, spiritual</a:t>
            </a:r>
          </a:p>
          <a:p>
            <a:r>
              <a:rPr lang="en-US" sz="2400" dirty="0">
                <a:latin typeface="Bahnschrift Condensed" panose="020B0502040204020203" pitchFamily="34" charset="0"/>
              </a:rPr>
              <a:t>(knowledge, behaviors, skills)</a:t>
            </a:r>
          </a:p>
        </p:txBody>
      </p:sp>
      <p:sp>
        <p:nvSpPr>
          <p:cNvPr id="3" name="TextBox 2"/>
          <p:cNvSpPr txBox="1"/>
          <p:nvPr/>
        </p:nvSpPr>
        <p:spPr>
          <a:xfrm>
            <a:off x="1185937" y="4575809"/>
            <a:ext cx="4588487" cy="830997"/>
          </a:xfrm>
          <a:prstGeom prst="rect">
            <a:avLst/>
          </a:prstGeom>
          <a:noFill/>
        </p:spPr>
        <p:txBody>
          <a:bodyPr wrap="square" rtlCol="0">
            <a:spAutoFit/>
          </a:bodyPr>
          <a:lstStyle/>
          <a:p>
            <a:r>
              <a:rPr lang="en-US" sz="2400" dirty="0">
                <a:solidFill>
                  <a:srgbClr val="00B050"/>
                </a:solidFill>
                <a:latin typeface="Bahnschrift Condensed" panose="020B0502040204020203" pitchFamily="34" charset="0"/>
              </a:rPr>
              <a:t>Friends, neighbors, co-workers, family</a:t>
            </a:r>
          </a:p>
          <a:p>
            <a:r>
              <a:rPr lang="en-US" sz="2400" dirty="0">
                <a:latin typeface="Bahnschrift Condensed" panose="020B0502040204020203" pitchFamily="34" charset="0"/>
              </a:rPr>
              <a:t>(social network)</a:t>
            </a:r>
          </a:p>
        </p:txBody>
      </p:sp>
      <p:sp>
        <p:nvSpPr>
          <p:cNvPr id="13" name="TextBox 12"/>
          <p:cNvSpPr txBox="1"/>
          <p:nvPr/>
        </p:nvSpPr>
        <p:spPr>
          <a:xfrm>
            <a:off x="1185937" y="3375480"/>
            <a:ext cx="4168998" cy="1200329"/>
          </a:xfrm>
          <a:prstGeom prst="rect">
            <a:avLst/>
          </a:prstGeom>
          <a:noFill/>
        </p:spPr>
        <p:txBody>
          <a:bodyPr wrap="square" rtlCol="0">
            <a:spAutoFit/>
          </a:bodyPr>
          <a:lstStyle/>
          <a:p>
            <a:r>
              <a:rPr lang="en-US" sz="2400" dirty="0">
                <a:solidFill>
                  <a:srgbClr val="FFC000"/>
                </a:solidFill>
                <a:latin typeface="Bahnschrift Condensed" panose="020B0502040204020203" pitchFamily="34" charset="0"/>
              </a:rPr>
              <a:t>Work culture, efficiency of practice, values, goals</a:t>
            </a:r>
          </a:p>
          <a:p>
            <a:r>
              <a:rPr lang="en-US" sz="2400" dirty="0">
                <a:latin typeface="Bahnschrift Condensed" panose="020B0502040204020203" pitchFamily="34" charset="0"/>
              </a:rPr>
              <a:t>(formal and informal rules, operations)</a:t>
            </a:r>
          </a:p>
        </p:txBody>
      </p:sp>
      <p:sp>
        <p:nvSpPr>
          <p:cNvPr id="25" name="Arc 24">
            <a:extLst>
              <a:ext uri="{FF2B5EF4-FFF2-40B4-BE49-F238E27FC236}">
                <a16:creationId xmlns:a16="http://schemas.microsoft.com/office/drawing/2014/main" id="{E35CFC19-36EE-2729-DEBE-49FD0ABB1CC5}"/>
              </a:ext>
            </a:extLst>
          </p:cNvPr>
          <p:cNvSpPr/>
          <p:nvPr/>
        </p:nvSpPr>
        <p:spPr>
          <a:xfrm>
            <a:off x="5932714" y="5672303"/>
            <a:ext cx="349171" cy="340467"/>
          </a:xfrm>
          <a:prstGeom prst="arc">
            <a:avLst>
              <a:gd name="adj1" fmla="val 20977122"/>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4E87F52E-BE92-2142-46B6-6F5CFD8DDE94}"/>
              </a:ext>
            </a:extLst>
          </p:cNvPr>
          <p:cNvSpPr txBox="1"/>
          <p:nvPr/>
        </p:nvSpPr>
        <p:spPr>
          <a:xfrm>
            <a:off x="1234505" y="2040381"/>
            <a:ext cx="3810270" cy="1200329"/>
          </a:xfrm>
          <a:prstGeom prst="rect">
            <a:avLst/>
          </a:prstGeom>
          <a:noFill/>
        </p:spPr>
        <p:txBody>
          <a:bodyPr wrap="square" rtlCol="0">
            <a:spAutoFit/>
          </a:bodyPr>
          <a:lstStyle/>
          <a:p>
            <a:r>
              <a:rPr lang="en-US" sz="2400" dirty="0">
                <a:solidFill>
                  <a:srgbClr val="7030A0"/>
                </a:solidFill>
                <a:latin typeface="Bahnschrift Condensed" panose="020B0502040204020203" pitchFamily="34" charset="0"/>
              </a:rPr>
              <a:t>Environmental structure, safety, access to health services</a:t>
            </a:r>
          </a:p>
          <a:p>
            <a:r>
              <a:rPr lang="en-US" sz="2400" dirty="0">
                <a:latin typeface="Bahnschrift Condensed" panose="020B0502040204020203" pitchFamily="34" charset="0"/>
              </a:rPr>
              <a:t>(Cultural values, norms)</a:t>
            </a:r>
          </a:p>
        </p:txBody>
      </p:sp>
      <p:sp>
        <p:nvSpPr>
          <p:cNvPr id="35" name="TextBox 34">
            <a:extLst>
              <a:ext uri="{FF2B5EF4-FFF2-40B4-BE49-F238E27FC236}">
                <a16:creationId xmlns:a16="http://schemas.microsoft.com/office/drawing/2014/main" id="{0F38A912-265F-7C8F-38D6-F086EBCEC445}"/>
              </a:ext>
            </a:extLst>
          </p:cNvPr>
          <p:cNvSpPr txBox="1"/>
          <p:nvPr/>
        </p:nvSpPr>
        <p:spPr>
          <a:xfrm>
            <a:off x="1263918" y="1224912"/>
            <a:ext cx="3589110" cy="461665"/>
          </a:xfrm>
          <a:prstGeom prst="rect">
            <a:avLst/>
          </a:prstGeom>
          <a:noFill/>
        </p:spPr>
        <p:txBody>
          <a:bodyPr wrap="square" rtlCol="0">
            <a:spAutoFit/>
          </a:bodyPr>
          <a:lstStyle/>
          <a:p>
            <a:r>
              <a:rPr lang="en-US" sz="2400" dirty="0">
                <a:solidFill>
                  <a:srgbClr val="C00000"/>
                </a:solidFill>
                <a:latin typeface="Bahnschrift Condensed" panose="020B0502040204020203" pitchFamily="34" charset="0"/>
              </a:rPr>
              <a:t>Procedures, laws, regulations</a:t>
            </a:r>
          </a:p>
        </p:txBody>
      </p:sp>
      <p:sp>
        <p:nvSpPr>
          <p:cNvPr id="4" name="TextBox 3">
            <a:extLst>
              <a:ext uri="{FF2B5EF4-FFF2-40B4-BE49-F238E27FC236}">
                <a16:creationId xmlns:a16="http://schemas.microsoft.com/office/drawing/2014/main" id="{E9302CF8-3554-25E7-2D32-EC63AD08BC5B}"/>
              </a:ext>
            </a:extLst>
          </p:cNvPr>
          <p:cNvSpPr txBox="1"/>
          <p:nvPr/>
        </p:nvSpPr>
        <p:spPr>
          <a:xfrm flipH="1">
            <a:off x="583472" y="158677"/>
            <a:ext cx="10770327" cy="769441"/>
          </a:xfrm>
          <a:prstGeom prst="rect">
            <a:avLst/>
          </a:prstGeom>
          <a:noFill/>
        </p:spPr>
        <p:txBody>
          <a:bodyPr wrap="square" rtlCol="0">
            <a:spAutoFit/>
          </a:bodyPr>
          <a:lstStyle/>
          <a:p>
            <a:r>
              <a:rPr lang="en-US" sz="4400" dirty="0">
                <a:latin typeface="+mj-lt"/>
              </a:rPr>
              <a:t>Systems that Influence Individual Well-Being</a:t>
            </a:r>
          </a:p>
        </p:txBody>
      </p:sp>
    </p:spTree>
    <p:extLst>
      <p:ext uri="{BB962C8B-B14F-4D97-AF65-F5344CB8AC3E}">
        <p14:creationId xmlns:p14="http://schemas.microsoft.com/office/powerpoint/2010/main" val="65423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14" grpId="0" animBg="1"/>
      <p:bldP spid="11" grpId="0" animBg="1"/>
      <p:bldP spid="15" grpId="0"/>
      <p:bldP spid="18" grpId="0"/>
      <p:bldP spid="20" grpId="0"/>
      <p:bldP spid="9" grpId="0" animBg="1"/>
      <p:bldP spid="10" grpId="0"/>
      <p:bldP spid="12" grpId="0"/>
      <p:bldP spid="2" grpId="0"/>
      <p:bldP spid="3" grpId="0"/>
      <p:bldP spid="1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853969-7635-EEA2-406E-5B053D2B395C}"/>
              </a:ext>
            </a:extLst>
          </p:cNvPr>
          <p:cNvSpPr>
            <a:spLocks noGrp="1"/>
          </p:cNvSpPr>
          <p:nvPr>
            <p:ph type="title" idx="4294967295"/>
          </p:nvPr>
        </p:nvSpPr>
        <p:spPr>
          <a:xfrm>
            <a:off x="492443" y="2383155"/>
            <a:ext cx="10866437" cy="1325563"/>
          </a:xfrm>
        </p:spPr>
        <p:txBody>
          <a:bodyPr>
            <a:normAutofit/>
          </a:bodyPr>
          <a:lstStyle/>
          <a:p>
            <a:pPr algn="ctr"/>
            <a:r>
              <a:rPr lang="en-US" dirty="0"/>
              <a:t>It’s easy to feel overwhelmed by the dysfunctional system </a:t>
            </a:r>
          </a:p>
        </p:txBody>
      </p:sp>
    </p:spTree>
    <p:extLst>
      <p:ext uri="{BB962C8B-B14F-4D97-AF65-F5344CB8AC3E}">
        <p14:creationId xmlns:p14="http://schemas.microsoft.com/office/powerpoint/2010/main" val="366381037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19090</TotalTime>
  <Words>7767</Words>
  <Application>Microsoft Office PowerPoint</Application>
  <PresentationFormat>Widescreen</PresentationFormat>
  <Paragraphs>510</Paragraphs>
  <Slides>45</Slides>
  <Notes>43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45</vt:i4>
      </vt:variant>
    </vt:vector>
  </HeadingPairs>
  <TitlesOfParts>
    <vt:vector size="59" baseType="lpstr">
      <vt:lpstr>MS PGothic</vt:lpstr>
      <vt:lpstr>Arial</vt:lpstr>
      <vt:lpstr>Bahnschrift Condensed</vt:lpstr>
      <vt:lpstr>Calibri</vt:lpstr>
      <vt:lpstr>Calibri Light</vt:lpstr>
      <vt:lpstr>Century Gothic</vt:lpstr>
      <vt:lpstr>Open Sans</vt:lpstr>
      <vt:lpstr>Quattrocento Sans</vt:lpstr>
      <vt:lpstr>Times New Roman</vt:lpstr>
      <vt:lpstr>Wingdings 3</vt:lpstr>
      <vt:lpstr>1_Office Theme</vt:lpstr>
      <vt:lpstr>Ion</vt:lpstr>
      <vt:lpstr>Office Theme</vt:lpstr>
      <vt:lpstr>2_Office Theme</vt:lpstr>
      <vt:lpstr>PowerPoint Presentation</vt:lpstr>
      <vt:lpstr>PowerPoint Presentation</vt:lpstr>
      <vt:lpstr>PowerPoint Presentation</vt:lpstr>
      <vt:lpstr>PERMAH</vt:lpstr>
      <vt:lpstr>PowerPoint Presentation</vt:lpstr>
      <vt:lpstr>Roadmap: Meaning in Medicine</vt:lpstr>
      <vt:lpstr>You practice in a flawed medical system</vt:lpstr>
      <vt:lpstr>PowerPoint Presentation</vt:lpstr>
      <vt:lpstr>It’s easy to feel overwhelmed by the dysfunctional system </vt:lpstr>
      <vt:lpstr>Meaning and Inclusion</vt:lpstr>
      <vt:lpstr>               PARTNER ACTIVITY: Everyday Meaning</vt:lpstr>
      <vt:lpstr>PowerPoint Presentation</vt:lpstr>
      <vt:lpstr>Why focus on meaning?</vt:lpstr>
      <vt:lpstr>  Benefits of knowing our purpose  </vt:lpstr>
      <vt:lpstr>PowerPoint Presentation</vt:lpstr>
      <vt:lpstr>How to focus on meaning  and purpose</vt:lpstr>
      <vt:lpstr>Humans are storytellers</vt:lpstr>
      <vt:lpstr>PowerPoint Presentation</vt:lpstr>
      <vt:lpstr>Facilitators: Edit before presenting</vt:lpstr>
      <vt:lpstr>PowerPoint Presentation</vt:lpstr>
      <vt:lpstr>What is Reflective Practice?</vt:lpstr>
      <vt:lpstr>               PARTNER ACTIVITY: Reflect/Pair Share</vt:lpstr>
      <vt:lpstr>    Large group debrief</vt:lpstr>
      <vt:lpstr>PowerPoint Presentation</vt:lpstr>
      <vt:lpstr>Opportunities for further practice</vt:lpstr>
      <vt:lpstr>PowerPoint Presentation</vt:lpstr>
      <vt:lpstr>Invitation and welcome</vt:lpstr>
      <vt:lpstr>        PARTNER ACTIVITY:         Reflect on a moment of positive connection        with someone recently</vt:lpstr>
      <vt:lpstr>PowerPoint Presentation</vt:lpstr>
      <vt:lpstr>PowerPoint Presentation</vt:lpstr>
      <vt:lpstr>PowerPoint Presentation</vt:lpstr>
      <vt:lpstr>PowerPoint Presentation</vt:lpstr>
      <vt:lpstr>Relationships – meaning &amp; joy</vt:lpstr>
      <vt:lpstr>Patient relationships</vt:lpstr>
      <vt:lpstr>Colleague relationships</vt:lpstr>
      <vt:lpstr>INDIVIDUAL ACTIVITY: Reflection on        connecting with moments of joy </vt:lpstr>
      <vt:lpstr>PowerPoint Presentation</vt:lpstr>
      <vt:lpstr>PowerPoint Presentation</vt:lpstr>
      <vt:lpstr>Cultivating Joy in our work through relationships: keeping this going </vt:lpstr>
      <vt:lpstr>Everyday strategies</vt:lpstr>
      <vt:lpstr>       GROUP ACTIVITY: Making Space for Joy</vt:lpstr>
      <vt:lpstr>PowerPoint Presentation</vt:lpstr>
      <vt:lpstr>Wrap Up – Joy and Meaning</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Young, Julie (Gage)</dc:creator>
  <cp:lastModifiedBy>Bravard, Kathryn</cp:lastModifiedBy>
  <cp:revision>66</cp:revision>
  <dcterms:created xsi:type="dcterms:W3CDTF">2023-03-16T23:00:41Z</dcterms:created>
  <dcterms:modified xsi:type="dcterms:W3CDTF">2025-01-03T15:11:22Z</dcterms:modified>
</cp:coreProperties>
</file>