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33"/>
  </p:notesMasterIdLst>
  <p:sldIdLst>
    <p:sldId id="308" r:id="rId4"/>
    <p:sldId id="2897" r:id="rId5"/>
    <p:sldId id="1082" r:id="rId6"/>
    <p:sldId id="1103" r:id="rId7"/>
    <p:sldId id="971" r:id="rId8"/>
    <p:sldId id="992" r:id="rId9"/>
    <p:sldId id="2896" r:id="rId10"/>
    <p:sldId id="256" r:id="rId11"/>
    <p:sldId id="2895" r:id="rId12"/>
    <p:sldId id="2909" r:id="rId13"/>
    <p:sldId id="2917" r:id="rId14"/>
    <p:sldId id="1110" r:id="rId15"/>
    <p:sldId id="1111" r:id="rId16"/>
    <p:sldId id="2910" r:id="rId17"/>
    <p:sldId id="2911" r:id="rId18"/>
    <p:sldId id="1085" r:id="rId19"/>
    <p:sldId id="2912" r:id="rId20"/>
    <p:sldId id="2913" r:id="rId21"/>
    <p:sldId id="2914" r:id="rId22"/>
    <p:sldId id="2904" r:id="rId23"/>
    <p:sldId id="1012" r:id="rId24"/>
    <p:sldId id="1113" r:id="rId25"/>
    <p:sldId id="2915" r:id="rId26"/>
    <p:sldId id="2916" r:id="rId27"/>
    <p:sldId id="1014" r:id="rId28"/>
    <p:sldId id="1106" r:id="rId29"/>
    <p:sldId id="2907" r:id="rId30"/>
    <p:sldId id="2908" r:id="rId31"/>
    <p:sldId id="28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BC280-7D11-66BB-3CBD-6A29076E6D79}" name="Young, Julie (Gage)" initials="YJ(" userId="S::Julie.Young@nationwidechildrens.org::4c1cd693-efa5-4d1c-a1b2-f654c4ce18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7" autoAdjust="0"/>
    <p:restoredTop sz="72453" autoAdjust="0"/>
  </p:normalViewPr>
  <p:slideViewPr>
    <p:cSldViewPr snapToGrid="0">
      <p:cViewPr varScale="1">
        <p:scale>
          <a:sx n="51" d="100"/>
          <a:sy n="51" d="100"/>
        </p:scale>
        <p:origin x="3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9B-44DD-ADE9-9049453DC47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29B-44DD-ADE9-9049453DC47B}"/>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129B-44DD-ADE9-9049453DC47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129B-44DD-ADE9-9049453DC47B}"/>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129B-44DD-ADE9-9049453DC47B}"/>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129B-44DD-ADE9-9049453DC47B}"/>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29B-44DD-ADE9-9049453DC4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61-42E2-B22C-5267CEA3351F}"/>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3B61-42E2-B22C-5267CEA3351F}"/>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3B61-42E2-B22C-5267CEA3351F}"/>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B61-42E2-B22C-5267CEA3351F}"/>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3B61-42E2-B22C-5267CEA3351F}"/>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3B61-42E2-B22C-5267CEA3351F}"/>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B61-42E2-B22C-5267CEA335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rawing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rawings/drawing1.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drawings/drawing2.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AF998-DA3D-419A-8A0B-5085BFC182F3}"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4C8ED-5842-4D5E-BB33-402788FB12AD}" type="slidenum">
              <a:rPr lang="en-US" smtClean="0"/>
              <a:t>‹#›</a:t>
            </a:fld>
            <a:endParaRPr lang="en-US"/>
          </a:p>
        </p:txBody>
      </p:sp>
    </p:spTree>
    <p:extLst>
      <p:ext uri="{BB962C8B-B14F-4D97-AF65-F5344CB8AC3E}">
        <p14:creationId xmlns:p14="http://schemas.microsoft.com/office/powerpoint/2010/main" val="384372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rldefense.com/v3/__https:/www.ncbi.nlm.nih.gov/books/NBK552615/*__;Iw!!NuzbfyPwt6ZyPHQ!t3tY1Soykc1_gnNSmgJXcWz9cTodjFI8fNA8di1ShemBmQBfLwqzqcC2P8F7E2cPRP1JQdlgYmELaE6Uj21Htrh_8H-JTrZE9L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rldefense.com/v3/__https:/www.ncbi.nlm.nih.gov/books/NBK552615/*__;Iw!!NuzbfyPwt6ZyPHQ!t3tY1Soykc1_gnNSmgJXcWz9cTodjFI8fNA8di1ShemBmQBfLwqzqcC2P8F7E2cPRP1JQdlgYmELaE6Uj21Htrh_8H-JTrZE9L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18.5 min 34 min</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Maneesh Batra is the interim chief of neonatology at the University of Washington school of medicine department of pediatrics and a former program residency director at the University of Washington school of medicine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r>
              <a:rPr lang="en-US" sz="1200" kern="1200" dirty="0">
                <a:solidFill>
                  <a:schemeClr val="tx1"/>
                </a:solidFill>
                <a:effectLst/>
                <a:latin typeface="+mn-lt"/>
                <a:ea typeface="+mn-ea"/>
                <a:cs typeface="+mn-cs"/>
              </a:rPr>
              <a:t>Option to share:</a:t>
            </a:r>
          </a:p>
          <a:p>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joy</a:t>
            </a:r>
            <a:r>
              <a:rPr lang="en-US" sz="1200" kern="1200" baseline="0" dirty="0">
                <a:solidFill>
                  <a:schemeClr val="tx1"/>
                </a:solidFill>
                <a:effectLst/>
                <a:latin typeface="+mn-lt"/>
                <a:ea typeface="+mn-ea"/>
                <a:cs typeface="+mn-cs"/>
              </a:rPr>
              <a:t> in medicine </a:t>
            </a:r>
            <a:r>
              <a:rPr lang="en-US" sz="1200" kern="1200" dirty="0">
                <a:solidFill>
                  <a:schemeClr val="tx1"/>
                </a:solidFill>
                <a:effectLst/>
                <a:latin typeface="+mn-lt"/>
                <a:ea typeface="+mn-ea"/>
                <a:cs typeface="+mn-cs"/>
              </a:rPr>
              <a:t>because they care about your well-being.  We are excited to present this session to you which was developed through a HRSA grant.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Change Notes-</a:t>
            </a:r>
          </a:p>
          <a:p>
            <a:r>
              <a:rPr lang="en-US" sz="1200" kern="1200" dirty="0">
                <a:solidFill>
                  <a:schemeClr val="tx1"/>
                </a:solidFill>
                <a:effectLst/>
                <a:latin typeface="+mn-lt"/>
                <a:ea typeface="+mn-ea"/>
                <a:cs typeface="+mn-cs"/>
              </a:rPr>
              <a:t>Updates from previous: QR code attendance &amp; QR code post survey, numbered sections, leadership note, twitter handle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r>
              <a:rPr lang="en-US" sz="1200" kern="1200" dirty="0" smtClean="0">
                <a:solidFill>
                  <a:schemeClr val="tx1"/>
                </a:solidFill>
                <a:effectLst/>
                <a:latin typeface="+mn-lt"/>
                <a:ea typeface="+mn-ea"/>
                <a:cs typeface="+mn-cs"/>
              </a:rPr>
              <a:t>we hope to have a space to reflect on how joy may show up differently for each of us. In some ways, the concept of joy may feel almost loaded and even unattainable in our current state of the world. The word joy might invoke simply a state of bliss or privilege or some beach vacation. However, we felt it would be helpful to offer an expanded view of what joy may mean. Poet Ross Gay, in his collection of essays inciting joy, shared this in his writing. What if joy is not only entangled with pain or suffering or sorrow, but is also what emerges from how we care for each other through these things? What if joy, instead of refuge or relief from heartbreak, </a:t>
            </a:r>
          </a:p>
          <a:p>
            <a:r>
              <a:rPr lang="en-US" sz="1200" kern="1200" dirty="0" smtClean="0">
                <a:solidFill>
                  <a:schemeClr val="tx1"/>
                </a:solidFill>
                <a:effectLst/>
                <a:latin typeface="+mn-lt"/>
                <a:ea typeface="+mn-ea"/>
                <a:cs typeface="+mn-cs"/>
              </a:rPr>
              <a:t>is what effloresces from us as we help each other carry our heartbreaks. It feels very important to reclaim joy, maybe not so much as a sense of ecstasy, but more aligned with calling forth our meaning and connection, particularly in the heartache experienced by many dealing with losses from COVID and racism. There are a multitude of ways in which joy can be shared through our connections, that we may hold the heartbreak in our professional work and a sense of joy at the same time as a both and phenomenon is possible.</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endParaRPr dirty="0"/>
          </a:p>
        </p:txBody>
      </p:sp>
      <p:sp>
        <p:nvSpPr>
          <p:cNvPr id="267" name="Google Shape;2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58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dirty="0"/>
              <a:t>4 min</a:t>
            </a:r>
          </a:p>
          <a:p>
            <a:pPr marL="0" lvl="0" indent="0" algn="l" rtl="0">
              <a:spcBef>
                <a:spcPts val="0"/>
              </a:spcBef>
              <a:spcAft>
                <a:spcPts val="0"/>
              </a:spcAft>
              <a:buClr>
                <a:schemeClr val="dk1"/>
              </a:buClr>
              <a:buSzPts val="1200"/>
              <a:buFont typeface="Calibri"/>
              <a:buNone/>
            </a:pPr>
            <a:endParaRPr lang="en-US" sz="1400" dirty="0"/>
          </a:p>
          <a:p>
            <a:pPr marL="0" lvl="0" indent="0" algn="l" rtl="0">
              <a:spcBef>
                <a:spcPts val="0"/>
              </a:spcBef>
              <a:spcAft>
                <a:spcPts val="0"/>
              </a:spcAft>
              <a:buClr>
                <a:schemeClr val="dk1"/>
              </a:buClr>
              <a:buSzPts val="1200"/>
              <a:buFont typeface="Calibri"/>
              <a:buNone/>
            </a:pPr>
            <a:r>
              <a:rPr lang="en-US" sz="1400" dirty="0"/>
              <a:t>Mollie</a:t>
            </a:r>
            <a:endParaRPr sz="1400" dirty="0"/>
          </a:p>
          <a:p>
            <a:pPr marL="0" lvl="0" indent="0" algn="l" rtl="0">
              <a:spcBef>
                <a:spcPts val="0"/>
              </a:spcBef>
              <a:spcAft>
                <a:spcPts val="0"/>
              </a:spcAft>
              <a:buClr>
                <a:schemeClr val="dk1"/>
              </a:buClr>
              <a:buSzPts val="1200"/>
              <a:buFont typeface="Calibri"/>
              <a:buNone/>
            </a:pPr>
            <a:r>
              <a:rPr lang="en-US" sz="1400" dirty="0"/>
              <a:t>SO to jump start focusing on joy moments, we offer a chance to call to mind a moment of positive connection with someone recently. </a:t>
            </a:r>
            <a:endParaRPr sz="1400" dirty="0"/>
          </a:p>
          <a:p>
            <a:pPr marL="457200" lvl="0" indent="-317500" algn="l" rtl="0">
              <a:spcBef>
                <a:spcPts val="1000"/>
              </a:spcBef>
              <a:spcAft>
                <a:spcPts val="0"/>
              </a:spcAft>
              <a:buClr>
                <a:schemeClr val="dk1"/>
              </a:buClr>
              <a:buSzPts val="1400"/>
              <a:buFont typeface="Calibri"/>
              <a:buChar char="●"/>
            </a:pPr>
            <a:r>
              <a:rPr lang="en-US" sz="1400" dirty="0"/>
              <a:t>Think about who you shared that moment with and what made it </a:t>
            </a:r>
            <a:r>
              <a:rPr lang="en-US" sz="1400" i="1" dirty="0"/>
              <a:t>joyful</a:t>
            </a:r>
            <a:r>
              <a:rPr lang="en-US" sz="1400" dirty="0"/>
              <a:t>.</a:t>
            </a:r>
            <a:endParaRPr sz="1400" dirty="0"/>
          </a:p>
          <a:p>
            <a:pPr marL="914400" lvl="1" indent="-317500" algn="l" rtl="0">
              <a:spcBef>
                <a:spcPts val="0"/>
              </a:spcBef>
              <a:spcAft>
                <a:spcPts val="0"/>
              </a:spcAft>
              <a:buClr>
                <a:schemeClr val="dk1"/>
              </a:buClr>
              <a:buSzPts val="1400"/>
              <a:buFont typeface="Calibri"/>
              <a:buChar char="○"/>
            </a:pPr>
            <a:r>
              <a:rPr lang="en-US" sz="1400" dirty="0"/>
              <a:t>Post in the chat </a:t>
            </a:r>
            <a:endParaRPr sz="1400" dirty="0"/>
          </a:p>
          <a:p>
            <a:pPr marL="914400" lvl="1" indent="-317500" algn="l" rtl="0">
              <a:spcBef>
                <a:spcPts val="0"/>
              </a:spcBef>
              <a:spcAft>
                <a:spcPts val="0"/>
              </a:spcAft>
              <a:buClr>
                <a:schemeClr val="dk1"/>
              </a:buClr>
              <a:buSzPts val="1400"/>
              <a:buFont typeface="Calibri"/>
              <a:buChar char="○"/>
            </a:pPr>
            <a:r>
              <a:rPr lang="en-US" sz="1400" dirty="0"/>
              <a:t>Diane and Shug share an example</a:t>
            </a:r>
            <a:endParaRPr sz="1400" dirty="0"/>
          </a:p>
        </p:txBody>
      </p:sp>
      <p:sp>
        <p:nvSpPr>
          <p:cNvPr id="275" name="Google Shape;27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1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225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endParaRPr u="sng" dirty="0"/>
          </a:p>
          <a:p>
            <a:pPr marL="0" lvl="0" indent="0" algn="l" rtl="0">
              <a:spcBef>
                <a:spcPts val="0"/>
              </a:spcBef>
              <a:spcAft>
                <a:spcPts val="0"/>
              </a:spcAft>
              <a:buClr>
                <a:schemeClr val="dk1"/>
              </a:buClr>
              <a:buSzPts val="1200"/>
              <a:buFont typeface="Calibri"/>
              <a:buNone/>
            </a:pPr>
            <a:r>
              <a:rPr lang="en-US" dirty="0"/>
              <a:t>One of our team’s favorite quotes related to STREAM is this one from psychologist Rick Hanson, “Your brain is like Velcro for negative experiences but Teflon for positive ones.”  This very apt phrase links to content from prior STREAM sessions on mental health and Resilience. </a:t>
            </a:r>
            <a:endParaRPr dirty="0"/>
          </a:p>
          <a:p>
            <a:pPr marL="0" lvl="0" indent="0" algn="l" rtl="0">
              <a:spcBef>
                <a:spcPts val="0"/>
              </a:spcBef>
              <a:spcAft>
                <a:spcPts val="0"/>
              </a:spcAft>
              <a:buClr>
                <a:schemeClr val="dk1"/>
              </a:buClr>
              <a:buSzPts val="1200"/>
              <a:buFont typeface="Calibri"/>
              <a:buNone/>
            </a:pPr>
            <a:r>
              <a:rPr lang="en-US" dirty="0"/>
              <a:t>With negativity bias, our minds are wired to hang onto the bad outcomes, and overlook the good ones. We may have 100’s of positive patient encounters, but dwell on the one negative one.</a:t>
            </a:r>
            <a:endParaRPr dirty="0"/>
          </a:p>
          <a:p>
            <a:pPr marL="0" lvl="0" indent="0" algn="l" rtl="0">
              <a:spcBef>
                <a:spcPts val="0"/>
              </a:spcBef>
              <a:spcAft>
                <a:spcPts val="0"/>
              </a:spcAft>
              <a:buClr>
                <a:schemeClr val="dk1"/>
              </a:buClr>
              <a:buSzPts val="1200"/>
              <a:buFont typeface="Calibri"/>
              <a:buNone/>
            </a:pPr>
            <a:r>
              <a:rPr lang="en-US" dirty="0"/>
              <a:t>The good news is there is a way to overcome this bias. When we pause to reflect on happy or positive moments, such as those we share with others, we strengthen the memory. While it takes intentional effort, lots of literature shows us it is possible – foundation of cognitive behavioral therapy (CBT) – teaching our brains to see and interpret differently. Just like exercise, it’s lifelong practice to experience the benefits.</a:t>
            </a:r>
            <a:endParaRPr dirty="0"/>
          </a:p>
          <a:p>
            <a:pPr marL="0" lvl="0" indent="0" algn="l" rtl="0">
              <a:spcBef>
                <a:spcPts val="0"/>
              </a:spcBef>
              <a:spcAft>
                <a:spcPts val="0"/>
              </a:spcAft>
              <a:buNone/>
            </a:pPr>
            <a:endParaRPr dirty="0"/>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63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pPr marL="0" lvl="0" indent="0" algn="l" rtl="0">
              <a:spcBef>
                <a:spcPts val="0"/>
              </a:spcBef>
              <a:spcAft>
                <a:spcPts val="0"/>
              </a:spcAft>
              <a:buClr>
                <a:schemeClr val="dk1"/>
              </a:buClr>
              <a:buSzPts val="1200"/>
              <a:buFont typeface="Calibri"/>
              <a:buNone/>
            </a:pPr>
            <a:r>
              <a:rPr lang="en-US" sz="1400" dirty="0" smtClean="0"/>
              <a:t>Neuroscience </a:t>
            </a:r>
            <a:r>
              <a:rPr lang="en-US" sz="1400" dirty="0"/>
              <a:t>has shown us the mechanism of pausing and savoring positive memories strengthens neural pathways. In fact, we know from early childhood development that </a:t>
            </a:r>
            <a:r>
              <a:rPr lang="en-US" sz="1400" i="1" dirty="0"/>
              <a:t>relationships</a:t>
            </a:r>
            <a:r>
              <a:rPr lang="en-US" sz="1400" dirty="0"/>
              <a:t> are the primary way the neural connections are created in the limbic system where we process emotions. This remarkable plasticity of our brains is something we as pediatricians recognize every day in our patients. It is also true for us adults! Psychologists are showing ways we can take advantage of this neuroplasticity to cultivate and sustain positive emotions through mindful awareness, tuning into those good things around us - including connecting with people. </a:t>
            </a:r>
            <a:endParaRPr sz="1400" dirty="0"/>
          </a:p>
          <a:p>
            <a:pPr marL="0" lvl="0" indent="0" algn="l" rtl="0">
              <a:spcBef>
                <a:spcPts val="0"/>
              </a:spcBef>
              <a:spcAft>
                <a:spcPts val="0"/>
              </a:spcAft>
              <a:buClr>
                <a:schemeClr val="dk1"/>
              </a:buClr>
              <a:buSzPts val="1200"/>
              <a:buFont typeface="Calibri"/>
              <a:buNone/>
            </a:pPr>
            <a:endParaRPr sz="1400" dirty="0"/>
          </a:p>
          <a:p>
            <a:pPr marL="0" lvl="0" indent="0" algn="l" rtl="0">
              <a:spcBef>
                <a:spcPts val="0"/>
              </a:spcBef>
              <a:spcAft>
                <a:spcPts val="0"/>
              </a:spcAft>
              <a:buClr>
                <a:schemeClr val="dk1"/>
              </a:buClr>
              <a:buSzPts val="1200"/>
              <a:buFont typeface="Calibri"/>
              <a:buNone/>
            </a:pPr>
            <a:r>
              <a:rPr lang="en-US" sz="1400" dirty="0"/>
              <a:t>Pause to appreciate that positive connection we just shared minutes ago. Enjoy how that felt for another moment. Okay, we just did it-we practiced strengthening that pathway. </a:t>
            </a:r>
            <a:endParaRPr sz="1400" dirty="0"/>
          </a:p>
        </p:txBody>
      </p:sp>
      <p:sp>
        <p:nvSpPr>
          <p:cNvPr id="286" name="Google Shape;2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9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Now we are going to dive into</a:t>
            </a:r>
            <a:r>
              <a:rPr lang="en-US" baseline="0" dirty="0"/>
              <a:t> more detail about positive relationships and the connection with joy. </a:t>
            </a:r>
            <a:endParaRPr dirty="0"/>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43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kern="1200" dirty="0" smtClean="0">
                <a:solidFill>
                  <a:schemeClr val="tx1"/>
                </a:solidFill>
                <a:effectLst/>
                <a:latin typeface="+mn-lt"/>
                <a:ea typeface="+mn-ea"/>
                <a:cs typeface="+mn-cs"/>
              </a:rPr>
              <a:t>Video transcript for this slide (Maneesh) :</a:t>
            </a:r>
          </a:p>
          <a:p>
            <a:pPr marL="0" marR="0" lvl="0" indent="0" algn="l" rtl="0">
              <a:lnSpc>
                <a:spcPct val="100000"/>
              </a:lnSpc>
              <a:spcBef>
                <a:spcPts val="0"/>
              </a:spcBef>
              <a:spcAft>
                <a:spcPts val="0"/>
              </a:spcAft>
              <a:buClr>
                <a:schemeClr val="dk1"/>
              </a:buClr>
              <a:buSzPts val="1200"/>
              <a:buFont typeface="Calibri"/>
              <a:buNone/>
            </a:pPr>
            <a:r>
              <a:rPr lang="en-US" sz="1200" kern="1200" dirty="0" smtClean="0">
                <a:solidFill>
                  <a:schemeClr val="tx1"/>
                </a:solidFill>
                <a:effectLst/>
                <a:latin typeface="+mn-lt"/>
                <a:ea typeface="+mn-ea"/>
                <a:cs typeface="+mn-cs"/>
              </a:rPr>
              <a:t>“Thinking about the way people experience relationships in their work as pediatricians, we recognize two very important sets of relationships that present themselves in our day-to-day work. One is the relationships that we have with our patients and their families, and another is the relationships we have with our colleagues”</a:t>
            </a:r>
            <a:endParaRPr dirty="0"/>
          </a:p>
          <a:p>
            <a:pPr marL="0" marR="0" lvl="0" indent="0" algn="l" rtl="0">
              <a:lnSpc>
                <a:spcPct val="100000"/>
              </a:lnSpc>
              <a:spcBef>
                <a:spcPts val="0"/>
              </a:spcBef>
              <a:spcAft>
                <a:spcPts val="0"/>
              </a:spcAft>
              <a:buClr>
                <a:schemeClr val="dk1"/>
              </a:buClr>
              <a:buSzPts val="1200"/>
              <a:buFont typeface="Calibri"/>
              <a:buNone/>
            </a:pPr>
            <a:r>
              <a:rPr lang="en-US" dirty="0"/>
              <a:t>Thinking about the way people experience relationships in their work as pediatricians, we recognize two very important sets of relationships - our patients and their families, and our colleagues.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dirty="0"/>
              <a:t/>
            </a:r>
            <a:br>
              <a:rPr lang="en-US" dirty="0"/>
            </a:br>
            <a:endParaRPr dirty="0"/>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63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 (Maneesh):</a:t>
            </a:r>
          </a:p>
          <a:p>
            <a:pPr marL="0" marR="0" lvl="0" indent="0" algn="l" rtl="0">
              <a:lnSpc>
                <a:spcPct val="100000"/>
              </a:lnSpc>
              <a:spcBef>
                <a:spcPts val="0"/>
              </a:spcBef>
              <a:spcAft>
                <a:spcPts val="0"/>
              </a:spcAft>
              <a:buClr>
                <a:schemeClr val="dk1"/>
              </a:buClr>
              <a:buSzPts val="1200"/>
              <a:buFont typeface="Calibri"/>
              <a:buNone/>
            </a:pPr>
            <a:r>
              <a:rPr lang="en-US" dirty="0" smtClean="0"/>
              <a:t>“</a:t>
            </a:r>
            <a:r>
              <a:rPr lang="en-US" sz="1200" kern="1200" dirty="0" smtClean="0">
                <a:solidFill>
                  <a:schemeClr val="tx1"/>
                </a:solidFill>
                <a:effectLst/>
                <a:latin typeface="+mn-lt"/>
                <a:ea typeface="+mn-ea"/>
                <a:cs typeface="+mn-cs"/>
              </a:rPr>
              <a:t>In studying patient relationships, </a:t>
            </a:r>
            <a:r>
              <a:rPr lang="en-US" sz="1200" kern="1200" dirty="0" err="1" smtClean="0">
                <a:solidFill>
                  <a:schemeClr val="tx1"/>
                </a:solidFill>
                <a:effectLst/>
                <a:latin typeface="+mn-lt"/>
                <a:ea typeface="+mn-ea"/>
                <a:cs typeface="+mn-cs"/>
              </a:rPr>
              <a:t>Dugdale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in their piece, entitled Physician Work Environment and Wellbeing, Re-enchanting Medicine, they described how strong relationships with patients also benefit the health of physicians. And within pediatrics, our calling to serve children and the connections with their joy and resilience is what drew many of us to our profession in the first place. And in our best connections, we create these moments of mutual delight.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err="1">
                <a:solidFill>
                  <a:schemeClr val="dk1"/>
                </a:solidFill>
                <a:latin typeface="Calibri"/>
                <a:ea typeface="Calibri"/>
                <a:cs typeface="Calibri"/>
                <a:sym typeface="Calibri"/>
              </a:rPr>
              <a:t>Dugdale</a:t>
            </a:r>
            <a:r>
              <a:rPr lang="en-US" sz="1200" b="0" i="0" dirty="0">
                <a:solidFill>
                  <a:schemeClr val="dk1"/>
                </a:solidFill>
                <a:latin typeface="Calibri"/>
                <a:ea typeface="Calibri"/>
                <a:cs typeface="Calibri"/>
                <a:sym typeface="Calibri"/>
              </a:rPr>
              <a:t> LS. Physician work environment and well-being: Re-enchanting medicine. JAMA Internal Medicine. 2017;177(8):1075–1076. </a:t>
            </a:r>
            <a:r>
              <a:rPr lang="en-US" dirty="0"/>
              <a:t>(</a:t>
            </a:r>
            <a:r>
              <a:rPr lang="en-US" u="sng" dirty="0" err="1">
                <a:solidFill>
                  <a:schemeClr val="hlink"/>
                </a:solidFill>
                <a:hlinkClick r:id="rId3"/>
              </a:rPr>
              <a:t>Dugdale</a:t>
            </a:r>
            <a:r>
              <a:rPr lang="en-US" u="sng" dirty="0">
                <a:solidFill>
                  <a:schemeClr val="hlink"/>
                </a:solidFill>
                <a:hlinkClick r:id="rId3"/>
              </a:rPr>
              <a:t>, 2017</a:t>
            </a:r>
            <a:r>
              <a:rPr lang="en-US" dirty="0"/>
              <a:t>, p. 1075).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Mutual delight / joy moments – these train our brains differently to build new pathways of plasticity for learning, effectively overcoming our problem of negativity bias </a:t>
            </a:r>
            <a:endParaRPr dirty="0"/>
          </a:p>
          <a:p>
            <a:pPr marL="0" lvl="0" indent="0" algn="l" rtl="0">
              <a:spcBef>
                <a:spcPts val="0"/>
              </a:spcBef>
              <a:spcAft>
                <a:spcPts val="0"/>
              </a:spcAft>
              <a:buClr>
                <a:schemeClr val="dk1"/>
              </a:buClr>
              <a:buSzPts val="1200"/>
              <a:buFont typeface="Calibri"/>
              <a:buNone/>
            </a:pPr>
            <a:endParaRPr dirty="0"/>
          </a:p>
        </p:txBody>
      </p:sp>
      <p:sp>
        <p:nvSpPr>
          <p:cNvPr id="299" name="Google Shape;2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 (Maneesh):</a:t>
            </a:r>
          </a:p>
          <a:p>
            <a:r>
              <a:rPr lang="en-US" sz="1200" kern="1200" dirty="0" smtClean="0">
                <a:solidFill>
                  <a:schemeClr val="tx1"/>
                </a:solidFill>
                <a:effectLst/>
                <a:latin typeface="+mn-lt"/>
                <a:ea typeface="+mn-ea"/>
                <a:cs typeface="+mn-cs"/>
              </a:rPr>
              <a:t>Interpersonal relationships may serve as a buffering role against stress by providing social support. Multiple studies have found that positive support from colleagues lowers the risk of burnout among clinicians. This statement comes from the National Academy of Sciences “Taking Action Against Clinician Burnout” website, and document, which if you haven't checked out, is worth a little bit of time. When we asked people in our own Department of Pediatrics in an entire department-wide survey conducted a couple of years ago about the factor that contributed most to well-being among our faculty, the number one factor identified by our faculty that protected against burnout were their colleagues. From </a:t>
            </a:r>
            <a:r>
              <a:rPr lang="en-US" sz="1200" kern="1200" dirty="0" err="1" smtClean="0">
                <a:solidFill>
                  <a:schemeClr val="tx1"/>
                </a:solidFill>
                <a:effectLst/>
                <a:latin typeface="+mn-lt"/>
                <a:ea typeface="+mn-ea"/>
                <a:cs typeface="+mn-cs"/>
              </a:rPr>
              <a:t>Pettitta</a:t>
            </a:r>
            <a:r>
              <a:rPr lang="en-US" sz="1200" kern="1200" dirty="0" smtClean="0">
                <a:solidFill>
                  <a:schemeClr val="tx1"/>
                </a:solidFill>
                <a:effectLst/>
                <a:latin typeface="+mn-lt"/>
                <a:ea typeface="+mn-ea"/>
                <a:cs typeface="+mn-cs"/>
              </a:rPr>
              <a:t> et al work, we've learned also about the notion of emotional contagion, defined as perception of how one's own emotions are influenced by the emotions of colleagues. In this study, feeling better after interacting with happy individuals was associated with a lower risk of emotional exhaustion and depersonalization, which are two components of burnout in physicians. and a lower risk of depersonalization in nurses. Conversely, feeling irritated after interacting with angry individuals was associated with the opposite effects on burnout measures. So what can we collectively learn from these findings on colleague relationships? Well first, it makes sense to optimize the time with colleagues when we can. Second, our moment-to-moment interactions form the foundation of our relationships. </a:t>
            </a:r>
          </a:p>
          <a:p>
            <a:r>
              <a:rPr lang="en-US" sz="1200" kern="1200" dirty="0" smtClean="0">
                <a:solidFill>
                  <a:schemeClr val="tx1"/>
                </a:solidFill>
                <a:effectLst/>
                <a:latin typeface="+mn-lt"/>
                <a:ea typeface="+mn-ea"/>
                <a:cs typeface="+mn-cs"/>
              </a:rPr>
              <a:t>We all have negative ones we have to deal with daily and lots of potentially positive ones. In pediatrics, it's possible the vast majority are positive. Can we refine our abilities to recognize and focus on those positive ones? And if we can do this, at times, we potentially have the capacity to lift each other up, highlighting joy, being positive and appreciative. Finally, we have a choice for how we show up. Taking time to understand people's stories has the potential to change and evolve those relationships that are difficult or challenging. When we understand others, we connect with them differently. As Meg Wheatley said, you can't hate someone whose story you know. Connection and joy beget connection and joy.</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National Academies of Sciences, National Academy of Medicine; Taking Action Against Clinician Burnout: A Systems Approach to Professional Well-Being. 2019. https://www.ncbi.nlm.nih.gov/books/NBK552615/?report=reader  </a:t>
            </a:r>
            <a:endParaRPr dirty="0"/>
          </a:p>
          <a:p>
            <a:pPr marL="0" lvl="0" indent="0" algn="l" rtl="0">
              <a:spcBef>
                <a:spcPts val="0"/>
              </a:spcBef>
              <a:spcAft>
                <a:spcPts val="0"/>
              </a:spcAft>
              <a:buClr>
                <a:schemeClr val="dk1"/>
              </a:buClr>
              <a:buSzPts val="1200"/>
              <a:buFont typeface="Calibri"/>
              <a:buNone/>
            </a:pPr>
            <a:r>
              <a:rPr lang="en-US" dirty="0"/>
              <a:t>Interpersonal relationships may serve a buffering role against stress by providing social support. Multiple studies have found that positive support from colleagues lowers the risk of burnout among clinicians (</a:t>
            </a:r>
            <a:r>
              <a:rPr lang="en-US" u="sng" dirty="0" err="1">
                <a:solidFill>
                  <a:schemeClr val="hlink"/>
                </a:solidFill>
                <a:hlinkClick r:id="rId3"/>
              </a:rPr>
              <a:t>Adriaenssens</a:t>
            </a:r>
            <a:r>
              <a:rPr lang="en-US" u="sng" dirty="0">
                <a:solidFill>
                  <a:schemeClr val="hlink"/>
                </a:solidFill>
                <a:hlinkClick r:id="rId3"/>
              </a:rPr>
              <a:t> et al., 2015b</a:t>
            </a:r>
            <a:r>
              <a:rPr lang="en-US" dirty="0"/>
              <a:t>; </a:t>
            </a:r>
            <a:r>
              <a:rPr lang="en-US" u="sng" dirty="0">
                <a:solidFill>
                  <a:schemeClr val="hlink"/>
                </a:solidFill>
                <a:hlinkClick r:id="rId3"/>
              </a:rPr>
              <a:t>Hyman et al., 2017</a:t>
            </a:r>
            <a:r>
              <a:rPr lang="en-US" dirty="0"/>
              <a:t>; </a:t>
            </a:r>
            <a:r>
              <a:rPr lang="en-US" u="sng" dirty="0" err="1">
                <a:solidFill>
                  <a:schemeClr val="hlink"/>
                </a:solidFill>
                <a:hlinkClick r:id="rId3"/>
              </a:rPr>
              <a:t>Pisanti</a:t>
            </a:r>
            <a:r>
              <a:rPr lang="en-US" u="sng" dirty="0">
                <a:solidFill>
                  <a:schemeClr val="hlink"/>
                </a:solidFill>
                <a:hlinkClick r:id="rId3"/>
              </a:rPr>
              <a:t>, 2012</a:t>
            </a:r>
            <a:r>
              <a:rPr lang="en-US" dirty="0"/>
              <a:t>; </a:t>
            </a:r>
            <a:r>
              <a:rPr lang="en-US" u="sng" dirty="0" err="1">
                <a:solidFill>
                  <a:schemeClr val="hlink"/>
                </a:solidFill>
                <a:hlinkClick r:id="rId3"/>
              </a:rPr>
              <a:t>Pisanti</a:t>
            </a:r>
            <a:r>
              <a:rPr lang="en-US" u="sng" dirty="0">
                <a:solidFill>
                  <a:schemeClr val="hlink"/>
                </a:solidFill>
                <a:hlinkClick r:id="rId3"/>
              </a:rPr>
              <a:t> et al., 2016b</a:t>
            </a:r>
            <a:r>
              <a:rPr lang="en-US" dirty="0"/>
              <a:t>; </a:t>
            </a:r>
            <a:r>
              <a:rPr lang="en-US" u="sng" dirty="0" err="1">
                <a:solidFill>
                  <a:schemeClr val="hlink"/>
                </a:solidFill>
                <a:hlinkClick r:id="rId3"/>
              </a:rPr>
              <a:t>Proost</a:t>
            </a:r>
            <a:r>
              <a:rPr lang="en-US" u="sng" dirty="0">
                <a:solidFill>
                  <a:schemeClr val="hlink"/>
                </a:solidFill>
                <a:hlinkClick r:id="rId3"/>
              </a:rPr>
              <a:t> et al., 2004</a:t>
            </a:r>
            <a:r>
              <a:rPr lang="en-US" dirty="0"/>
              <a:t>). </a:t>
            </a:r>
            <a:endParaRPr dirty="0"/>
          </a:p>
          <a:p>
            <a:pPr marL="0" lvl="0" indent="0" algn="l" rtl="0">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When we asked people in our </a:t>
            </a:r>
            <a:r>
              <a:rPr lang="en-US" dirty="0" err="1"/>
              <a:t>Dept</a:t>
            </a:r>
            <a:r>
              <a:rPr lang="en-US" dirty="0"/>
              <a:t> in a </a:t>
            </a:r>
            <a:r>
              <a:rPr lang="en-US" dirty="0" err="1"/>
              <a:t>dept</a:t>
            </a:r>
            <a:r>
              <a:rPr lang="en-US" dirty="0"/>
              <a:t>-wide survey, the #1 factor that contributed to well being among faculty and protected against burnout were their colleagues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u="sng" dirty="0" err="1">
                <a:hlinkClick r:id="rId3"/>
              </a:rPr>
              <a:t>Petitta</a:t>
            </a:r>
            <a:r>
              <a:rPr lang="en-US" u="sng" dirty="0">
                <a:hlinkClick r:id="rId3"/>
              </a:rPr>
              <a:t> and colleagues (2017)</a:t>
            </a:r>
            <a:r>
              <a:rPr lang="en-US" dirty="0"/>
              <a:t> studied “emotional contagion,” defined as perception of how one's own emotions are influenced by the emotions of colleagues. In this study, “feeling better after interacting with happy individuals” was associated with a lower risk of emotional exhaustion and depersonalization in physicians and a lower risk of depersonalization in nurses. Conversely, feeling irritated after interacting with angry individuals was associated with the opposite effects on burnout measures.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Collectively what can we learn from these findings: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Optimize time with colleagues when we can. </a:t>
            </a:r>
            <a:endParaRPr dirty="0"/>
          </a:p>
          <a:p>
            <a:pPr marL="0" marR="0" lvl="0" indent="0" algn="l" rtl="0">
              <a:lnSpc>
                <a:spcPct val="100000"/>
              </a:lnSpc>
              <a:spcBef>
                <a:spcPts val="0"/>
              </a:spcBef>
              <a:spcAft>
                <a:spcPts val="0"/>
              </a:spcAft>
              <a:buClr>
                <a:schemeClr val="dk1"/>
              </a:buClr>
              <a:buSzPts val="1200"/>
              <a:buFont typeface="Calibri"/>
              <a:buNone/>
            </a:pPr>
            <a:r>
              <a:rPr lang="en-US" dirty="0"/>
              <a:t>Moment to moment interactions form foundation of relationships – we all have negative ones that we have to deal with, and lots of potential positive ones in pediatrics – perhaps vast majority are, can we refine our abilities to recognize and  focus on those? And if we can do this at times, w</a:t>
            </a:r>
            <a:r>
              <a:rPr lang="en-US" sz="1200" b="0" i="0" u="none" strike="noStrike" dirty="0">
                <a:solidFill>
                  <a:schemeClr val="dk1"/>
                </a:solidFill>
                <a:latin typeface="Calibri"/>
                <a:ea typeface="Calibri"/>
                <a:cs typeface="Calibri"/>
                <a:sym typeface="Calibri"/>
              </a:rPr>
              <a:t>e </a:t>
            </a:r>
            <a:r>
              <a:rPr lang="en-US" dirty="0"/>
              <a:t>potentially</a:t>
            </a:r>
            <a:r>
              <a:rPr lang="en-US" sz="1200" b="0" i="0" u="none" strike="noStrike" dirty="0">
                <a:solidFill>
                  <a:schemeClr val="dk1"/>
                </a:solidFill>
                <a:latin typeface="Calibri"/>
                <a:ea typeface="Calibri"/>
                <a:cs typeface="Calibri"/>
                <a:sym typeface="Calibri"/>
              </a:rPr>
              <a:t> have the capacity to lift each other up – highlighting joy, being positive, appreciative. </a:t>
            </a:r>
            <a:endParaRPr sz="12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We have a choice for how we show up.  Taking time to understand peoples’ stories, has the potential to change and evolve those relationships that are difficult or challenging – when we understand others, we connect with them differently.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“You can’t hate someone whose story you know” – Meg Wheatley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Connection and joy begets connection and joy.</a:t>
            </a:r>
            <a:endParaRPr dirty="0"/>
          </a:p>
          <a:p>
            <a:pPr marL="0" lvl="0" indent="0" algn="l" rtl="0">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p:txBody>
      </p:sp>
      <p:sp>
        <p:nvSpPr>
          <p:cNvPr id="307" name="Google Shape;3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87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Now we will engage in an activity to practice identifying and connecting with moments of joy through reflection</a:t>
            </a:r>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15" name="Google Shape;3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extLst>
      <p:ext uri="{BB962C8B-B14F-4D97-AF65-F5344CB8AC3E}">
        <p14:creationId xmlns:p14="http://schemas.microsoft.com/office/powerpoint/2010/main" val="414497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18.5 min 34 min</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Maneesh Batra is the interim chief of neonatology at the University of Washington school of medicine department of pediatrics and a former program residency director at the University of Washington school of medicine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r>
              <a:rPr lang="en-US" sz="1200" kern="1200" dirty="0">
                <a:solidFill>
                  <a:schemeClr val="tx1"/>
                </a:solidFill>
                <a:effectLst/>
                <a:latin typeface="+mn-lt"/>
                <a:ea typeface="+mn-ea"/>
                <a:cs typeface="+mn-cs"/>
              </a:rPr>
              <a:t>Option to share:</a:t>
            </a:r>
          </a:p>
          <a:p>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joy</a:t>
            </a:r>
            <a:r>
              <a:rPr lang="en-US" sz="1200" kern="1200" baseline="0" dirty="0">
                <a:solidFill>
                  <a:schemeClr val="tx1"/>
                </a:solidFill>
                <a:effectLst/>
                <a:latin typeface="+mn-lt"/>
                <a:ea typeface="+mn-ea"/>
                <a:cs typeface="+mn-cs"/>
              </a:rPr>
              <a:t> in medicine </a:t>
            </a:r>
            <a:r>
              <a:rPr lang="en-US" sz="1200" kern="1200" dirty="0">
                <a:solidFill>
                  <a:schemeClr val="tx1"/>
                </a:solidFill>
                <a:effectLst/>
                <a:latin typeface="+mn-lt"/>
                <a:ea typeface="+mn-ea"/>
                <a:cs typeface="+mn-cs"/>
              </a:rPr>
              <a:t>because they care about your well-being.  We are excited to present this session to you which was developed through a HRSA grant.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Change Notes-</a:t>
            </a:r>
          </a:p>
          <a:p>
            <a:r>
              <a:rPr lang="en-US" sz="1200" kern="1200" dirty="0">
                <a:solidFill>
                  <a:schemeClr val="tx1"/>
                </a:solidFill>
                <a:effectLst/>
                <a:latin typeface="+mn-lt"/>
                <a:ea typeface="+mn-ea"/>
                <a:cs typeface="+mn-cs"/>
              </a:rPr>
              <a:t>Updates from previous: QR code attendance &amp; QR code post survey, numbered sections, leadership note, twitter handle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45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dirty="0"/>
          </a:p>
        </p:txBody>
      </p:sp>
      <p:sp>
        <p:nvSpPr>
          <p:cNvPr id="322" name="Google Shape;3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166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000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took about 15 minutes to do. Remarkably positive and affirming to hear about those moments from colleagues that shape our relationships with each other. </a:t>
            </a:r>
            <a:endParaRPr dirty="0"/>
          </a:p>
          <a:p>
            <a:pPr marL="0" marR="0" lvl="0" indent="0" algn="l" rtl="0">
              <a:lnSpc>
                <a:spcPct val="100000"/>
              </a:lnSpc>
              <a:spcBef>
                <a:spcPts val="0"/>
              </a:spcBef>
              <a:spcAft>
                <a:spcPts val="0"/>
              </a:spcAft>
              <a:buClr>
                <a:schemeClr val="dk1"/>
              </a:buClr>
              <a:buSzPts val="1200"/>
              <a:buFont typeface="Calibri"/>
              <a:buNone/>
            </a:pPr>
            <a:r>
              <a:rPr lang="en-US" dirty="0"/>
              <a:t>Call to action for our humanity as pediatricians: Reclaiming our relationships and our joy in the aftermath of COVID </a:t>
            </a:r>
            <a:endParaRPr dirty="0"/>
          </a:p>
          <a:p>
            <a:pPr marL="0" lvl="0" indent="0" algn="l" rtl="0">
              <a:spcBef>
                <a:spcPts val="0"/>
              </a:spcBef>
              <a:spcAft>
                <a:spcPts val="0"/>
              </a:spcAft>
              <a:buClr>
                <a:schemeClr val="dk1"/>
              </a:buClr>
              <a:buSzPts val="1200"/>
              <a:buFont typeface="Calibri"/>
              <a:buNone/>
            </a:pPr>
            <a:r>
              <a:rPr lang="en-US" dirty="0"/>
              <a:t>How do we make ourselves able to be Velcro for these joy moments – to see them and savor them – even in the face of ongoing </a:t>
            </a:r>
            <a:r>
              <a:rPr lang="en-US" dirty="0" smtClean="0"/>
              <a:t>surges and challenges.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30" name="Google Shape;3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162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We recognize that this is very much a work in progress for all of us. We wanted to highlight a few strategies that may be valuable opportunities for cultivating relationships and having these conversations. We hope that it doesn't necessarily feel like a separate thing that we have to do and then it's not always a lot of time for the value that we experience with them. </a:t>
            </a:r>
          </a:p>
          <a:p>
            <a:r>
              <a:rPr lang="en-US" sz="1200" kern="1200" dirty="0" smtClean="0">
                <a:solidFill>
                  <a:schemeClr val="tx1"/>
                </a:solidFill>
                <a:effectLst/>
                <a:latin typeface="+mn-lt"/>
                <a:ea typeface="+mn-ea"/>
                <a:cs typeface="+mn-cs"/>
              </a:rPr>
              <a:t>Hopefully, we can try to overcome some of the guilty feeling that connecting and sharing our stories is a waste of time. Building protective relationships buffers the stress of our work. As our cardiology colleagues may recognize, this is our diastole time. Our hearts can't pump if they don't fill. We need diastole moments so that we can do systole. Some of these strategies have worked very well for us in our team,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having time in meetings and a junior mentor time before department faculty meetings. There are peer mentor groups and writing groups that have helped people to connect. Certainly engaging with each other and improving systems is a way to collaborate and build our capacity for those conversations and relationships. And simply the stairwell and hallway conversations and hopefully some celebrations along the way. </a:t>
            </a:r>
          </a:p>
          <a:p>
            <a:r>
              <a:rPr lang="en-US" sz="1200" kern="1200" dirty="0" smtClean="0">
                <a:solidFill>
                  <a:schemeClr val="tx1"/>
                </a:solidFill>
                <a:effectLst/>
                <a:latin typeface="+mn-lt"/>
                <a:ea typeface="+mn-ea"/>
                <a:cs typeface="+mn-cs"/>
              </a:rPr>
              <a:t>And the day-to-day expressing gratitude for one another. These are all part of the ways that we can do this work together.</a:t>
            </a:r>
            <a:endParaRPr dirty="0"/>
          </a:p>
        </p:txBody>
      </p:sp>
      <p:sp>
        <p:nvSpPr>
          <p:cNvPr id="337" name="Google Shape;3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892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5 min</a:t>
            </a:r>
          </a:p>
          <a:p>
            <a:r>
              <a:rPr lang="en-US" dirty="0"/>
              <a:t>Group discussion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4C8ED-5842-4D5E-BB33-402788FB12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26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58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As we wrap up this segment on joy and the preceding section on meaning, we want to emphasize that knowing our own story and each other's stories is so powerful for our ability to connect. We recognize how relationships nourish us and provide us many of the joy moments of our lives. Like the other parts of medicine, this all takes practice. Practice makes progress. We will never be perfect, nor will our systems. We can bring our curiosity and vulnerability and our gratitude for each other as we journey together through our careers in pediatrics. Hopefully, we can pause and ask each other the questions. What was a meaningful or joyful part of your day today? Who did you get to connect with? </a:t>
            </a:r>
          </a:p>
          <a:p>
            <a:r>
              <a:rPr lang="en-US" sz="1200" kern="1200" dirty="0" smtClean="0">
                <a:solidFill>
                  <a:schemeClr val="tx1"/>
                </a:solidFill>
                <a:effectLst/>
                <a:latin typeface="+mn-lt"/>
                <a:ea typeface="+mn-ea"/>
                <a:cs typeface="+mn-cs"/>
              </a:rPr>
              <a:t>And we'll continue to have our chance of having joy in these human relationships.</a:t>
            </a:r>
            <a:endParaRPr lang="en-US" u="sng" dirty="0" smtClean="0"/>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1367331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We will finish with a poem of affirmation. Hopefully a chance to think about how we aspire to these values. This is Turning to One Another by Margaret Wheatley. </a:t>
            </a:r>
          </a:p>
          <a:p>
            <a:r>
              <a:rPr lang="en-US" sz="1200" kern="1200" dirty="0" smtClean="0">
                <a:solidFill>
                  <a:schemeClr val="tx1"/>
                </a:solidFill>
                <a:effectLst/>
                <a:latin typeface="+mn-lt"/>
                <a:ea typeface="+mn-ea"/>
                <a:cs typeface="+mn-cs"/>
              </a:rPr>
              <a:t>There is no power greater than a community discovering what it cares about. </a:t>
            </a:r>
          </a:p>
          <a:p>
            <a:r>
              <a:rPr lang="en-US" sz="1200" kern="1200" dirty="0" smtClean="0">
                <a:solidFill>
                  <a:schemeClr val="tx1"/>
                </a:solidFill>
                <a:effectLst/>
                <a:latin typeface="+mn-lt"/>
                <a:ea typeface="+mn-ea"/>
                <a:cs typeface="+mn-cs"/>
              </a:rPr>
              <a:t>Ask what's possible, not what's wrong. Keep asking. </a:t>
            </a:r>
          </a:p>
          <a:p>
            <a:r>
              <a:rPr lang="en-US" sz="1200" kern="1200" dirty="0" smtClean="0">
                <a:solidFill>
                  <a:schemeClr val="tx1"/>
                </a:solidFill>
                <a:effectLst/>
                <a:latin typeface="+mn-lt"/>
                <a:ea typeface="+mn-ea"/>
                <a:cs typeface="+mn-cs"/>
              </a:rPr>
              <a:t>Notice what you care about. </a:t>
            </a:r>
          </a:p>
          <a:p>
            <a:r>
              <a:rPr lang="en-US" sz="1200" kern="1200" dirty="0" smtClean="0">
                <a:solidFill>
                  <a:schemeClr val="tx1"/>
                </a:solidFill>
                <a:effectLst/>
                <a:latin typeface="+mn-lt"/>
                <a:ea typeface="+mn-ea"/>
                <a:cs typeface="+mn-cs"/>
              </a:rPr>
              <a:t>Assume that many others share your dreams. </a:t>
            </a:r>
          </a:p>
          <a:p>
            <a:r>
              <a:rPr lang="en-US" sz="1200" kern="1200" dirty="0" smtClean="0">
                <a:solidFill>
                  <a:schemeClr val="tx1"/>
                </a:solidFill>
                <a:effectLst/>
                <a:latin typeface="+mn-lt"/>
                <a:ea typeface="+mn-ea"/>
                <a:cs typeface="+mn-cs"/>
              </a:rPr>
              <a:t>Be brave enough to start a conversation that matters. </a:t>
            </a:r>
          </a:p>
          <a:p>
            <a:r>
              <a:rPr lang="en-US" sz="1200" kern="1200" dirty="0" smtClean="0">
                <a:solidFill>
                  <a:schemeClr val="tx1"/>
                </a:solidFill>
                <a:effectLst/>
                <a:latin typeface="+mn-lt"/>
                <a:ea typeface="+mn-ea"/>
                <a:cs typeface="+mn-cs"/>
              </a:rPr>
              <a:t>Talk to people you know. </a:t>
            </a:r>
          </a:p>
          <a:p>
            <a:r>
              <a:rPr lang="en-US" sz="1200" kern="1200" dirty="0" smtClean="0">
                <a:solidFill>
                  <a:schemeClr val="tx1"/>
                </a:solidFill>
                <a:effectLst/>
                <a:latin typeface="+mn-lt"/>
                <a:ea typeface="+mn-ea"/>
                <a:cs typeface="+mn-cs"/>
              </a:rPr>
              <a:t>Talk to people you don't know. </a:t>
            </a:r>
          </a:p>
          <a:p>
            <a:r>
              <a:rPr lang="en-US" sz="1200" kern="1200" dirty="0" smtClean="0">
                <a:solidFill>
                  <a:schemeClr val="tx1"/>
                </a:solidFill>
                <a:effectLst/>
                <a:latin typeface="+mn-lt"/>
                <a:ea typeface="+mn-ea"/>
                <a:cs typeface="+mn-cs"/>
              </a:rPr>
              <a:t>Talk to people you never talked to. </a:t>
            </a:r>
          </a:p>
          <a:p>
            <a:r>
              <a:rPr lang="en-US" sz="1200" kern="1200" dirty="0" smtClean="0">
                <a:solidFill>
                  <a:schemeClr val="tx1"/>
                </a:solidFill>
                <a:effectLst/>
                <a:latin typeface="+mn-lt"/>
                <a:ea typeface="+mn-ea"/>
                <a:cs typeface="+mn-cs"/>
              </a:rPr>
              <a:t>Be intrigued by the differences you hear. </a:t>
            </a:r>
          </a:p>
          <a:p>
            <a:r>
              <a:rPr lang="en-US" sz="1200" kern="1200" dirty="0" smtClean="0">
                <a:solidFill>
                  <a:schemeClr val="tx1"/>
                </a:solidFill>
                <a:effectLst/>
                <a:latin typeface="+mn-lt"/>
                <a:ea typeface="+mn-ea"/>
                <a:cs typeface="+mn-cs"/>
              </a:rPr>
              <a:t>Expect to be surprised. </a:t>
            </a:r>
          </a:p>
          <a:p>
            <a:r>
              <a:rPr lang="en-US" sz="1200" kern="1200" dirty="0" smtClean="0">
                <a:solidFill>
                  <a:schemeClr val="tx1"/>
                </a:solidFill>
                <a:effectLst/>
                <a:latin typeface="+mn-lt"/>
                <a:ea typeface="+mn-ea"/>
                <a:cs typeface="+mn-cs"/>
              </a:rPr>
              <a:t>Treasure curiosity more than certainty. </a:t>
            </a:r>
          </a:p>
          <a:p>
            <a:r>
              <a:rPr lang="en-US" sz="1200" kern="1200" dirty="0" smtClean="0">
                <a:solidFill>
                  <a:schemeClr val="tx1"/>
                </a:solidFill>
                <a:effectLst/>
                <a:latin typeface="+mn-lt"/>
                <a:ea typeface="+mn-ea"/>
                <a:cs typeface="+mn-cs"/>
              </a:rPr>
              <a:t>Invite in everybody who cares to work on what's possible. </a:t>
            </a:r>
          </a:p>
          <a:p>
            <a:r>
              <a:rPr lang="en-US" sz="1200" kern="1200" dirty="0" smtClean="0">
                <a:solidFill>
                  <a:schemeClr val="tx1"/>
                </a:solidFill>
                <a:effectLst/>
                <a:latin typeface="+mn-lt"/>
                <a:ea typeface="+mn-ea"/>
                <a:cs typeface="+mn-cs"/>
              </a:rPr>
              <a:t>Acknowledge that everyone is an expert about something. </a:t>
            </a:r>
          </a:p>
          <a:p>
            <a:r>
              <a:rPr lang="en-US" sz="1200" kern="1200" dirty="0" smtClean="0">
                <a:solidFill>
                  <a:schemeClr val="tx1"/>
                </a:solidFill>
                <a:effectLst/>
                <a:latin typeface="+mn-lt"/>
                <a:ea typeface="+mn-ea"/>
                <a:cs typeface="+mn-cs"/>
              </a:rPr>
              <a:t>Know that creative solutions come from new connections. </a:t>
            </a:r>
          </a:p>
          <a:p>
            <a:r>
              <a:rPr lang="en-US" sz="1200" kern="1200" dirty="0" smtClean="0">
                <a:solidFill>
                  <a:schemeClr val="tx1"/>
                </a:solidFill>
                <a:effectLst/>
                <a:latin typeface="+mn-lt"/>
                <a:ea typeface="+mn-ea"/>
                <a:cs typeface="+mn-cs"/>
              </a:rPr>
              <a:t>Remember, you don't fear people whose story you know. </a:t>
            </a:r>
          </a:p>
          <a:p>
            <a:r>
              <a:rPr lang="en-US" sz="1200" kern="1200" dirty="0" smtClean="0">
                <a:solidFill>
                  <a:schemeClr val="tx1"/>
                </a:solidFill>
                <a:effectLst/>
                <a:latin typeface="+mn-lt"/>
                <a:ea typeface="+mn-ea"/>
                <a:cs typeface="+mn-cs"/>
              </a:rPr>
              <a:t>Real listening always brings people closer together. </a:t>
            </a:r>
          </a:p>
          <a:p>
            <a:r>
              <a:rPr lang="en-US" sz="1200" kern="1200" dirty="0" smtClean="0">
                <a:solidFill>
                  <a:schemeClr val="tx1"/>
                </a:solidFill>
                <a:effectLst/>
                <a:latin typeface="+mn-lt"/>
                <a:ea typeface="+mn-ea"/>
                <a:cs typeface="+mn-cs"/>
              </a:rPr>
              <a:t>Trust that meaningful conversations can change your world. </a:t>
            </a:r>
          </a:p>
          <a:p>
            <a:r>
              <a:rPr lang="en-US" sz="1200" kern="1200" dirty="0" smtClean="0">
                <a:solidFill>
                  <a:schemeClr val="tx1"/>
                </a:solidFill>
                <a:effectLst/>
                <a:latin typeface="+mn-lt"/>
                <a:ea typeface="+mn-ea"/>
                <a:cs typeface="+mn-cs"/>
              </a:rPr>
              <a:t>Rely on human goodness. Stay together.</a:t>
            </a:r>
          </a:p>
          <a:p>
            <a:pPr marL="0" lvl="0" indent="0" algn="l" rtl="0">
              <a:spcBef>
                <a:spcPts val="0"/>
              </a:spcBef>
              <a:spcAft>
                <a:spcPts val="0"/>
              </a:spcAft>
              <a:buClr>
                <a:schemeClr val="dk1"/>
              </a:buClr>
              <a:buSzPts val="1200"/>
              <a:buFont typeface="Calibri"/>
              <a:buNone/>
            </a:pPr>
            <a:endParaRPr lang="en-US" dirty="0"/>
          </a:p>
        </p:txBody>
      </p:sp>
      <p:sp>
        <p:nvSpPr>
          <p:cNvPr id="363" name="Google Shape;363;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259940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Our STREAM model incorporates four areas where we can work to improve our overall wellness: Well-Being, Resilience, Engagement and Joy and Meaning in Medicine</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a:t>
            </a:fld>
            <a:endParaRPr lang="en-US" altLang="en-US">
              <a:cs typeface="Arial" panose="020B0604020202020204" pitchFamily="34" charset="0"/>
            </a:endParaRPr>
          </a:p>
        </p:txBody>
      </p:sp>
    </p:spTree>
    <p:extLst>
      <p:ext uri="{BB962C8B-B14F-4D97-AF65-F5344CB8AC3E}">
        <p14:creationId xmlns:p14="http://schemas.microsoft.com/office/powerpoint/2010/main" val="387515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This is the PERMAH model of wellbeing from Seligman we are using</a:t>
            </a:r>
            <a:r>
              <a:rPr lang="en-US" baseline="0" dirty="0"/>
              <a:t> in STREAM to conceptualize overall wellness</a:t>
            </a:r>
            <a:r>
              <a:rPr lang="en-US" dirty="0"/>
              <a:t>. We</a:t>
            </a:r>
            <a:r>
              <a:rPr lang="en-US" baseline="0" dirty="0"/>
              <a:t> want to </a:t>
            </a:r>
            <a:r>
              <a:rPr lang="en-US" dirty="0"/>
              <a:t>highlight the individual and systemic opportunities we have to increase our chances of FLOURISHING in challenging circumstances.  </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This particular session will be focusing on connecting with our meaning and the joy of positive relationships that allows us to experience positive emotion.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5AEE0-034A-45E5-BCA4-1DF184AEE6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8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US" dirty="0"/>
              <a:t>We hope that you all are able to be active participants today – that you’ll engage in both the reflective and the conversational elements of this session.  And we also want to acknowledge that some of the tools that we’re using today take time, that reflection isn’t easy at a moments notice, but we hope that you’ll try to take this little leap with us…..</a:t>
            </a:r>
            <a:endParaRPr dirty="0"/>
          </a:p>
          <a:p>
            <a:pPr marL="0" lvl="0" indent="0" algn="l" rtl="0">
              <a:spcBef>
                <a:spcPts val="0"/>
              </a:spcBef>
              <a:spcAft>
                <a:spcPts val="0"/>
              </a:spcAft>
              <a:buNone/>
            </a:pPr>
            <a:endParaRPr dirty="0"/>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8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 </a:t>
            </a:r>
          </a:p>
          <a:p>
            <a:pPr marL="0" lvl="0" indent="0" algn="l" rtl="0">
              <a:spcBef>
                <a:spcPts val="0"/>
              </a:spcBef>
              <a:spcAft>
                <a:spcPts val="0"/>
              </a:spcAft>
              <a:buClr>
                <a:schemeClr val="dk1"/>
              </a:buClr>
              <a:buSzPts val="1200"/>
              <a:buFont typeface="Calibri"/>
              <a:buNone/>
            </a:pPr>
            <a:r>
              <a:rPr lang="en-US" dirty="0"/>
              <a:t>Today’s main objective is to “emphasize relationships with…”.  We will start</a:t>
            </a:r>
            <a:r>
              <a:rPr lang="en-US" baseline="0" dirty="0"/>
              <a:t> by talking about why joy is important, give you some to time to practice connecting with joy and end with some ideas on ways to continue this important work.  </a:t>
            </a:r>
            <a:endParaRPr lang="en-US" dirty="0"/>
          </a:p>
          <a:p>
            <a:endParaRPr lang="en-U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61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well-being is complex interaction between personal level experiences, behaviors, and thoughts. Within the </a:t>
            </a:r>
            <a:r>
              <a:rPr lang="en-US" dirty="0" err="1"/>
              <a:t>socioecologic</a:t>
            </a:r>
            <a:r>
              <a:rPr lang="en-US" dirty="0"/>
              <a:t> model, each level adds it’s own layer of complexity.  </a:t>
            </a:r>
          </a:p>
          <a:p>
            <a:endParaRPr lang="en-US" dirty="0"/>
          </a:p>
          <a:p>
            <a:r>
              <a:rPr lang="en-US" dirty="0"/>
              <a:t>Situating individual well-being </a:t>
            </a:r>
          </a:p>
        </p:txBody>
      </p:sp>
      <p:sp>
        <p:nvSpPr>
          <p:cNvPr id="4" name="Slide Number Placeholder 3"/>
          <p:cNvSpPr>
            <a:spLocks noGrp="1"/>
          </p:cNvSpPr>
          <p:nvPr>
            <p:ph type="sldNum" sz="quarter" idx="5"/>
          </p:nvPr>
        </p:nvSpPr>
        <p:spPr/>
        <p:txBody>
          <a:bodyPr/>
          <a:lstStyle/>
          <a:p>
            <a:fld id="{F04C98ED-A2D2-48B6-953D-93C0B7EBAA3E}" type="slidenum">
              <a:rPr lang="en-US" smtClean="0"/>
              <a:t>8</a:t>
            </a:fld>
            <a:endParaRPr lang="en-US"/>
          </a:p>
        </p:txBody>
      </p:sp>
    </p:spTree>
    <p:extLst>
      <p:ext uri="{BB962C8B-B14F-4D97-AF65-F5344CB8AC3E}">
        <p14:creationId xmlns:p14="http://schemas.microsoft.com/office/powerpoint/2010/main" val="24146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It’s easy to be overwhelmed by the dysfunctional system. However, you are part of the system. You can impact the system at multiple points of contact and those points can influence other points.  Eventually, the system can work differently, which is the goal. All of the systems factors are important. Being in the practice of medicine is our calling and part of that is walking into other’s suffering everyday.  We still need individual well-being strategies to while we also address the system factors so that we can still show up while we are working on changing the system. In STREAM, we want to challenge you to consider how you can apply (well-being, resilience, engagement, joy, meaning) strategies both to yourself and your work system.  </a:t>
            </a:r>
          </a:p>
          <a:p>
            <a:endParaRPr lang="en-US" dirty="0"/>
          </a:p>
          <a:p>
            <a:endParaRPr lang="en-US" dirty="0"/>
          </a:p>
          <a:p>
            <a:r>
              <a:rPr lang="en-US" dirty="0"/>
              <a:t>Option 2: Raise you hand if you want the system to change, raise your hand if you want to be miserable while you wait. If we focus on individuals, we change how we show up to out work.  This can make a very large impact and you have a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1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In discussing joy and its alignment with a sense of inclusion, we see connections as a primary way that we promote inclusion, and we welcome all to fully participate and benefit from cultivating a sense of well-being in our professional work. When we talk about full and active participation, we want to specifically call out that we hope to promote that sense of inclusion for everyone who comes to these sessions. Including all identities and experiencing joy and meaning through our stories and reflections allows us to grow and to celebrate and deepen our connections to our patients, colleagues, and our profession. Much of the work that we do together will be through sharing our stories and sharing our thoughts and reflections on each other's stories. </a:t>
            </a:r>
          </a:p>
          <a:p>
            <a:r>
              <a:rPr lang="en-US" sz="1200" kern="1200" dirty="0" smtClean="0">
                <a:solidFill>
                  <a:schemeClr val="tx1"/>
                </a:solidFill>
                <a:effectLst/>
                <a:latin typeface="+mn-lt"/>
                <a:ea typeface="+mn-ea"/>
                <a:cs typeface="+mn-cs"/>
              </a:rPr>
              <a:t>We know that all of us will benefit and all of us will be enriched if we can create the kind of space that everyone feels safe to share what matters most to them.</a:t>
            </a:r>
            <a:endParaRPr dirty="0"/>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5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AF19-CD7C-6AC7-FA77-6016FBF86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A1870-11D7-B155-CCD4-54A1B1293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42960A-7817-B0A3-7F05-DE9041B2CC2B}"/>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1C37AA7F-F470-652E-018B-B814BC6E5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D7CC2-2D07-93F2-AF9C-DADACEBD946C}"/>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204171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3D1D-D012-46C0-F09F-347B8C4E9B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7984F4-5DB6-3172-64EC-14E9C9953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A28AD-C1A2-F56F-F412-51C70CB9AC7E}"/>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BC630AF8-25B5-CF02-0124-273652389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65E34-2964-9E0C-102A-5B725D22957B}"/>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213409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7331B-62FE-E208-AA8E-712015C284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D3929-ACCD-A571-317C-BD00A9075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B4CC8-8C53-EDC6-D421-D4F3D80F72F4}"/>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9FC7EB7A-F6EC-2ED3-6CDB-7DE773B04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20C2F-9008-4FA6-3A8E-EBD29BF948A0}"/>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5487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37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28"/>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8"/>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8"/>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411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1/10/2025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117353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63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825-4B5A-049E-8715-0B4B86737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0919C-D505-3F30-58B2-F07A1970C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26AF9-DAD2-7A92-7CA4-D02C294E2847}"/>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FC74C94A-0C75-12A7-C9C6-4DDB2A8AB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82BC1-9E28-D121-3F41-0587A35AD7D6}"/>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23370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1B14-D6E4-37F6-6401-7AD9CED12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D42659-A627-2666-745F-C7C0C3E07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CFFFEF-23AE-8A82-C1B1-89F3C5E53756}"/>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80B8AC3F-4B7C-59CF-579F-37E9954D2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73DE3-3222-8822-2F8D-F7BA009AEF6E}"/>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59898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F128-A28C-E513-9FF0-D7734F7FA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C3B04-620D-4597-D881-7BE0E479E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EF722-9540-61C8-09A7-DE59DE6F1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282AD-FBF8-3EC0-0A83-AFA9CAEBE7B9}"/>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6" name="Footer Placeholder 5">
            <a:extLst>
              <a:ext uri="{FF2B5EF4-FFF2-40B4-BE49-F238E27FC236}">
                <a16:creationId xmlns:a16="http://schemas.microsoft.com/office/drawing/2014/main" id="{6F613931-A7D6-515C-F398-DDEB6BA1D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BC96F-77C4-085A-D0D5-D453FE49B1C2}"/>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305258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A560-F387-7CB9-B09B-F26FC936BD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8EE62D-B3B1-9262-3F70-792E3EC14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812D19-BE86-8CBD-8B1E-14762713D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E0285-CA55-460F-77EE-4DE39878C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8011B-2668-3DAB-0757-3C1DFF2864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251FE0-C778-F4B8-91AD-8349C1DCA091}"/>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8" name="Footer Placeholder 7">
            <a:extLst>
              <a:ext uri="{FF2B5EF4-FFF2-40B4-BE49-F238E27FC236}">
                <a16:creationId xmlns:a16="http://schemas.microsoft.com/office/drawing/2014/main" id="{AA34F1D7-1B2F-D403-DBD0-1A3FF00D2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1963E1-4DF8-44B2-CDE4-8D228689920D}"/>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216159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585F-AA94-9E07-2C22-361E65D669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90965-9768-0917-6022-D95649214101}"/>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4" name="Footer Placeholder 3">
            <a:extLst>
              <a:ext uri="{FF2B5EF4-FFF2-40B4-BE49-F238E27FC236}">
                <a16:creationId xmlns:a16="http://schemas.microsoft.com/office/drawing/2014/main" id="{3E97F7E5-6877-A977-203D-B8422A310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891A81-D678-66C4-DB3C-BD2CED3EDBFB}"/>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405014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04695-7C8D-E9A7-6D49-334D0364FACE}"/>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3" name="Footer Placeholder 2">
            <a:extLst>
              <a:ext uri="{FF2B5EF4-FFF2-40B4-BE49-F238E27FC236}">
                <a16:creationId xmlns:a16="http://schemas.microsoft.com/office/drawing/2014/main" id="{7B1FD368-9177-2AAA-93FC-4613020C5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79730-9DDC-2926-0E26-63C5169671DF}"/>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108190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408C-DF2F-F82A-8A83-EB33B991C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752C1-6ED6-5871-2B69-B96247688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6C429A-3BBF-4330-EA8C-58F3B893F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03447-2B31-1EE1-BC81-4AB090F7DC35}"/>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6" name="Footer Placeholder 5">
            <a:extLst>
              <a:ext uri="{FF2B5EF4-FFF2-40B4-BE49-F238E27FC236}">
                <a16:creationId xmlns:a16="http://schemas.microsoft.com/office/drawing/2014/main" id="{A979816C-AB27-CE9A-311B-0D50866AF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AE722-3FFD-80B0-A251-4F1E6ED111D5}"/>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152355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50A8-C262-1B93-2D15-B0F05E005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82BEC-CE87-4DA2-A53D-FEEA61664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BBF6D2-CC2D-0A2E-C77C-AE0CC4138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8A450-8B7D-ADCC-DEE5-25CCE271FD13}"/>
              </a:ext>
            </a:extLst>
          </p:cNvPr>
          <p:cNvSpPr>
            <a:spLocks noGrp="1"/>
          </p:cNvSpPr>
          <p:nvPr>
            <p:ph type="dt" sz="half" idx="10"/>
          </p:nvPr>
        </p:nvSpPr>
        <p:spPr/>
        <p:txBody>
          <a:bodyPr/>
          <a:lstStyle/>
          <a:p>
            <a:fld id="{4BD4130A-E154-40EC-ABAA-2914F45DDD21}" type="datetimeFigureOut">
              <a:rPr lang="en-US" smtClean="0"/>
              <a:t>1/10/2025</a:t>
            </a:fld>
            <a:endParaRPr lang="en-US"/>
          </a:p>
        </p:txBody>
      </p:sp>
      <p:sp>
        <p:nvSpPr>
          <p:cNvPr id="6" name="Footer Placeholder 5">
            <a:extLst>
              <a:ext uri="{FF2B5EF4-FFF2-40B4-BE49-F238E27FC236}">
                <a16:creationId xmlns:a16="http://schemas.microsoft.com/office/drawing/2014/main" id="{B93B1E6B-77E6-F193-0D4E-23DD21A8C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8104B-F96B-1554-0106-42D4F90B70EB}"/>
              </a:ext>
            </a:extLst>
          </p:cNvPr>
          <p:cNvSpPr>
            <a:spLocks noGrp="1"/>
          </p:cNvSpPr>
          <p:nvPr>
            <p:ph type="sldNum" sz="quarter" idx="12"/>
          </p:nvPr>
        </p:nvSpPr>
        <p:spPr/>
        <p:txBody>
          <a:bodyPr/>
          <a:lstStyle/>
          <a:p>
            <a:fld id="{8CB1E97B-F404-4F5D-8197-92127C489E7D}" type="slidenum">
              <a:rPr lang="en-US" smtClean="0"/>
              <a:t>‹#›</a:t>
            </a:fld>
            <a:endParaRPr lang="en-US"/>
          </a:p>
        </p:txBody>
      </p:sp>
    </p:spTree>
    <p:extLst>
      <p:ext uri="{BB962C8B-B14F-4D97-AF65-F5344CB8AC3E}">
        <p14:creationId xmlns:p14="http://schemas.microsoft.com/office/powerpoint/2010/main" val="395950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C9F6E-966B-0B99-9FB4-0502944C6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9B8E64-19D2-8D3B-5CF4-4CC2CE225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3E13C-6C90-35E6-F5AC-480C8DA99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4130A-E154-40EC-ABAA-2914F45DDD21}" type="datetimeFigureOut">
              <a:rPr lang="en-US" smtClean="0"/>
              <a:t>1/10/2025</a:t>
            </a:fld>
            <a:endParaRPr lang="en-US"/>
          </a:p>
        </p:txBody>
      </p:sp>
      <p:sp>
        <p:nvSpPr>
          <p:cNvPr id="5" name="Footer Placeholder 4">
            <a:extLst>
              <a:ext uri="{FF2B5EF4-FFF2-40B4-BE49-F238E27FC236}">
                <a16:creationId xmlns:a16="http://schemas.microsoft.com/office/drawing/2014/main" id="{9EA37E82-60E1-F370-E87C-4732C906F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4F37F-9434-9784-0682-C37348BBE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E97B-F404-4F5D-8197-92127C489E7D}" type="slidenum">
              <a:rPr lang="en-US" smtClean="0"/>
              <a:t>‹#›</a:t>
            </a:fld>
            <a:endParaRPr lang="en-US"/>
          </a:p>
        </p:txBody>
      </p:sp>
    </p:spTree>
    <p:extLst>
      <p:ext uri="{BB962C8B-B14F-4D97-AF65-F5344CB8AC3E}">
        <p14:creationId xmlns:p14="http://schemas.microsoft.com/office/powerpoint/2010/main" val="919823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1/10/2025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596667"/>
            <a:ext cx="12192000" cy="1298279"/>
            <a:chOff x="0" y="5596667"/>
            <a:chExt cx="12192000" cy="1298279"/>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E5B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170837" y="5596667"/>
              <a:ext cx="1733597" cy="1160592"/>
              <a:chOff x="860628" y="5156613"/>
              <a:chExt cx="1733597" cy="1160592"/>
            </a:xfrm>
          </p:grpSpPr>
          <p:pic>
            <p:nvPicPr>
              <p:cNvPr id="11" name="Picture 10">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60628" y="5493407"/>
                <a:ext cx="668367" cy="777935"/>
              </a:xfrm>
              <a:prstGeom prst="rect">
                <a:avLst/>
              </a:prstGeom>
            </p:spPr>
          </p:pic>
          <p:pic>
            <p:nvPicPr>
              <p:cNvPr id="12" name="Picture 11">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330374" flipH="1">
                <a:off x="1597096" y="5156613"/>
                <a:ext cx="997129" cy="1160592"/>
              </a:xfrm>
              <a:prstGeom prst="rect">
                <a:avLst/>
              </a:prstGeom>
            </p:spPr>
          </p:pic>
        </p:grpSp>
      </p:grpSp>
    </p:spTree>
    <p:extLst>
      <p:ext uri="{BB962C8B-B14F-4D97-AF65-F5344CB8AC3E}">
        <p14:creationId xmlns:p14="http://schemas.microsoft.com/office/powerpoint/2010/main" val="379934361"/>
      </p:ext>
    </p:extLst>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1/10/2025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596667"/>
            <a:ext cx="12192000" cy="1298279"/>
            <a:chOff x="0" y="5596667"/>
            <a:chExt cx="12192000" cy="1298279"/>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E5B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170837" y="5596667"/>
              <a:ext cx="1733597" cy="1160592"/>
              <a:chOff x="860628" y="5156613"/>
              <a:chExt cx="1733597" cy="1160592"/>
            </a:xfrm>
          </p:grpSpPr>
          <p:pic>
            <p:nvPicPr>
              <p:cNvPr id="11" name="Picture 10">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60628" y="5493407"/>
                <a:ext cx="668367" cy="777935"/>
              </a:xfrm>
              <a:prstGeom prst="rect">
                <a:avLst/>
              </a:prstGeom>
            </p:spPr>
          </p:pic>
          <p:pic>
            <p:nvPicPr>
              <p:cNvPr id="12" name="Picture 11">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330374" flipH="1">
                <a:off x="1597096" y="5156613"/>
                <a:ext cx="997129" cy="1160592"/>
              </a:xfrm>
              <a:prstGeom prst="rect">
                <a:avLst/>
              </a:prstGeom>
            </p:spPr>
          </p:pic>
        </p:grpSp>
      </p:grpSp>
    </p:spTree>
    <p:extLst>
      <p:ext uri="{BB962C8B-B14F-4D97-AF65-F5344CB8AC3E}">
        <p14:creationId xmlns:p14="http://schemas.microsoft.com/office/powerpoint/2010/main" val="340200445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E2762A1-89A4-30F8-ED72-45A01155F878}"/>
              </a:ext>
            </a:extLst>
          </p:cNvPr>
          <p:cNvSpPr txBox="1">
            <a:spLocks/>
          </p:cNvSpPr>
          <p:nvPr/>
        </p:nvSpPr>
        <p:spPr>
          <a:xfrm>
            <a:off x="673769" y="4742496"/>
            <a:ext cx="4876799" cy="7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solidFill>
                  <a:prstClr val="white"/>
                </a:solidFill>
                <a:effectLst/>
                <a:uLnTx/>
                <a:uFillTx/>
                <a:latin typeface="Calibri" panose="020F0502020204030204"/>
                <a:ea typeface="+mj-ea"/>
                <a:cs typeface="+mj-cs"/>
              </a:rPr>
              <a:t>Joy</a:t>
            </a:r>
            <a:r>
              <a:rPr kumimoji="0" lang="en-US" b="1" i="0" u="none" strike="noStrike" kern="1200" cap="none" spc="0" normalizeH="0" noProof="0" dirty="0" smtClean="0">
                <a:ln>
                  <a:noFill/>
                </a:ln>
                <a:solidFill>
                  <a:prstClr val="white"/>
                </a:solidFill>
                <a:effectLst/>
                <a:uLnTx/>
                <a:uFillTx/>
                <a:latin typeface="Calibri" panose="020F0502020204030204"/>
                <a:ea typeface="+mj-ea"/>
                <a:cs typeface="+mj-cs"/>
              </a:rPr>
              <a:t> in Medicine</a:t>
            </a:r>
            <a:endParaRPr kumimoji="0" lang="en-US"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Title 1">
            <a:extLst>
              <a:ext uri="{FF2B5EF4-FFF2-40B4-BE49-F238E27FC236}">
                <a16:creationId xmlns:a16="http://schemas.microsoft.com/office/drawing/2014/main" id="{C1FA9473-3415-B52C-6DCC-D3C912E70EA6}"/>
              </a:ext>
            </a:extLst>
          </p:cNvPr>
          <p:cNvSpPr txBox="1">
            <a:spLocks/>
          </p:cNvSpPr>
          <p:nvPr/>
        </p:nvSpPr>
        <p:spPr>
          <a:xfrm>
            <a:off x="673769" y="5802704"/>
            <a:ext cx="9436389" cy="541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rPr>
              <a:t>Created by: Maneesh </a:t>
            </a:r>
            <a:r>
              <a:rPr kumimoji="0" lang="en-US" sz="2400" b="0" i="0" u="none" strike="noStrike" kern="1200" cap="none" spc="0" normalizeH="0" baseline="0" noProof="0" dirty="0">
                <a:ln>
                  <a:noFill/>
                </a:ln>
                <a:solidFill>
                  <a:prstClr val="white"/>
                </a:solidFill>
                <a:effectLst/>
                <a:uLnTx/>
                <a:uFillTx/>
                <a:latin typeface="Calibri" panose="020F0502020204030204"/>
              </a:rPr>
              <a:t>Batra, </a:t>
            </a:r>
            <a:r>
              <a:rPr kumimoji="0" lang="en-US" sz="2400" b="0" i="0" u="none" strike="noStrike" kern="1200" cap="none" spc="0" normalizeH="0" baseline="0" noProof="0" dirty="0" smtClean="0">
                <a:ln>
                  <a:noFill/>
                </a:ln>
                <a:solidFill>
                  <a:prstClr val="white"/>
                </a:solidFill>
                <a:effectLst/>
                <a:uLnTx/>
                <a:uFillTx/>
                <a:latin typeface="Calibri" panose="020F0502020204030204"/>
              </a:rPr>
              <a:t>MD,</a:t>
            </a:r>
            <a:r>
              <a:rPr kumimoji="0" lang="en-US" sz="2400" b="0" i="0" u="none" strike="noStrike" kern="1200" cap="none" spc="0" normalizeH="0" noProof="0" dirty="0" smtClean="0">
                <a:ln>
                  <a:noFill/>
                </a:ln>
                <a:solidFill>
                  <a:prstClr val="white"/>
                </a:solidFill>
                <a:effectLst/>
                <a:uLnTx/>
                <a:uFillTx/>
                <a:latin typeface="Calibri" panose="020F0502020204030204"/>
              </a:rPr>
              <a:t> </a:t>
            </a:r>
            <a:r>
              <a:rPr lang="en-US" sz="2400" dirty="0" smtClean="0">
                <a:solidFill>
                  <a:prstClr val="white"/>
                </a:solidFill>
                <a:latin typeface="Calibri" panose="020F0502020204030204"/>
              </a:rPr>
              <a:t>Mollie </a:t>
            </a:r>
            <a:r>
              <a:rPr lang="en-US" sz="2400" dirty="0">
                <a:solidFill>
                  <a:prstClr val="white"/>
                </a:solidFill>
                <a:latin typeface="Calibri" panose="020F0502020204030204"/>
              </a:rPr>
              <a:t>Grow, MPH, MD</a:t>
            </a:r>
            <a:endParaRPr kumimoji="0" lang="en-US" sz="2400" b="0" i="0" u="none" strike="noStrike" kern="1200" cap="none" spc="0" normalizeH="0" baseline="0" noProof="0" dirty="0">
              <a:ln>
                <a:noFill/>
              </a:ln>
              <a:solidFill>
                <a:prstClr val="white"/>
              </a:solidFill>
              <a:effectLst/>
              <a:uLnTx/>
              <a:uFillTx/>
              <a:latin typeface="Calibri" panose="020F0502020204030204"/>
            </a:endParaRPr>
          </a:p>
        </p:txBody>
      </p:sp>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0509" y="1279295"/>
            <a:ext cx="2869491" cy="846500"/>
          </a:xfrm>
          <a:prstGeom prst="rect">
            <a:avLst/>
          </a:prstGeom>
        </p:spPr>
      </p:pic>
      <p:pic>
        <p:nvPicPr>
          <p:cNvPr id="17" name="Picture 16">
            <a:extLst>
              <a:ext uri="{FF2B5EF4-FFF2-40B4-BE49-F238E27FC236}">
                <a16:creationId xmlns:a16="http://schemas.microsoft.com/office/drawing/2014/main" id="{877EA774-03DE-9C49-A04B-724815CA6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032000"/>
            <a:ext cx="3048000" cy="2794000"/>
          </a:xfrm>
          <a:prstGeom prst="rect">
            <a:avLst/>
          </a:prstGeom>
        </p:spPr>
      </p:pic>
    </p:spTree>
    <p:extLst>
      <p:ext uri="{BB962C8B-B14F-4D97-AF65-F5344CB8AC3E}">
        <p14:creationId xmlns:p14="http://schemas.microsoft.com/office/powerpoint/2010/main" val="214062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Joy and Inclusion</a:t>
            </a:r>
            <a:endParaRPr dirty="0"/>
          </a:p>
        </p:txBody>
      </p:sp>
      <p:sp>
        <p:nvSpPr>
          <p:cNvPr id="263" name="Google Shape;263;p7"/>
          <p:cNvSpPr txBox="1">
            <a:spLocks noGrp="1"/>
          </p:cNvSpPr>
          <p:nvPr>
            <p:ph type="body" idx="1"/>
          </p:nvPr>
        </p:nvSpPr>
        <p:spPr>
          <a:xfrm>
            <a:off x="838199" y="1825625"/>
            <a:ext cx="10832869" cy="4351338"/>
          </a:xfrm>
          <a:prstGeom prst="rect">
            <a:avLst/>
          </a:prstGeom>
          <a:noFill/>
          <a:ln>
            <a:noFill/>
          </a:ln>
        </p:spPr>
        <p:txBody>
          <a:bodyPr spcFirstLastPara="1" wrap="square" lIns="91425" tIns="45700" rIns="91425" bIns="45700" anchor="t" anchorCtr="0">
            <a:normAutofit/>
          </a:bodyPr>
          <a:lstStyle/>
          <a:p>
            <a:pPr marL="228600" indent="-228600">
              <a:buSzPts val="2800"/>
            </a:pPr>
            <a:r>
              <a:rPr lang="en-US" dirty="0"/>
              <a:t>We actively seek to promote inclusion through our connections. </a:t>
            </a:r>
          </a:p>
          <a:p>
            <a:pPr marL="228600" lvl="0" indent="-228600" algn="l" rtl="0">
              <a:lnSpc>
                <a:spcPct val="90000"/>
              </a:lnSpc>
              <a:spcBef>
                <a:spcPts val="1000"/>
              </a:spcBef>
              <a:spcAft>
                <a:spcPts val="0"/>
              </a:spcAft>
              <a:buClr>
                <a:schemeClr val="dk1"/>
              </a:buClr>
              <a:buSzPts val="2800"/>
              <a:buChar char="•"/>
            </a:pPr>
            <a:r>
              <a:rPr lang="en-US" dirty="0"/>
              <a:t>We welcome all to fully participate and benefit from cultivating a sense of well-being in our professional work</a:t>
            </a:r>
          </a:p>
          <a:p>
            <a:pPr marL="228600" lvl="0" indent="-228600" algn="l" rtl="0">
              <a:lnSpc>
                <a:spcPct val="90000"/>
              </a:lnSpc>
              <a:spcBef>
                <a:spcPts val="1000"/>
              </a:spcBef>
              <a:spcAft>
                <a:spcPts val="0"/>
              </a:spcAft>
              <a:buClr>
                <a:schemeClr val="dk1"/>
              </a:buClr>
              <a:buSzPts val="2800"/>
              <a:buChar char="•"/>
            </a:pPr>
            <a:r>
              <a:rPr lang="en-US" dirty="0"/>
              <a:t>This concept should not be exclusive to those afforded particular privileges</a:t>
            </a:r>
          </a:p>
          <a:p>
            <a:pPr marL="228600" lvl="0" indent="-228600" algn="l" rtl="0">
              <a:lnSpc>
                <a:spcPct val="90000"/>
              </a:lnSpc>
              <a:spcBef>
                <a:spcPts val="1000"/>
              </a:spcBef>
              <a:spcAft>
                <a:spcPts val="0"/>
              </a:spcAft>
              <a:buClr>
                <a:schemeClr val="dk1"/>
              </a:buClr>
              <a:buSzPts val="2800"/>
              <a:buChar char="•"/>
            </a:pPr>
            <a:r>
              <a:rPr lang="en-US" dirty="0"/>
              <a:t>Including all identities in experiencing joy and meaning through our stories and reflections allows us to grow, and to celebrate and deepen our connections to our patients, colleagues and our profession</a:t>
            </a:r>
          </a:p>
        </p:txBody>
      </p:sp>
    </p:spTree>
    <p:extLst>
      <p:ext uri="{BB962C8B-B14F-4D97-AF65-F5344CB8AC3E}">
        <p14:creationId xmlns:p14="http://schemas.microsoft.com/office/powerpoint/2010/main" val="7360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Invitation and welcome</a:t>
            </a:r>
            <a:endParaRPr dirty="0"/>
          </a:p>
        </p:txBody>
      </p:sp>
      <p:sp>
        <p:nvSpPr>
          <p:cNvPr id="270" name="Google Shape;270;p8"/>
          <p:cNvSpPr txBox="1">
            <a:spLocks noGrp="1"/>
          </p:cNvSpPr>
          <p:nvPr>
            <p:ph type="body" idx="1"/>
          </p:nvPr>
        </p:nvSpPr>
        <p:spPr>
          <a:xfrm>
            <a:off x="838200" y="2126414"/>
            <a:ext cx="66484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i="1" dirty="0"/>
              <a:t>“What if joy is not only entangled with pain, or suffering, or sorrow, but is also what emerges from how we care for each other through these things? What if joy, instead of refuge or relief from heartbreak, is what effloresces from us as we help each other carry our heartbreaks?”  </a:t>
            </a:r>
            <a:endParaRPr dirty="0"/>
          </a:p>
          <a:p>
            <a:pPr marL="0" lvl="0" indent="0" algn="l" rtl="0">
              <a:lnSpc>
                <a:spcPct val="90000"/>
              </a:lnSpc>
              <a:spcBef>
                <a:spcPts val="1000"/>
              </a:spcBef>
              <a:spcAft>
                <a:spcPts val="0"/>
              </a:spcAft>
              <a:buClr>
                <a:schemeClr val="dk1"/>
              </a:buClr>
              <a:buSzPts val="2800"/>
              <a:buNone/>
            </a:pPr>
            <a:r>
              <a:rPr lang="en-US" i="1" dirty="0"/>
              <a:t>	</a:t>
            </a:r>
            <a:r>
              <a:rPr lang="en-US" dirty="0"/>
              <a:t>-Ross Gay “Inciting Joy”</a:t>
            </a:r>
            <a:endParaRPr dirty="0"/>
          </a:p>
        </p:txBody>
      </p:sp>
      <p:pic>
        <p:nvPicPr>
          <p:cNvPr id="271" name="Google Shape;271;p8"/>
          <p:cNvPicPr preferRelativeResize="0"/>
          <p:nvPr/>
        </p:nvPicPr>
        <p:blipFill rotWithShape="1">
          <a:blip r:embed="rId3">
            <a:alphaModFix/>
          </a:blip>
          <a:srcRect/>
          <a:stretch/>
        </p:blipFill>
        <p:spPr>
          <a:xfrm>
            <a:off x="7799058" y="2244705"/>
            <a:ext cx="3756617" cy="2817463"/>
          </a:xfrm>
          <a:prstGeom prst="rect">
            <a:avLst/>
          </a:prstGeom>
          <a:noFill/>
          <a:ln>
            <a:noFill/>
          </a:ln>
        </p:spPr>
      </p:pic>
    </p:spTree>
    <p:extLst>
      <p:ext uri="{BB962C8B-B14F-4D97-AF65-F5344CB8AC3E}">
        <p14:creationId xmlns:p14="http://schemas.microsoft.com/office/powerpoint/2010/main" val="304259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9"/>
          <p:cNvSpPr txBox="1">
            <a:spLocks noGrp="1"/>
          </p:cNvSpPr>
          <p:nvPr>
            <p:ph type="title"/>
          </p:nvPr>
        </p:nvSpPr>
        <p:spPr>
          <a:xfrm>
            <a:off x="838200" y="354493"/>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1000"/>
              </a:spcBef>
              <a:spcAft>
                <a:spcPts val="0"/>
              </a:spcAft>
              <a:buClr>
                <a:schemeClr val="dk1"/>
              </a:buClr>
              <a:buSzPct val="91666"/>
              <a:buFont typeface="Calibri"/>
              <a:buNone/>
            </a:pPr>
            <a:r>
              <a:rPr lang="en-US" dirty="0"/>
              <a:t>        PARTNER ACTIVITY: </a:t>
            </a:r>
            <a:br>
              <a:rPr lang="en-US" dirty="0"/>
            </a:br>
            <a:r>
              <a:rPr lang="en-US" dirty="0"/>
              <a:t>       Reflect on a moment of positive connection</a:t>
            </a:r>
            <a:br>
              <a:rPr lang="en-US" dirty="0"/>
            </a:br>
            <a:r>
              <a:rPr lang="en-US" dirty="0"/>
              <a:t>       with someone recently</a:t>
            </a:r>
            <a:endParaRPr sz="4800" dirty="0"/>
          </a:p>
        </p:txBody>
      </p:sp>
      <p:sp>
        <p:nvSpPr>
          <p:cNvPr id="278" name="Google Shape;278;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4000"/>
              <a:buNone/>
            </a:pPr>
            <a:endParaRPr sz="4000" dirty="0"/>
          </a:p>
          <a:p>
            <a:pPr marL="457200" lvl="0" indent="-419100" algn="l" rtl="0">
              <a:lnSpc>
                <a:spcPct val="90000"/>
              </a:lnSpc>
              <a:spcBef>
                <a:spcPts val="1000"/>
              </a:spcBef>
              <a:spcAft>
                <a:spcPts val="0"/>
              </a:spcAft>
              <a:buClr>
                <a:schemeClr val="dk1"/>
              </a:buClr>
              <a:buSzPts val="3000"/>
              <a:buChar char="●"/>
            </a:pPr>
            <a:r>
              <a:rPr lang="en-US" sz="4000" dirty="0"/>
              <a:t>Think about who you shared that moment with and share what made it </a:t>
            </a:r>
            <a:r>
              <a:rPr lang="en-US" sz="4000" i="1" dirty="0"/>
              <a:t>joyful.</a:t>
            </a:r>
          </a:p>
          <a:p>
            <a:pPr marL="457200" lvl="0" indent="-419100" algn="l" rtl="0">
              <a:lnSpc>
                <a:spcPct val="90000"/>
              </a:lnSpc>
              <a:spcBef>
                <a:spcPts val="1000"/>
              </a:spcBef>
              <a:spcAft>
                <a:spcPts val="0"/>
              </a:spcAft>
              <a:buClr>
                <a:schemeClr val="dk1"/>
              </a:buClr>
              <a:buSzPts val="3000"/>
              <a:buChar char="●"/>
            </a:pPr>
            <a:endParaRPr lang="en-US" sz="4000" i="1" dirty="0"/>
          </a:p>
          <a:p>
            <a:pPr marL="457200" lvl="0" indent="-419100" algn="l" rtl="0">
              <a:lnSpc>
                <a:spcPct val="90000"/>
              </a:lnSpc>
              <a:spcBef>
                <a:spcPts val="1000"/>
              </a:spcBef>
              <a:spcAft>
                <a:spcPts val="0"/>
              </a:spcAft>
              <a:buClr>
                <a:schemeClr val="dk1"/>
              </a:buClr>
              <a:buSzPts val="3000"/>
              <a:buChar char="●"/>
            </a:pPr>
            <a:endParaRPr lang="en-US" sz="4000" i="1" dirty="0"/>
          </a:p>
          <a:p>
            <a:pPr marL="38100" lvl="0" indent="0" algn="l" rtl="0">
              <a:lnSpc>
                <a:spcPct val="90000"/>
              </a:lnSpc>
              <a:spcBef>
                <a:spcPts val="1000"/>
              </a:spcBef>
              <a:spcAft>
                <a:spcPts val="0"/>
              </a:spcAft>
              <a:buClr>
                <a:schemeClr val="dk1"/>
              </a:buClr>
              <a:buSzPts val="3000"/>
              <a:buNone/>
            </a:pPr>
            <a:r>
              <a:rPr lang="en-US" sz="3200" dirty="0"/>
              <a:t>4 minutes</a:t>
            </a:r>
          </a:p>
        </p:txBody>
      </p:sp>
      <p:pic>
        <p:nvPicPr>
          <p:cNvPr id="2" name="Picture 1">
            <a:extLst>
              <a:ext uri="{FF2B5EF4-FFF2-40B4-BE49-F238E27FC236}">
                <a16:creationId xmlns:a16="http://schemas.microsoft.com/office/drawing/2014/main" id="{3B6735C0-B809-3F79-80EA-C337F86B35DD}"/>
              </a:ext>
            </a:extLst>
          </p:cNvPr>
          <p:cNvPicPr>
            <a:picLocks noChangeAspect="1"/>
          </p:cNvPicPr>
          <p:nvPr/>
        </p:nvPicPr>
        <p:blipFill>
          <a:blip r:embed="rId3"/>
          <a:stretch>
            <a:fillRect/>
          </a:stretch>
        </p:blipFill>
        <p:spPr>
          <a:xfrm>
            <a:off x="491942" y="354493"/>
            <a:ext cx="1077835" cy="1085479"/>
          </a:xfrm>
          <a:prstGeom prst="rect">
            <a:avLst/>
          </a:prstGeom>
        </p:spPr>
      </p:pic>
      <p:sp>
        <p:nvSpPr>
          <p:cNvPr id="6" name="TextBox 5"/>
          <p:cNvSpPr txBox="1"/>
          <p:nvPr/>
        </p:nvSpPr>
        <p:spPr>
          <a:xfrm>
            <a:off x="4186881" y="5645424"/>
            <a:ext cx="3818238" cy="677108"/>
          </a:xfrm>
          <a:prstGeom prst="rect">
            <a:avLst/>
          </a:prstGeom>
          <a:noFill/>
        </p:spPr>
        <p:txBody>
          <a:bodyPr wrap="square" rtlCol="0">
            <a:spAutoFit/>
          </a:bodyPr>
          <a:lstStyle/>
          <a:p>
            <a:r>
              <a:rPr lang="en-US" sz="2000" dirty="0">
                <a:solidFill>
                  <a:schemeClr val="accent4">
                    <a:lumMod val="75000"/>
                  </a:schemeClr>
                </a:solidFill>
              </a:rPr>
              <a:t>Please complete for attendance</a:t>
            </a:r>
          </a:p>
          <a:p>
            <a:r>
              <a:rPr lang="en-US" dirty="0">
                <a:solidFill>
                  <a:schemeClr val="accent4">
                    <a:lumMod val="75000"/>
                  </a:schemeClr>
                </a:solidFill>
              </a:rPr>
              <a:t>   (if you haven’t already done so)</a:t>
            </a:r>
          </a:p>
        </p:txBody>
      </p:sp>
    </p:spTree>
    <p:extLst>
      <p:ext uri="{BB962C8B-B14F-4D97-AF65-F5344CB8AC3E}">
        <p14:creationId xmlns:p14="http://schemas.microsoft.com/office/powerpoint/2010/main" val="226097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603541" y="3054871"/>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1. Positive impact of Joy</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
        <p:nvSpPr>
          <p:cNvPr id="4" name="Title 3">
            <a:extLst>
              <a:ext uri="{FF2B5EF4-FFF2-40B4-BE49-F238E27FC236}">
                <a16:creationId xmlns:a16="http://schemas.microsoft.com/office/drawing/2014/main" id="{61768F5E-66C5-97A5-5DA0-3534FBB4CCE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94EF8CF-216B-39FB-6166-B4633AEE53D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5955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a:stretch/>
        </p:blipFill>
        <p:spPr>
          <a:xfrm>
            <a:off x="1940560" y="873760"/>
            <a:ext cx="8442960" cy="4749165"/>
          </a:xfrm>
          <a:prstGeom prst="rect">
            <a:avLst/>
          </a:prstGeom>
          <a:noFill/>
          <a:ln>
            <a:noFill/>
          </a:ln>
        </p:spPr>
      </p:pic>
    </p:spTree>
    <p:extLst>
      <p:ext uri="{BB962C8B-B14F-4D97-AF65-F5344CB8AC3E}">
        <p14:creationId xmlns:p14="http://schemas.microsoft.com/office/powerpoint/2010/main" val="402468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2"/>
          <p:cNvPicPr preferRelativeResize="0"/>
          <p:nvPr/>
        </p:nvPicPr>
        <p:blipFill rotWithShape="1">
          <a:blip r:embed="rId3">
            <a:alphaModFix/>
          </a:blip>
          <a:srcRect/>
          <a:stretch/>
        </p:blipFill>
        <p:spPr>
          <a:xfrm>
            <a:off x="2464472" y="487680"/>
            <a:ext cx="7435986" cy="5328568"/>
          </a:xfrm>
          <a:prstGeom prst="rect">
            <a:avLst/>
          </a:prstGeom>
          <a:noFill/>
          <a:ln>
            <a:noFill/>
          </a:ln>
        </p:spPr>
      </p:pic>
    </p:spTree>
    <p:extLst>
      <p:ext uri="{BB962C8B-B14F-4D97-AF65-F5344CB8AC3E}">
        <p14:creationId xmlns:p14="http://schemas.microsoft.com/office/powerpoint/2010/main" val="202675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7"/>
          <p:cNvSpPr txBox="1">
            <a:spLocks noGrp="1"/>
          </p:cNvSpPr>
          <p:nvPr>
            <p:ph type="body" idx="1"/>
          </p:nvPr>
        </p:nvSpPr>
        <p:spPr>
          <a:xfrm>
            <a:off x="838199" y="1825625"/>
            <a:ext cx="10832869" cy="4351338"/>
          </a:xfrm>
          <a:prstGeom prst="rect">
            <a:avLst/>
          </a:prstGeom>
          <a:noFill/>
          <a:ln>
            <a:noFill/>
          </a:ln>
        </p:spPr>
        <p:txBody>
          <a:bodyPr spcFirstLastPara="1" wrap="square" lIns="91425" tIns="45700" rIns="91425" bIns="45700" anchor="t" anchorCtr="0">
            <a:normAutofit/>
          </a:bodyPr>
          <a:lstStyle/>
          <a:p>
            <a:pPr marL="228600" indent="-228600">
              <a:buSzPts val="2800"/>
            </a:pPr>
            <a:endParaRPr lang="en-US" dirty="0"/>
          </a:p>
        </p:txBody>
      </p:sp>
      <p:graphicFrame>
        <p:nvGraphicFramePr>
          <p:cNvPr id="2" name="Content Placeholder 3">
            <a:extLst>
              <a:ext uri="{FF2B5EF4-FFF2-40B4-BE49-F238E27FC236}">
                <a16:creationId xmlns:a16="http://schemas.microsoft.com/office/drawing/2014/main" id="{143F261A-A375-C00E-626B-8FE228C7CED8}"/>
              </a:ext>
            </a:extLst>
          </p:cNvPr>
          <p:cNvGraphicFramePr>
            <a:graphicFrameLocks noGrp="1"/>
          </p:cNvGraphicFramePr>
          <p:nvPr>
            <p:ph idx="1"/>
          </p:nvPr>
        </p:nvGraphicFramePr>
        <p:xfrm>
          <a:off x="838199" y="365125"/>
          <a:ext cx="11130887"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74F32A-F3B8-8B16-E891-D5AA964BAF2E}"/>
              </a:ext>
            </a:extLst>
          </p:cNvPr>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4" name="Star: 5 Points 2">
            <a:extLst>
              <a:ext uri="{FF2B5EF4-FFF2-40B4-BE49-F238E27FC236}">
                <a16:creationId xmlns:a16="http://schemas.microsoft.com/office/drawing/2014/main" id="{428CCC09-B485-2F21-9BEE-1FBDDDE5AEB6}"/>
              </a:ext>
            </a:extLst>
          </p:cNvPr>
          <p:cNvSpPr/>
          <p:nvPr/>
        </p:nvSpPr>
        <p:spPr>
          <a:xfrm>
            <a:off x="8226935" y="3760626"/>
            <a:ext cx="518983" cy="48133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
            <a:extLst>
              <a:ext uri="{FF2B5EF4-FFF2-40B4-BE49-F238E27FC236}">
                <a16:creationId xmlns:a16="http://schemas.microsoft.com/office/drawing/2014/main" id="{D8A3A85E-8809-FE38-F0B7-3FB680567AF1}"/>
              </a:ext>
            </a:extLst>
          </p:cNvPr>
          <p:cNvSpPr txBox="1"/>
          <p:nvPr/>
        </p:nvSpPr>
        <p:spPr>
          <a:xfrm>
            <a:off x="4339976" y="4685032"/>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ccomplishment</a:t>
            </a:r>
          </a:p>
        </p:txBody>
      </p:sp>
      <p:sp>
        <p:nvSpPr>
          <p:cNvPr id="7" name="Title 1">
            <a:extLst>
              <a:ext uri="{FF2B5EF4-FFF2-40B4-BE49-F238E27FC236}">
                <a16:creationId xmlns:a16="http://schemas.microsoft.com/office/drawing/2014/main" id="{F4B4705F-8CB7-0B94-884F-C1687E166EB2}"/>
              </a:ext>
            </a:extLst>
          </p:cNvPr>
          <p:cNvSpPr txBox="1">
            <a:spLocks/>
          </p:cNvSpPr>
          <p:nvPr/>
        </p:nvSpPr>
        <p:spPr>
          <a:xfrm>
            <a:off x="74718" y="734885"/>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Positive Relationships</a:t>
            </a:r>
          </a:p>
        </p:txBody>
      </p:sp>
    </p:spTree>
    <p:extLst>
      <p:ext uri="{BB962C8B-B14F-4D97-AF65-F5344CB8AC3E}">
        <p14:creationId xmlns:p14="http://schemas.microsoft.com/office/powerpoint/2010/main" val="297650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Relationships – meaning &amp; joy</a:t>
            </a:r>
            <a:endParaRPr dirty="0"/>
          </a:p>
        </p:txBody>
      </p:sp>
      <p:sp>
        <p:nvSpPr>
          <p:cNvPr id="295" name="Google Shape;29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Our patients and their families</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Our colleagues</a:t>
            </a: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extLst>
      <p:ext uri="{BB962C8B-B14F-4D97-AF65-F5344CB8AC3E}">
        <p14:creationId xmlns:p14="http://schemas.microsoft.com/office/powerpoint/2010/main" val="81016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Patient relationships</a:t>
            </a:r>
            <a:endParaRPr dirty="0"/>
          </a:p>
        </p:txBody>
      </p:sp>
      <p:sp>
        <p:nvSpPr>
          <p:cNvPr id="302" name="Google Shape;302;p14"/>
          <p:cNvSpPr txBox="1">
            <a:spLocks noGrp="1"/>
          </p:cNvSpPr>
          <p:nvPr>
            <p:ph type="body" idx="1"/>
          </p:nvPr>
        </p:nvSpPr>
        <p:spPr>
          <a:xfrm>
            <a:off x="838200" y="1690700"/>
            <a:ext cx="63912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sz="3200" dirty="0"/>
              <a:t>“Strong relationships with patients also benefit the health of physicians.”</a:t>
            </a:r>
            <a:r>
              <a:rPr lang="en-US" dirty="0"/>
              <a:t> – </a:t>
            </a:r>
            <a:r>
              <a:rPr lang="en-US" dirty="0" err="1"/>
              <a:t>Dugdale</a:t>
            </a:r>
            <a:r>
              <a:rPr lang="en-US" dirty="0"/>
              <a:t> LS, 2017</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sz="3200" dirty="0"/>
              <a:t>Within pediatrics, our calling to serve children and the connections with their joy and resilience drew many of us to our profession</a:t>
            </a: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3200"/>
              <a:buChar char="•"/>
            </a:pPr>
            <a:r>
              <a:rPr lang="en-US" sz="3200" dirty="0"/>
              <a:t>In our best connections, we create moments of mutual delight </a:t>
            </a:r>
            <a:endParaRPr sz="3200" dirty="0"/>
          </a:p>
        </p:txBody>
      </p:sp>
      <p:pic>
        <p:nvPicPr>
          <p:cNvPr id="303" name="Google Shape;303;p14" descr="Promoting First Relationships in Pediatrics - April 13 &amp; 15, 2021 -  Parent-Child Relationship Programs"/>
          <p:cNvPicPr preferRelativeResize="0"/>
          <p:nvPr/>
        </p:nvPicPr>
        <p:blipFill rotWithShape="1">
          <a:blip r:embed="rId3">
            <a:alphaModFix/>
          </a:blip>
          <a:srcRect/>
          <a:stretch/>
        </p:blipFill>
        <p:spPr>
          <a:xfrm>
            <a:off x="8085221" y="2863515"/>
            <a:ext cx="2935706" cy="2442410"/>
          </a:xfrm>
          <a:prstGeom prst="rect">
            <a:avLst/>
          </a:prstGeom>
          <a:noFill/>
          <a:ln>
            <a:noFill/>
          </a:ln>
        </p:spPr>
      </p:pic>
      <p:pic>
        <p:nvPicPr>
          <p:cNvPr id="5" name="Picture 4">
            <a:extLst>
              <a:ext uri="{FF2B5EF4-FFF2-40B4-BE49-F238E27FC236}">
                <a16:creationId xmlns:a16="http://schemas.microsoft.com/office/drawing/2014/main" id="{AD64D6BD-BFDA-5B40-C42A-A06AF89EA24E}"/>
              </a:ext>
            </a:extLst>
          </p:cNvPr>
          <p:cNvPicPr>
            <a:picLocks noChangeAspect="1"/>
          </p:cNvPicPr>
          <p:nvPr/>
        </p:nvPicPr>
        <p:blipFill>
          <a:blip r:embed="rId4"/>
          <a:stretch>
            <a:fillRect/>
          </a:stretch>
        </p:blipFill>
        <p:spPr>
          <a:xfrm>
            <a:off x="5810187" y="267980"/>
            <a:ext cx="1223076" cy="1314806"/>
          </a:xfrm>
          <a:prstGeom prst="rect">
            <a:avLst/>
          </a:prstGeom>
        </p:spPr>
      </p:pic>
    </p:spTree>
    <p:extLst>
      <p:ext uri="{BB962C8B-B14F-4D97-AF65-F5344CB8AC3E}">
        <p14:creationId xmlns:p14="http://schemas.microsoft.com/office/powerpoint/2010/main" val="114841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Colleague relationships</a:t>
            </a:r>
            <a:endParaRPr dirty="0"/>
          </a:p>
        </p:txBody>
      </p:sp>
      <p:sp>
        <p:nvSpPr>
          <p:cNvPr id="310" name="Google Shape;310;p15"/>
          <p:cNvSpPr txBox="1">
            <a:spLocks noGrp="1"/>
          </p:cNvSpPr>
          <p:nvPr>
            <p:ph type="body" idx="1"/>
          </p:nvPr>
        </p:nvSpPr>
        <p:spPr>
          <a:xfrm>
            <a:off x="614450" y="1690700"/>
            <a:ext cx="89583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100000"/>
              </a:lnSpc>
              <a:spcBef>
                <a:spcPts val="0"/>
              </a:spcBef>
              <a:spcAft>
                <a:spcPts val="0"/>
              </a:spcAft>
              <a:buClr>
                <a:schemeClr val="dk1"/>
              </a:buClr>
              <a:buSzPct val="100000"/>
              <a:buChar char="•"/>
            </a:pPr>
            <a:r>
              <a:rPr lang="en-US" dirty="0"/>
              <a:t>“Interpersonal relationships may serve a buffering role against stress by providing social support. Multiple studies have found that positive support from colleagues lowers the risk of burnout among clinicians.”</a:t>
            </a:r>
            <a:endParaRPr dirty="0"/>
          </a:p>
          <a:p>
            <a:pPr marL="685800" lvl="1" indent="-278765" algn="l" rtl="0">
              <a:lnSpc>
                <a:spcPct val="100000"/>
              </a:lnSpc>
              <a:spcBef>
                <a:spcPts val="0"/>
              </a:spcBef>
              <a:spcAft>
                <a:spcPts val="0"/>
              </a:spcAft>
              <a:buClr>
                <a:schemeClr val="dk1"/>
              </a:buClr>
              <a:buSzPct val="116666"/>
              <a:buChar char="•"/>
            </a:pPr>
            <a:r>
              <a:rPr lang="en-US" dirty="0"/>
              <a:t>National Academy of Sciences. “Taking Action Against Clinician Burnout”, 2019</a:t>
            </a:r>
            <a:endParaRPr dirty="0"/>
          </a:p>
          <a:p>
            <a:pPr marL="228600" lvl="0" indent="-215265" algn="l" rtl="0">
              <a:lnSpc>
                <a:spcPct val="100000"/>
              </a:lnSpc>
              <a:spcBef>
                <a:spcPts val="1000"/>
              </a:spcBef>
              <a:spcAft>
                <a:spcPts val="0"/>
              </a:spcAft>
              <a:buClr>
                <a:schemeClr val="dk1"/>
              </a:buClr>
              <a:buSzPct val="100000"/>
              <a:buChar char="•"/>
            </a:pPr>
            <a:r>
              <a:rPr lang="en-US" dirty="0"/>
              <a:t>Our brains’ mirror neurons - we experience “emotional contagion.”</a:t>
            </a:r>
            <a:endParaRPr dirty="0"/>
          </a:p>
          <a:p>
            <a:pPr marL="228600" lvl="0" indent="-215265" algn="l" rtl="0">
              <a:lnSpc>
                <a:spcPct val="100000"/>
              </a:lnSpc>
              <a:spcBef>
                <a:spcPts val="1000"/>
              </a:spcBef>
              <a:spcAft>
                <a:spcPts val="0"/>
              </a:spcAft>
              <a:buClr>
                <a:schemeClr val="dk1"/>
              </a:buClr>
              <a:buSzPct val="100000"/>
              <a:buChar char="•"/>
            </a:pPr>
            <a:r>
              <a:rPr lang="en-US" dirty="0"/>
              <a:t>“Feeling better after interacting with happy individuals” was associated with lower risk of burnout among physicians.</a:t>
            </a:r>
            <a:endParaRPr dirty="0"/>
          </a:p>
          <a:p>
            <a:pPr marL="685800" lvl="1" indent="-278765" algn="l" rtl="0">
              <a:lnSpc>
                <a:spcPct val="100000"/>
              </a:lnSpc>
              <a:spcBef>
                <a:spcPts val="1000"/>
              </a:spcBef>
              <a:spcAft>
                <a:spcPts val="0"/>
              </a:spcAft>
              <a:buClr>
                <a:schemeClr val="dk1"/>
              </a:buClr>
              <a:buSzPct val="116666"/>
              <a:buChar char="•"/>
            </a:pPr>
            <a:r>
              <a:rPr lang="en-US" dirty="0" err="1"/>
              <a:t>Pettitta</a:t>
            </a:r>
            <a:r>
              <a:rPr lang="en-US" dirty="0"/>
              <a:t> et al, 2017 </a:t>
            </a:r>
            <a:endParaRPr dirty="0"/>
          </a:p>
        </p:txBody>
      </p:sp>
      <p:pic>
        <p:nvPicPr>
          <p:cNvPr id="5" name="Picture 4">
            <a:extLst>
              <a:ext uri="{FF2B5EF4-FFF2-40B4-BE49-F238E27FC236}">
                <a16:creationId xmlns:a16="http://schemas.microsoft.com/office/drawing/2014/main" id="{38FD0943-F84D-E445-E79A-F34124D1D24A}"/>
              </a:ext>
            </a:extLst>
          </p:cNvPr>
          <p:cNvPicPr>
            <a:picLocks noChangeAspect="1"/>
          </p:cNvPicPr>
          <p:nvPr/>
        </p:nvPicPr>
        <p:blipFill>
          <a:blip r:embed="rId3"/>
          <a:stretch>
            <a:fillRect/>
          </a:stretch>
        </p:blipFill>
        <p:spPr>
          <a:xfrm>
            <a:off x="9131969" y="2614401"/>
            <a:ext cx="2607992" cy="1865018"/>
          </a:xfrm>
          <a:prstGeom prst="rect">
            <a:avLst/>
          </a:prstGeom>
        </p:spPr>
      </p:pic>
    </p:spTree>
    <p:extLst>
      <p:ext uri="{BB962C8B-B14F-4D97-AF65-F5344CB8AC3E}">
        <p14:creationId xmlns:p14="http://schemas.microsoft.com/office/powerpoint/2010/main" val="225276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25197" y="1203942"/>
            <a:ext cx="2869491" cy="846500"/>
          </a:xfrm>
          <a:prstGeom prst="rect">
            <a:avLst/>
          </a:prstGeom>
        </p:spPr>
      </p:pic>
      <p:sp>
        <p:nvSpPr>
          <p:cNvPr id="9" name="TextBox 8"/>
          <p:cNvSpPr txBox="1"/>
          <p:nvPr/>
        </p:nvSpPr>
        <p:spPr>
          <a:xfrm>
            <a:off x="4925197" y="4947384"/>
            <a:ext cx="3361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for attendance</a:t>
            </a:r>
          </a:p>
        </p:txBody>
      </p:sp>
      <p:pic>
        <p:nvPicPr>
          <p:cNvPr id="3" name="Picture 2"/>
          <p:cNvPicPr>
            <a:picLocks noChangeAspect="1"/>
          </p:cNvPicPr>
          <p:nvPr/>
        </p:nvPicPr>
        <p:blipFill>
          <a:blip r:embed="rId5"/>
          <a:stretch>
            <a:fillRect/>
          </a:stretch>
        </p:blipFill>
        <p:spPr>
          <a:xfrm>
            <a:off x="5183745" y="2322716"/>
            <a:ext cx="2352394" cy="2352394"/>
          </a:xfrm>
          <a:prstGeom prst="rect">
            <a:avLst/>
          </a:prstGeom>
        </p:spPr>
      </p:pic>
    </p:spTree>
    <p:extLst>
      <p:ext uri="{BB962C8B-B14F-4D97-AF65-F5344CB8AC3E}">
        <p14:creationId xmlns:p14="http://schemas.microsoft.com/office/powerpoint/2010/main" val="120549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16"/>
          <p:cNvSpPr txBox="1">
            <a:spLocks noGrp="1"/>
          </p:cNvSpPr>
          <p:nvPr>
            <p:ph type="body" idx="1"/>
          </p:nvPr>
        </p:nvSpPr>
        <p:spPr>
          <a:xfrm>
            <a:off x="573505" y="151021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sz="3200" dirty="0"/>
          </a:p>
          <a:p>
            <a:pPr marL="228600" lvl="0" indent="-228600" algn="l" rtl="0">
              <a:lnSpc>
                <a:spcPct val="90000"/>
              </a:lnSpc>
              <a:spcBef>
                <a:spcPts val="0"/>
              </a:spcBef>
              <a:spcAft>
                <a:spcPts val="0"/>
              </a:spcAft>
              <a:buClr>
                <a:schemeClr val="dk1"/>
              </a:buClr>
              <a:buSzPts val="2800"/>
              <a:buChar char="•"/>
            </a:pPr>
            <a:r>
              <a:rPr lang="en-US" sz="3200" dirty="0"/>
              <a:t>Reflect on a meaningful connection with a patient or colleague </a:t>
            </a:r>
            <a:endParaRPr sz="3200" dirty="0"/>
          </a:p>
          <a:p>
            <a:pPr marL="685800" lvl="1" indent="-228600" algn="l" rtl="0">
              <a:lnSpc>
                <a:spcPct val="90000"/>
              </a:lnSpc>
              <a:spcBef>
                <a:spcPts val="500"/>
              </a:spcBef>
              <a:spcAft>
                <a:spcPts val="0"/>
              </a:spcAft>
              <a:buClr>
                <a:schemeClr val="dk1"/>
              </a:buClr>
              <a:buSzPts val="2400"/>
              <a:buChar char="•"/>
            </a:pPr>
            <a:r>
              <a:rPr lang="en-US" sz="2800" dirty="0"/>
              <a:t>What were the joy moments of “mutual delight” you shared</a:t>
            </a:r>
            <a:endParaRPr sz="2800" dirty="0"/>
          </a:p>
          <a:p>
            <a:pPr marL="685800" lvl="1" indent="-228600" algn="l" rtl="0">
              <a:lnSpc>
                <a:spcPct val="90000"/>
              </a:lnSpc>
              <a:spcBef>
                <a:spcPts val="500"/>
              </a:spcBef>
              <a:spcAft>
                <a:spcPts val="0"/>
              </a:spcAft>
              <a:buClr>
                <a:schemeClr val="dk1"/>
              </a:buClr>
              <a:buSzPts val="2400"/>
              <a:buChar char="•"/>
            </a:pPr>
            <a:r>
              <a:rPr lang="en-US" sz="2800" dirty="0"/>
              <a:t>Why was it meaningful to you</a:t>
            </a:r>
            <a:endParaRPr sz="2800" dirty="0"/>
          </a:p>
          <a:p>
            <a:pPr marL="685800" lvl="1" indent="-228600" algn="l" rtl="0">
              <a:lnSpc>
                <a:spcPct val="90000"/>
              </a:lnSpc>
              <a:spcBef>
                <a:spcPts val="500"/>
              </a:spcBef>
              <a:spcAft>
                <a:spcPts val="0"/>
              </a:spcAft>
              <a:buClr>
                <a:schemeClr val="dk1"/>
              </a:buClr>
              <a:buSzPts val="2400"/>
              <a:buChar char="•"/>
            </a:pPr>
            <a:r>
              <a:rPr lang="en-US" sz="2800" dirty="0"/>
              <a:t>What allowed you to experience that connection at that time (e.g., setting, your frame of mind)</a:t>
            </a:r>
            <a:endParaRPr sz="2800" dirty="0"/>
          </a:p>
          <a:p>
            <a:pPr marL="228600" lvl="0" indent="-228600" algn="l" rtl="0">
              <a:lnSpc>
                <a:spcPct val="90000"/>
              </a:lnSpc>
              <a:spcBef>
                <a:spcPts val="1000"/>
              </a:spcBef>
              <a:spcAft>
                <a:spcPts val="0"/>
              </a:spcAft>
              <a:buClr>
                <a:schemeClr val="dk1"/>
              </a:buClr>
              <a:buSzPts val="2800"/>
              <a:buChar char="•"/>
            </a:pPr>
            <a:r>
              <a:rPr lang="en-US" sz="3200" b="1" dirty="0"/>
              <a:t>Reflect and write for 5 minutes </a:t>
            </a:r>
            <a:endParaRPr sz="3200" b="1" dirty="0"/>
          </a:p>
          <a:p>
            <a:pPr marL="228600" lvl="0" indent="-228600" algn="l" rtl="0">
              <a:lnSpc>
                <a:spcPct val="90000"/>
              </a:lnSpc>
              <a:spcBef>
                <a:spcPts val="1000"/>
              </a:spcBef>
              <a:spcAft>
                <a:spcPts val="0"/>
              </a:spcAft>
              <a:buClr>
                <a:schemeClr val="dk1"/>
              </a:buClr>
              <a:buSzPts val="2800"/>
              <a:buChar char="•"/>
            </a:pPr>
            <a:r>
              <a:rPr lang="en-US" sz="3200" b="1" dirty="0"/>
              <a:t>Pair-share for 10 minutes (5 min for each person)</a:t>
            </a:r>
            <a:endParaRPr sz="3200" b="1" dirty="0"/>
          </a:p>
          <a:p>
            <a:pPr marL="228600" lvl="0" indent="-50800" algn="l" rtl="0">
              <a:lnSpc>
                <a:spcPct val="90000"/>
              </a:lnSpc>
              <a:spcBef>
                <a:spcPts val="1000"/>
              </a:spcBef>
              <a:spcAft>
                <a:spcPts val="0"/>
              </a:spcAft>
              <a:buClr>
                <a:schemeClr val="dk1"/>
              </a:buClr>
              <a:buSzPts val="2800"/>
              <a:buNone/>
            </a:pPr>
            <a:endParaRPr sz="3200" dirty="0"/>
          </a:p>
        </p:txBody>
      </p:sp>
      <p:pic>
        <p:nvPicPr>
          <p:cNvPr id="3" name="Picture 2">
            <a:extLst>
              <a:ext uri="{FF2B5EF4-FFF2-40B4-BE49-F238E27FC236}">
                <a16:creationId xmlns:a16="http://schemas.microsoft.com/office/drawing/2014/main" id="{0D4313C0-83FF-B80D-E845-3DE7BEA94D8A}"/>
              </a:ext>
            </a:extLst>
          </p:cNvPr>
          <p:cNvPicPr>
            <a:picLocks noChangeAspect="1"/>
          </p:cNvPicPr>
          <p:nvPr/>
        </p:nvPicPr>
        <p:blipFill>
          <a:blip r:embed="rId3"/>
          <a:stretch>
            <a:fillRect/>
          </a:stretch>
        </p:blipFill>
        <p:spPr>
          <a:xfrm>
            <a:off x="573505" y="424736"/>
            <a:ext cx="1077835" cy="1085479"/>
          </a:xfrm>
          <a:prstGeom prst="rect">
            <a:avLst/>
          </a:prstGeom>
        </p:spPr>
      </p:pic>
      <p:sp>
        <p:nvSpPr>
          <p:cNvPr id="2" name="Google Shape;317;p16">
            <a:extLst>
              <a:ext uri="{FF2B5EF4-FFF2-40B4-BE49-F238E27FC236}">
                <a16:creationId xmlns:a16="http://schemas.microsoft.com/office/drawing/2014/main" id="{98A49BD9-4319-760A-1A77-5C06ACD5C293}"/>
              </a:ext>
            </a:extLst>
          </p:cNvPr>
          <p:cNvSpPr txBox="1">
            <a:spLocks/>
          </p:cNvSpPr>
          <p:nvPr/>
        </p:nvSpPr>
        <p:spPr>
          <a:xfrm>
            <a:off x="838200" y="682875"/>
            <a:ext cx="10515600" cy="1325563"/>
          </a:xfrm>
          <a:prstGeom prst="rect">
            <a:avLst/>
          </a:prstGeom>
          <a:noFill/>
          <a:ln>
            <a:noFill/>
          </a:ln>
        </p:spPr>
        <p:txBody>
          <a:bodyPr spcFirstLastPara="1" vert="horz" wrap="square" lIns="91425" tIns="45700" rIns="91425" bIns="45700" rtlCol="0" anchor="ctr"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400"/>
            </a:pPr>
            <a:r>
              <a:rPr lang="en-US" dirty="0"/>
              <a:t>        PARTNER ACTIVITY: Reflection on connecting</a:t>
            </a:r>
            <a:br>
              <a:rPr lang="en-US" dirty="0"/>
            </a:br>
            <a:r>
              <a:rPr lang="en-US" dirty="0"/>
              <a:t>        with moments of joy</a:t>
            </a:r>
            <a:br>
              <a:rPr lang="en-US" dirty="0"/>
            </a:br>
            <a:endParaRPr lang="en-US" dirty="0"/>
          </a:p>
        </p:txBody>
      </p:sp>
    </p:spTree>
    <p:extLst>
      <p:ext uri="{BB962C8B-B14F-4D97-AF65-F5344CB8AC3E}">
        <p14:creationId xmlns:p14="http://schemas.microsoft.com/office/powerpoint/2010/main" val="151989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txBox="1">
            <a:spLocks noGrp="1"/>
          </p:cNvSpPr>
          <p:nvPr>
            <p:ph idx="1"/>
          </p:nvPr>
        </p:nvSpPr>
        <p:spPr>
          <a:xfrm>
            <a:off x="1842647" y="289409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Any moments of mutual delight you’d like to share briefly?</a:t>
            </a:r>
            <a:endParaRPr dirty="0"/>
          </a:p>
          <a:p>
            <a:pPr marL="228600" lvl="0" indent="-228600" algn="l" rtl="0">
              <a:lnSpc>
                <a:spcPct val="90000"/>
              </a:lnSpc>
              <a:spcBef>
                <a:spcPts val="1000"/>
              </a:spcBef>
              <a:spcAft>
                <a:spcPts val="0"/>
              </a:spcAft>
              <a:buClr>
                <a:schemeClr val="dk1"/>
              </a:buClr>
              <a:buSzPts val="2800"/>
              <a:buChar char="•"/>
            </a:pPr>
            <a:r>
              <a:rPr lang="en-US" dirty="0"/>
              <a:t>Any reflections on what allowed you to experience those moments?</a:t>
            </a:r>
            <a:endParaRPr dirty="0"/>
          </a:p>
          <a:p>
            <a:pPr marL="228600" lvl="0" indent="-228600" algn="l" rtl="0">
              <a:lnSpc>
                <a:spcPct val="90000"/>
              </a:lnSpc>
              <a:spcBef>
                <a:spcPts val="1000"/>
              </a:spcBef>
              <a:spcAft>
                <a:spcPts val="0"/>
              </a:spcAft>
              <a:buClr>
                <a:schemeClr val="dk1"/>
              </a:buClr>
              <a:buSzPts val="2800"/>
              <a:buChar char="•"/>
            </a:pPr>
            <a:r>
              <a:rPr lang="en-US" dirty="0"/>
              <a:t>Surprises or insights?</a:t>
            </a:r>
            <a:endParaRPr dirty="0"/>
          </a:p>
          <a:p>
            <a:pPr marL="22860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b="1" dirty="0"/>
              <a:t>Each of our stories unique and important.</a:t>
            </a:r>
            <a:endParaRPr b="1" dirty="0"/>
          </a:p>
        </p:txBody>
      </p:sp>
      <p:pic>
        <p:nvPicPr>
          <p:cNvPr id="6" name="Picture 5">
            <a:extLst>
              <a:ext uri="{FF2B5EF4-FFF2-40B4-BE49-F238E27FC236}">
                <a16:creationId xmlns:a16="http://schemas.microsoft.com/office/drawing/2014/main" id="{37D34961-2AFE-FE3B-0337-5139D6AB77BC}"/>
              </a:ext>
            </a:extLst>
          </p:cNvPr>
          <p:cNvPicPr>
            <a:picLocks noChangeAspect="1"/>
          </p:cNvPicPr>
          <p:nvPr/>
        </p:nvPicPr>
        <p:blipFill>
          <a:blip r:embed="rId3"/>
          <a:stretch>
            <a:fillRect/>
          </a:stretch>
        </p:blipFill>
        <p:spPr>
          <a:xfrm>
            <a:off x="166247" y="270962"/>
            <a:ext cx="3937055" cy="2839452"/>
          </a:xfrm>
          <a:prstGeom prst="rect">
            <a:avLst/>
          </a:prstGeom>
        </p:spPr>
      </p:pic>
    </p:spTree>
    <p:extLst>
      <p:ext uri="{BB962C8B-B14F-4D97-AF65-F5344CB8AC3E}">
        <p14:creationId xmlns:p14="http://schemas.microsoft.com/office/powerpoint/2010/main" val="378058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625641" y="3041107"/>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2. Continuing with Joy</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Tree>
    <p:extLst>
      <p:ext uri="{BB962C8B-B14F-4D97-AF65-F5344CB8AC3E}">
        <p14:creationId xmlns:p14="http://schemas.microsoft.com/office/powerpoint/2010/main" val="177727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8"/>
          <p:cNvSpPr txBox="1">
            <a:spLocks noGrp="1"/>
          </p:cNvSpPr>
          <p:nvPr>
            <p:ph type="title"/>
          </p:nvPr>
        </p:nvSpPr>
        <p:spPr>
          <a:xfrm>
            <a:off x="236621" y="46137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Cultivating Joy in our work through relationships: </a:t>
            </a:r>
            <a:r>
              <a:rPr lang="en-US" i="1" dirty="0"/>
              <a:t>keeping this going </a:t>
            </a:r>
            <a:endParaRPr i="1" dirty="0"/>
          </a:p>
        </p:txBody>
      </p:sp>
      <p:sp>
        <p:nvSpPr>
          <p:cNvPr id="333" name="Google Shape;333;p18"/>
          <p:cNvSpPr txBox="1">
            <a:spLocks noGrp="1"/>
          </p:cNvSpPr>
          <p:nvPr>
            <p:ph type="body" idx="1"/>
          </p:nvPr>
        </p:nvSpPr>
        <p:spPr>
          <a:xfrm>
            <a:off x="838200" y="2330951"/>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200" dirty="0"/>
              <a:t>How do we connect with joy in relationships day-to-day?</a:t>
            </a:r>
            <a:endParaRPr sz="3200" dirty="0"/>
          </a:p>
          <a:p>
            <a:pPr marL="228600" lvl="0" indent="-228600" algn="l" rtl="0">
              <a:lnSpc>
                <a:spcPct val="90000"/>
              </a:lnSpc>
              <a:spcBef>
                <a:spcPts val="1000"/>
              </a:spcBef>
              <a:spcAft>
                <a:spcPts val="0"/>
              </a:spcAft>
              <a:buClr>
                <a:schemeClr val="dk1"/>
              </a:buClr>
              <a:buSzPts val="2800"/>
              <a:buChar char="•"/>
            </a:pPr>
            <a:r>
              <a:rPr lang="en-US" sz="3200" dirty="0"/>
              <a:t>How do we recognize those joy moments</a:t>
            </a:r>
            <a:endParaRPr sz="3200" dirty="0"/>
          </a:p>
          <a:p>
            <a:pPr marL="685800" lvl="1" indent="-228600" algn="l" rtl="0">
              <a:lnSpc>
                <a:spcPct val="90000"/>
              </a:lnSpc>
              <a:spcBef>
                <a:spcPts val="500"/>
              </a:spcBef>
              <a:spcAft>
                <a:spcPts val="0"/>
              </a:spcAft>
              <a:buClr>
                <a:schemeClr val="dk1"/>
              </a:buClr>
              <a:buSzPts val="2400"/>
              <a:buChar char="•"/>
            </a:pPr>
            <a:r>
              <a:rPr lang="en-US" sz="2800" dirty="0"/>
              <a:t>Make ourselves a little more Velcro for those!</a:t>
            </a:r>
            <a:endParaRPr sz="2800" dirty="0"/>
          </a:p>
          <a:p>
            <a:pPr marL="228600" lvl="0" indent="-50800" algn="l" rtl="0">
              <a:lnSpc>
                <a:spcPct val="90000"/>
              </a:lnSpc>
              <a:spcBef>
                <a:spcPts val="1000"/>
              </a:spcBef>
              <a:spcAft>
                <a:spcPts val="0"/>
              </a:spcAft>
              <a:buClr>
                <a:schemeClr val="dk1"/>
              </a:buClr>
              <a:buSzPts val="2800"/>
              <a:buNone/>
            </a:pPr>
            <a:endParaRPr sz="3200" dirty="0"/>
          </a:p>
          <a:p>
            <a:pPr marL="0" lvl="0" indent="0" algn="l" rtl="0">
              <a:lnSpc>
                <a:spcPct val="90000"/>
              </a:lnSpc>
              <a:spcBef>
                <a:spcPts val="1000"/>
              </a:spcBef>
              <a:spcAft>
                <a:spcPts val="0"/>
              </a:spcAft>
              <a:buClr>
                <a:schemeClr val="dk1"/>
              </a:buClr>
              <a:buSzPts val="2800"/>
              <a:buNone/>
            </a:pPr>
            <a:endParaRPr sz="3200" dirty="0"/>
          </a:p>
        </p:txBody>
      </p:sp>
    </p:spTree>
    <p:extLst>
      <p:ext uri="{BB962C8B-B14F-4D97-AF65-F5344CB8AC3E}">
        <p14:creationId xmlns:p14="http://schemas.microsoft.com/office/powerpoint/2010/main" val="83830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Everyday strategies</a:t>
            </a:r>
            <a:endParaRPr dirty="0"/>
          </a:p>
        </p:txBody>
      </p:sp>
      <p:sp>
        <p:nvSpPr>
          <p:cNvPr id="340" name="Google Shape;34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Meetings – build in time for personal sharing, check-ins </a:t>
            </a:r>
            <a:endParaRPr dirty="0"/>
          </a:p>
          <a:p>
            <a:pPr marL="228600" lvl="0" indent="-228600" algn="l" rtl="0">
              <a:lnSpc>
                <a:spcPct val="90000"/>
              </a:lnSpc>
              <a:spcBef>
                <a:spcPts val="1000"/>
              </a:spcBef>
              <a:spcAft>
                <a:spcPts val="0"/>
              </a:spcAft>
              <a:buClr>
                <a:schemeClr val="dk1"/>
              </a:buClr>
              <a:buSzPts val="2800"/>
              <a:buChar char="•"/>
            </a:pPr>
            <a:r>
              <a:rPr lang="en-US" dirty="0"/>
              <a:t>Junior mentor time before department faculty meetings</a:t>
            </a:r>
            <a:endParaRPr dirty="0"/>
          </a:p>
          <a:p>
            <a:pPr marL="228600" lvl="0" indent="-228600" algn="l" rtl="0">
              <a:lnSpc>
                <a:spcPct val="90000"/>
              </a:lnSpc>
              <a:spcBef>
                <a:spcPts val="1000"/>
              </a:spcBef>
              <a:spcAft>
                <a:spcPts val="0"/>
              </a:spcAft>
              <a:buClr>
                <a:schemeClr val="dk1"/>
              </a:buClr>
              <a:buSzPts val="2800"/>
              <a:buChar char="•"/>
            </a:pPr>
            <a:r>
              <a:rPr lang="en-US" dirty="0"/>
              <a:t>Peer mentor groups / writing groups</a:t>
            </a:r>
            <a:endParaRPr dirty="0"/>
          </a:p>
          <a:p>
            <a:pPr marL="228600" lvl="0" indent="-228600" algn="l" rtl="0">
              <a:lnSpc>
                <a:spcPct val="90000"/>
              </a:lnSpc>
              <a:spcBef>
                <a:spcPts val="1000"/>
              </a:spcBef>
              <a:spcAft>
                <a:spcPts val="0"/>
              </a:spcAft>
              <a:buClr>
                <a:schemeClr val="dk1"/>
              </a:buClr>
              <a:buSzPts val="2800"/>
              <a:buChar char="•"/>
            </a:pPr>
            <a:r>
              <a:rPr lang="en-US" dirty="0"/>
              <a:t>Engaging with each other in improving systems</a:t>
            </a:r>
            <a:endParaRPr dirty="0"/>
          </a:p>
          <a:p>
            <a:pPr marL="228600" lvl="0" indent="-228600" algn="l" rtl="0">
              <a:lnSpc>
                <a:spcPct val="90000"/>
              </a:lnSpc>
              <a:spcBef>
                <a:spcPts val="1000"/>
              </a:spcBef>
              <a:spcAft>
                <a:spcPts val="0"/>
              </a:spcAft>
              <a:buClr>
                <a:schemeClr val="dk1"/>
              </a:buClr>
              <a:buSzPts val="2800"/>
              <a:buChar char="•"/>
            </a:pPr>
            <a:r>
              <a:rPr lang="en-US" dirty="0"/>
              <a:t>Stairwell / hallway conversations </a:t>
            </a:r>
            <a:endParaRPr dirty="0"/>
          </a:p>
          <a:p>
            <a:pPr marL="228600" lvl="0" indent="-228600" algn="l" rtl="0">
              <a:lnSpc>
                <a:spcPct val="90000"/>
              </a:lnSpc>
              <a:spcBef>
                <a:spcPts val="1000"/>
              </a:spcBef>
              <a:spcAft>
                <a:spcPts val="0"/>
              </a:spcAft>
              <a:buClr>
                <a:schemeClr val="dk1"/>
              </a:buClr>
              <a:buSzPts val="2800"/>
              <a:buChar char="•"/>
            </a:pPr>
            <a:r>
              <a:rPr lang="en-US" dirty="0"/>
              <a:t>Celebrations - Birthdays and Retirements </a:t>
            </a:r>
            <a:endParaRPr dirty="0"/>
          </a:p>
          <a:p>
            <a:pPr marL="228600" lvl="0" indent="-228600" algn="l" rtl="0">
              <a:lnSpc>
                <a:spcPct val="90000"/>
              </a:lnSpc>
              <a:spcBef>
                <a:spcPts val="1000"/>
              </a:spcBef>
              <a:spcAft>
                <a:spcPts val="0"/>
              </a:spcAft>
              <a:buClr>
                <a:schemeClr val="dk1"/>
              </a:buClr>
              <a:buSzPts val="2800"/>
              <a:buChar char="•"/>
            </a:pPr>
            <a:r>
              <a:rPr lang="en-US" dirty="0"/>
              <a:t>Expressing gratitude for each other</a:t>
            </a:r>
            <a:endParaRPr dirty="0"/>
          </a:p>
        </p:txBody>
      </p:sp>
      <p:pic>
        <p:nvPicPr>
          <p:cNvPr id="341" name="Google Shape;341;p19"/>
          <p:cNvPicPr preferRelativeResize="0"/>
          <p:nvPr/>
        </p:nvPicPr>
        <p:blipFill>
          <a:blip r:embed="rId3">
            <a:alphaModFix/>
          </a:blip>
          <a:stretch>
            <a:fillRect/>
          </a:stretch>
        </p:blipFill>
        <p:spPr>
          <a:xfrm>
            <a:off x="8226150" y="3155650"/>
            <a:ext cx="3673324" cy="2067426"/>
          </a:xfrm>
          <a:prstGeom prst="rect">
            <a:avLst/>
          </a:prstGeom>
          <a:noFill/>
          <a:ln>
            <a:noFill/>
          </a:ln>
        </p:spPr>
      </p:pic>
    </p:spTree>
    <p:extLst>
      <p:ext uri="{BB962C8B-B14F-4D97-AF65-F5344CB8AC3E}">
        <p14:creationId xmlns:p14="http://schemas.microsoft.com/office/powerpoint/2010/main" val="120136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3261-FBC9-0BC5-4E18-685A344BAC70}"/>
              </a:ext>
            </a:extLst>
          </p:cNvPr>
          <p:cNvSpPr>
            <a:spLocks noGrp="1"/>
          </p:cNvSpPr>
          <p:nvPr>
            <p:ph type="title"/>
          </p:nvPr>
        </p:nvSpPr>
        <p:spPr/>
        <p:txBody>
          <a:bodyPr/>
          <a:lstStyle/>
          <a:p>
            <a:r>
              <a:rPr lang="en-US" dirty="0"/>
              <a:t>       GROUP ACTIVITY: Making Space for Joy</a:t>
            </a:r>
          </a:p>
        </p:txBody>
      </p:sp>
      <p:sp>
        <p:nvSpPr>
          <p:cNvPr id="3" name="Content Placeholder 2">
            <a:extLst>
              <a:ext uri="{FF2B5EF4-FFF2-40B4-BE49-F238E27FC236}">
                <a16:creationId xmlns:a16="http://schemas.microsoft.com/office/drawing/2014/main" id="{A9E1442A-C94A-E306-B0A2-1A2F09503BDA}"/>
              </a:ext>
            </a:extLst>
          </p:cNvPr>
          <p:cNvSpPr>
            <a:spLocks noGrp="1"/>
          </p:cNvSpPr>
          <p:nvPr>
            <p:ph idx="1"/>
          </p:nvPr>
        </p:nvSpPr>
        <p:spPr/>
        <p:txBody>
          <a:bodyPr/>
          <a:lstStyle/>
          <a:p>
            <a:r>
              <a:rPr lang="en-US" dirty="0">
                <a:solidFill>
                  <a:srgbClr val="000000"/>
                </a:solidFill>
                <a:latin typeface="Calibri" panose="020F0502020204030204" pitchFamily="34" charset="0"/>
                <a:ea typeface="Calibri" panose="020F0502020204030204" pitchFamily="34" charset="0"/>
              </a:rPr>
              <a:t>H</a:t>
            </a:r>
            <a:r>
              <a:rPr lang="en-US" sz="2800" dirty="0">
                <a:solidFill>
                  <a:srgbClr val="000000"/>
                </a:solidFill>
                <a:effectLst/>
                <a:latin typeface="Calibri" panose="020F0502020204030204" pitchFamily="34" charset="0"/>
                <a:ea typeface="Calibri" panose="020F0502020204030204" pitchFamily="34" charset="0"/>
              </a:rPr>
              <a:t>ow do we overcome our natural negativity bias and be more Velcro to moments? </a:t>
            </a:r>
            <a:endParaRPr lang="en-US" sz="2800" dirty="0" smtClean="0">
              <a:solidFill>
                <a:srgbClr val="000000"/>
              </a:solidFill>
              <a:effectLst/>
              <a:latin typeface="Calibri" panose="020F0502020204030204" pitchFamily="34" charset="0"/>
              <a:ea typeface="Calibri" panose="020F0502020204030204" pitchFamily="34" charset="0"/>
            </a:endParaRPr>
          </a:p>
          <a:p>
            <a:pPr marL="0" indent="0">
              <a:buNone/>
            </a:pPr>
            <a:endParaRPr lang="en-US" sz="2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Times New Roman" panose="02020603050405020304" pitchFamily="18" charset="0"/>
              </a:rPr>
              <a:t>W</a:t>
            </a:r>
            <a:r>
              <a:rPr lang="en-US" sz="2800" dirty="0">
                <a:effectLst/>
                <a:latin typeface="Calibri" panose="020F0502020204030204" pitchFamily="34" charset="0"/>
                <a:ea typeface="Times New Roman" panose="02020603050405020304" pitchFamily="18" charset="0"/>
              </a:rPr>
              <a:t>hen you have a joyful experience how do you help yourself absorb, acknowledge, and/or metabolize that joy?  </a:t>
            </a:r>
            <a:endParaRPr lang="en-US" sz="2800" dirty="0" smtClean="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r>
              <a:rPr lang="en-US" dirty="0">
                <a:solidFill>
                  <a:srgbClr val="000000"/>
                </a:solidFill>
                <a:latin typeface="Calibri" panose="020F0502020204030204" pitchFamily="34" charset="0"/>
              </a:rPr>
              <a:t>What can we do collectively to intentionally make space to recognize and celebrate joy moments?</a:t>
            </a:r>
          </a:p>
          <a:p>
            <a:pPr marL="0" indent="0">
              <a:buNone/>
            </a:pPr>
            <a:endParaRPr lang="en-US" dirty="0">
              <a:solidFill>
                <a:srgbClr val="000000"/>
              </a:solidFill>
              <a:latin typeface="Calibri" panose="020F0502020204030204" pitchFamily="34" charset="0"/>
            </a:endParaRPr>
          </a:p>
          <a:p>
            <a:pPr marL="0" indent="0">
              <a:buNone/>
            </a:pPr>
            <a:r>
              <a:rPr lang="en-US" dirty="0" smtClean="0">
                <a:solidFill>
                  <a:srgbClr val="000000"/>
                </a:solidFill>
                <a:latin typeface="Calibri" panose="020F0502020204030204" pitchFamily="34" charset="0"/>
              </a:rPr>
              <a:t>              5 </a:t>
            </a:r>
            <a:r>
              <a:rPr lang="en-US" dirty="0">
                <a:solidFill>
                  <a:srgbClr val="000000"/>
                </a:solidFill>
                <a:latin typeface="Calibri" panose="020F0502020204030204" pitchFamily="34" charset="0"/>
              </a:rPr>
              <a:t>minutes</a:t>
            </a:r>
            <a:endParaRPr lang="en-US" dirty="0"/>
          </a:p>
        </p:txBody>
      </p:sp>
      <p:pic>
        <p:nvPicPr>
          <p:cNvPr id="4" name="Picture 3">
            <a:extLst>
              <a:ext uri="{FF2B5EF4-FFF2-40B4-BE49-F238E27FC236}">
                <a16:creationId xmlns:a16="http://schemas.microsoft.com/office/drawing/2014/main" id="{EDD62173-A64D-8013-B551-EAF3C8991778}"/>
              </a:ext>
            </a:extLst>
          </p:cNvPr>
          <p:cNvPicPr>
            <a:picLocks noChangeAspect="1"/>
          </p:cNvPicPr>
          <p:nvPr/>
        </p:nvPicPr>
        <p:blipFill>
          <a:blip r:embed="rId3"/>
          <a:stretch>
            <a:fillRect/>
          </a:stretch>
        </p:blipFill>
        <p:spPr>
          <a:xfrm>
            <a:off x="491942" y="354493"/>
            <a:ext cx="1077835" cy="1085479"/>
          </a:xfrm>
          <a:prstGeom prst="rect">
            <a:avLst/>
          </a:prstGeom>
        </p:spPr>
      </p:pic>
    </p:spTree>
    <p:extLst>
      <p:ext uri="{BB962C8B-B14F-4D97-AF65-F5344CB8AC3E}">
        <p14:creationId xmlns:p14="http://schemas.microsoft.com/office/powerpoint/2010/main" val="366913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900919" y="2799807"/>
            <a:ext cx="3793959"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3. Wrap up</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Tree>
    <p:extLst>
      <p:ext uri="{BB962C8B-B14F-4D97-AF65-F5344CB8AC3E}">
        <p14:creationId xmlns:p14="http://schemas.microsoft.com/office/powerpoint/2010/main" val="12900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Wrap Up – Joy and Meaning</a:t>
            </a:r>
            <a:endParaRPr dirty="0"/>
          </a:p>
        </p:txBody>
      </p:sp>
      <p:sp>
        <p:nvSpPr>
          <p:cNvPr id="348" name="Google Shape;348;p20"/>
          <p:cNvSpPr txBox="1">
            <a:spLocks noGrp="1"/>
          </p:cNvSpPr>
          <p:nvPr>
            <p:ph type="body" idx="1"/>
          </p:nvPr>
        </p:nvSpPr>
        <p:spPr>
          <a:xfrm>
            <a:off x="86106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Knowing our own story and each other’s stories </a:t>
            </a:r>
            <a:endParaRPr dirty="0"/>
          </a:p>
          <a:p>
            <a:pPr marL="228600" lvl="0" indent="-228600" algn="l" rtl="0">
              <a:lnSpc>
                <a:spcPct val="90000"/>
              </a:lnSpc>
              <a:spcBef>
                <a:spcPts val="1000"/>
              </a:spcBef>
              <a:spcAft>
                <a:spcPts val="0"/>
              </a:spcAft>
              <a:buClr>
                <a:schemeClr val="dk1"/>
              </a:buClr>
              <a:buSzPts val="2800"/>
              <a:buChar char="•"/>
            </a:pPr>
            <a:r>
              <a:rPr lang="en-US" dirty="0"/>
              <a:t>Recognize how relationships nourish us</a:t>
            </a:r>
            <a:endParaRPr dirty="0"/>
          </a:p>
          <a:p>
            <a:pPr marL="228600" lvl="0" indent="-228600" algn="l" rtl="0">
              <a:lnSpc>
                <a:spcPct val="90000"/>
              </a:lnSpc>
              <a:spcBef>
                <a:spcPts val="1000"/>
              </a:spcBef>
              <a:spcAft>
                <a:spcPts val="0"/>
              </a:spcAft>
              <a:buClr>
                <a:schemeClr val="dk1"/>
              </a:buClr>
              <a:buSzPts val="2800"/>
              <a:buChar char="•"/>
            </a:pPr>
            <a:r>
              <a:rPr lang="en-US" dirty="0"/>
              <a:t>Practice makes progress!</a:t>
            </a:r>
            <a:endParaRPr dirty="0"/>
          </a:p>
          <a:p>
            <a:pPr marL="685800" lvl="1" indent="-228600" algn="l" rtl="0">
              <a:lnSpc>
                <a:spcPct val="90000"/>
              </a:lnSpc>
              <a:spcBef>
                <a:spcPts val="500"/>
              </a:spcBef>
              <a:spcAft>
                <a:spcPts val="0"/>
              </a:spcAft>
              <a:buClr>
                <a:schemeClr val="dk1"/>
              </a:buClr>
              <a:buSzPts val="2400"/>
              <a:buChar char="•"/>
            </a:pPr>
            <a:r>
              <a:rPr lang="en-US" dirty="0"/>
              <a:t>Curiosity </a:t>
            </a:r>
            <a:endParaRPr dirty="0"/>
          </a:p>
          <a:p>
            <a:pPr marL="685800" lvl="1" indent="-228600" algn="l" rtl="0">
              <a:lnSpc>
                <a:spcPct val="90000"/>
              </a:lnSpc>
              <a:spcBef>
                <a:spcPts val="500"/>
              </a:spcBef>
              <a:spcAft>
                <a:spcPts val="0"/>
              </a:spcAft>
              <a:buClr>
                <a:schemeClr val="dk1"/>
              </a:buClr>
              <a:buSzPts val="2400"/>
              <a:buChar char="•"/>
            </a:pPr>
            <a:r>
              <a:rPr lang="en-US" dirty="0"/>
              <a:t>Vulnerability </a:t>
            </a:r>
            <a:endParaRPr dirty="0"/>
          </a:p>
          <a:p>
            <a:pPr marL="685800" lvl="1" indent="-228600" algn="l" rtl="0">
              <a:lnSpc>
                <a:spcPct val="90000"/>
              </a:lnSpc>
              <a:spcBef>
                <a:spcPts val="500"/>
              </a:spcBef>
              <a:spcAft>
                <a:spcPts val="0"/>
              </a:spcAft>
              <a:buClr>
                <a:schemeClr val="dk1"/>
              </a:buClr>
              <a:buSzPts val="2400"/>
              <a:buChar char="•"/>
            </a:pPr>
            <a:r>
              <a:rPr lang="en-US" dirty="0"/>
              <a:t>Gratitude</a:t>
            </a:r>
            <a:endParaRPr dirty="0"/>
          </a:p>
          <a:p>
            <a:pPr marL="228600" lvl="0" indent="0" algn="l" rtl="0">
              <a:lnSpc>
                <a:spcPct val="90000"/>
              </a:lnSpc>
              <a:spcBef>
                <a:spcPts val="500"/>
              </a:spcBef>
              <a:spcAft>
                <a:spcPts val="0"/>
              </a:spcAft>
              <a:buNone/>
            </a:pPr>
            <a:endParaRPr dirty="0"/>
          </a:p>
          <a:p>
            <a:pPr marL="228600" lvl="0" indent="228600" algn="l" rtl="0">
              <a:lnSpc>
                <a:spcPct val="90000"/>
              </a:lnSpc>
              <a:spcBef>
                <a:spcPts val="500"/>
              </a:spcBef>
              <a:spcAft>
                <a:spcPts val="0"/>
              </a:spcAft>
              <a:buNone/>
            </a:pPr>
            <a:endParaRPr dirty="0"/>
          </a:p>
          <a:p>
            <a:pPr marL="685800" lvl="1" indent="-76200" algn="l" rtl="0">
              <a:lnSpc>
                <a:spcPct val="90000"/>
              </a:lnSpc>
              <a:spcBef>
                <a:spcPts val="500"/>
              </a:spcBef>
              <a:spcAft>
                <a:spcPts val="0"/>
              </a:spcAft>
              <a:buClr>
                <a:schemeClr val="dk1"/>
              </a:buClr>
              <a:buSzPts val="2400"/>
              <a:buNone/>
            </a:pPr>
            <a:endParaRPr dirty="0"/>
          </a:p>
        </p:txBody>
      </p:sp>
      <p:sp>
        <p:nvSpPr>
          <p:cNvPr id="349" name="Google Shape;349;p20"/>
          <p:cNvSpPr txBox="1"/>
          <p:nvPr/>
        </p:nvSpPr>
        <p:spPr>
          <a:xfrm>
            <a:off x="861050" y="4761400"/>
            <a:ext cx="7791300" cy="1024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500"/>
              </a:spcBef>
              <a:spcAft>
                <a:spcPts val="0"/>
              </a:spcAft>
              <a:buClr>
                <a:schemeClr val="dk1"/>
              </a:buClr>
              <a:buSzPts val="1100"/>
              <a:buFont typeface="Arial"/>
              <a:buNone/>
            </a:pPr>
            <a:r>
              <a:rPr lang="en-US" sz="2800" i="1">
                <a:solidFill>
                  <a:srgbClr val="3A66B1"/>
                </a:solidFill>
                <a:latin typeface="Calibri"/>
                <a:ea typeface="Calibri"/>
                <a:cs typeface="Calibri"/>
                <a:sym typeface="Calibri"/>
              </a:rPr>
              <a:t>“There is no hope of joy except in human relations”</a:t>
            </a:r>
            <a:endParaRPr sz="2800" i="1">
              <a:solidFill>
                <a:srgbClr val="3A66B1"/>
              </a:solidFill>
              <a:latin typeface="Calibri"/>
              <a:ea typeface="Calibri"/>
              <a:cs typeface="Calibri"/>
              <a:sym typeface="Calibri"/>
            </a:endParaRPr>
          </a:p>
          <a:p>
            <a:pPr marL="228600" lvl="0" indent="228600" algn="l" rtl="0">
              <a:lnSpc>
                <a:spcPct val="90000"/>
              </a:lnSpc>
              <a:spcBef>
                <a:spcPts val="500"/>
              </a:spcBef>
              <a:spcAft>
                <a:spcPts val="0"/>
              </a:spcAft>
              <a:buClr>
                <a:schemeClr val="dk1"/>
              </a:buClr>
              <a:buSzPts val="1100"/>
              <a:buFont typeface="Arial"/>
              <a:buNone/>
            </a:pPr>
            <a:r>
              <a:rPr lang="en-US" sz="2800" i="1">
                <a:solidFill>
                  <a:srgbClr val="3A66B1"/>
                </a:solidFill>
                <a:latin typeface="Calibri"/>
                <a:ea typeface="Calibri"/>
                <a:cs typeface="Calibri"/>
                <a:sym typeface="Calibri"/>
              </a:rPr>
              <a:t>-Antoine de Saint Exupery</a:t>
            </a:r>
            <a:endParaRPr i="1">
              <a:solidFill>
                <a:srgbClr val="3A66B1"/>
              </a:solidFill>
              <a:latin typeface="Calibri"/>
              <a:ea typeface="Calibri"/>
              <a:cs typeface="Calibri"/>
              <a:sym typeface="Calibri"/>
            </a:endParaRPr>
          </a:p>
        </p:txBody>
      </p:sp>
    </p:spTree>
    <p:extLst>
      <p:ext uri="{BB962C8B-B14F-4D97-AF65-F5344CB8AC3E}">
        <p14:creationId xmlns:p14="http://schemas.microsoft.com/office/powerpoint/2010/main" val="80751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p:nvPr/>
        </p:nvSpPr>
        <p:spPr>
          <a:xfrm>
            <a:off x="0" y="0"/>
            <a:ext cx="12192000" cy="6874159"/>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 </a:t>
            </a:r>
            <a:r>
              <a:rPr lang="en-US" sz="3200" b="0" i="0" u="none" strike="noStrike" cap="none" dirty="0">
                <a:solidFill>
                  <a:srgbClr val="211D1E"/>
                </a:solidFill>
                <a:latin typeface="Calibri"/>
                <a:ea typeface="Calibri"/>
                <a:cs typeface="Calibri"/>
                <a:sym typeface="Calibri"/>
              </a:rPr>
              <a:t>Turning to One Another</a:t>
            </a:r>
            <a:endParaRPr sz="32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2300"/>
              <a:buFont typeface="Calibri"/>
              <a:buNone/>
            </a:pPr>
            <a:r>
              <a:rPr lang="en-US" sz="2000" b="0" i="1" u="none" strike="noStrike" cap="none" dirty="0">
                <a:solidFill>
                  <a:srgbClr val="211D1E"/>
                </a:solidFill>
                <a:latin typeface="Calibri"/>
                <a:ea typeface="Calibri"/>
                <a:cs typeface="Calibri"/>
                <a:sym typeface="Calibri"/>
              </a:rPr>
              <a:t>Margaret Wheatley, 2002</a:t>
            </a:r>
          </a:p>
          <a:p>
            <a:pPr marL="0" marR="0" lvl="0" indent="0" algn="ctr" rtl="0">
              <a:lnSpc>
                <a:spcPct val="115000"/>
              </a:lnSpc>
              <a:spcBef>
                <a:spcPts val="0"/>
              </a:spcBef>
              <a:spcAft>
                <a:spcPts val="0"/>
              </a:spcAft>
              <a:buClr>
                <a:srgbClr val="211D1E"/>
              </a:buClr>
              <a:buSzPts val="2300"/>
              <a:buFont typeface="Calibri"/>
              <a:buNone/>
            </a:pPr>
            <a:endParaRPr sz="700" b="0" i="1"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There is no power greater than a community discovering what it cares about.</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Ask “What’s possible?” not “What’s wrong?” Keep asking.</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Notice what you care about.</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Assume that many others share your dreams.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Be brave enough to start a conversation that matters.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don’t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never talk to.</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Be intrigued by the differences you hear.</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Expect to be surprised.</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Treasure curiosity more than certainty.</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Invite in everybody who cares to work on what’s possible.</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Acknowledge that everyone is an expert about something.</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Know that creative solutions come from new connections.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Remember, you don’t fear people whose story you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Real listening always brings people closer together.</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Trust that meaningful conversations can change your world.</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Rely on human goodness. Stay together.</a:t>
            </a:r>
            <a:endParaRPr sz="1700" b="0" i="1" u="none" strike="noStrike" cap="none" dirty="0">
              <a:solidFill>
                <a:srgbClr val="211D1E"/>
              </a:solidFill>
              <a:latin typeface="Calibri"/>
              <a:ea typeface="Calibri"/>
              <a:cs typeface="Calibri"/>
              <a:sym typeface="Calibri"/>
            </a:endParaRPr>
          </a:p>
        </p:txBody>
      </p:sp>
    </p:spTree>
    <p:extLst>
      <p:ext uri="{BB962C8B-B14F-4D97-AF65-F5344CB8AC3E}">
        <p14:creationId xmlns:p14="http://schemas.microsoft.com/office/powerpoint/2010/main" val="83553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EB64-4617-BA53-B30D-10829E923104}"/>
              </a:ext>
            </a:extLst>
          </p:cNvPr>
          <p:cNvSpPr>
            <a:spLocks noGrp="1"/>
          </p:cNvSpPr>
          <p:nvPr>
            <p:ph type="title"/>
          </p:nvPr>
        </p:nvSpPr>
        <p:spPr>
          <a:xfrm>
            <a:off x="4623354" y="343513"/>
            <a:ext cx="2764316" cy="993106"/>
          </a:xfrm>
        </p:spPr>
        <p:txBody>
          <a:bodyPr/>
          <a:lstStyle/>
          <a:p>
            <a:r>
              <a:rPr lang="en-US" b="1" dirty="0">
                <a:solidFill>
                  <a:srgbClr val="FFC000"/>
                </a:solidFill>
              </a:rPr>
              <a:t>Thank you!</a:t>
            </a:r>
          </a:p>
        </p:txBody>
      </p:sp>
      <p:sp>
        <p:nvSpPr>
          <p:cNvPr id="5" name="TextBox 4"/>
          <p:cNvSpPr txBox="1"/>
          <p:nvPr/>
        </p:nvSpPr>
        <p:spPr>
          <a:xfrm>
            <a:off x="404307" y="1095207"/>
            <a:ext cx="11313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Help us by completing this short 3 question evaluation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469557" y="4078630"/>
            <a:ext cx="36247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will also send a very short survey in 2 weeks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156" y="1951487"/>
            <a:ext cx="2101860" cy="2101860"/>
          </a:xfrm>
          <a:prstGeom prst="rect">
            <a:avLst/>
          </a:prstGeom>
        </p:spPr>
      </p:pic>
      <p:sp>
        <p:nvSpPr>
          <p:cNvPr id="13" name="TextBox 12"/>
          <p:cNvSpPr txBox="1"/>
          <p:nvPr/>
        </p:nvSpPr>
        <p:spPr>
          <a:xfrm>
            <a:off x="1973176" y="5158510"/>
            <a:ext cx="8617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ea typeface="+mn-ea"/>
                <a:cs typeface="+mn-cs"/>
              </a:rPr>
              <a:t>Additional resources are on the handout if you need more support</a:t>
            </a:r>
            <a:endParaRPr kumimoji="0" lang="en-US" sz="24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01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A9159-D0BA-A760-748F-D81FEE1A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2956" y="6011500"/>
            <a:ext cx="2869491" cy="846500"/>
          </a:xfrm>
          <a:prstGeom prst="rect">
            <a:avLst/>
          </a:prstGeom>
        </p:spPr>
      </p:pic>
      <p:pic>
        <p:nvPicPr>
          <p:cNvPr id="8" name="Picture 7">
            <a:extLst>
              <a:ext uri="{FF2B5EF4-FFF2-40B4-BE49-F238E27FC236}">
                <a16:creationId xmlns:a16="http://schemas.microsoft.com/office/drawing/2014/main" id="{AB2F018D-F9A6-68C4-1836-BE5C5E79D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77" y="2124195"/>
            <a:ext cx="2846847" cy="2609610"/>
          </a:xfrm>
          <a:prstGeom prst="rect">
            <a:avLst/>
          </a:prstGeom>
        </p:spPr>
      </p:pic>
      <p:pic>
        <p:nvPicPr>
          <p:cNvPr id="3" name="Picture 2">
            <a:extLst>
              <a:ext uri="{FF2B5EF4-FFF2-40B4-BE49-F238E27FC236}">
                <a16:creationId xmlns:a16="http://schemas.microsoft.com/office/drawing/2014/main" id="{6CF8C5E1-6FD1-B6B5-7153-DB76D8B56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390" y="1012994"/>
            <a:ext cx="2731761" cy="2567621"/>
          </a:xfrm>
          <a:prstGeom prst="rect">
            <a:avLst/>
          </a:prstGeom>
        </p:spPr>
      </p:pic>
      <p:pic>
        <p:nvPicPr>
          <p:cNvPr id="12" name="Picture 11">
            <a:extLst>
              <a:ext uri="{FF2B5EF4-FFF2-40B4-BE49-F238E27FC236}">
                <a16:creationId xmlns:a16="http://schemas.microsoft.com/office/drawing/2014/main" id="{1F80A48E-3488-459A-112D-20E30386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0729" y="3564759"/>
            <a:ext cx="2731762" cy="2609610"/>
          </a:xfrm>
          <a:prstGeom prst="rect">
            <a:avLst/>
          </a:prstGeom>
        </p:spPr>
      </p:pic>
      <p:pic>
        <p:nvPicPr>
          <p:cNvPr id="14" name="Picture 13">
            <a:extLst>
              <a:ext uri="{FF2B5EF4-FFF2-40B4-BE49-F238E27FC236}">
                <a16:creationId xmlns:a16="http://schemas.microsoft.com/office/drawing/2014/main" id="{E96A3CD1-1F68-6A1A-E254-AF9883319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1" y="448749"/>
            <a:ext cx="2892847" cy="2745369"/>
          </a:xfrm>
          <a:prstGeom prst="rect">
            <a:avLst/>
          </a:prstGeom>
        </p:spPr>
      </p:pic>
      <p:sp>
        <p:nvSpPr>
          <p:cNvPr id="16" name="TextBox 15">
            <a:extLst>
              <a:ext uri="{FF2B5EF4-FFF2-40B4-BE49-F238E27FC236}">
                <a16:creationId xmlns:a16="http://schemas.microsoft.com/office/drawing/2014/main" id="{F1573047-C92D-9ED0-A095-784C7A767B1F}"/>
              </a:ext>
            </a:extLst>
          </p:cNvPr>
          <p:cNvSpPr txBox="1"/>
          <p:nvPr/>
        </p:nvSpPr>
        <p:spPr>
          <a:xfrm>
            <a:off x="2021389" y="1863192"/>
            <a:ext cx="2571928" cy="707886"/>
          </a:xfrm>
          <a:prstGeom prst="rect">
            <a:avLst/>
          </a:prstGeom>
          <a:noFill/>
        </p:spPr>
        <p:txBody>
          <a:bodyPr wrap="square">
            <a:spAutoFit/>
          </a:bodyPr>
          <a:lstStyle/>
          <a:p>
            <a:r>
              <a:rPr lang="en-US" sz="2000" b="1" dirty="0">
                <a:solidFill>
                  <a:srgbClr val="002060"/>
                </a:solidFill>
              </a:rPr>
              <a:t>Connecting with Joy &amp; Meaning in Medicine</a:t>
            </a:r>
            <a:endParaRPr lang="en-UA" sz="2000" b="1" dirty="0">
              <a:solidFill>
                <a:srgbClr val="002060"/>
              </a:solidFill>
            </a:endParaRPr>
          </a:p>
        </p:txBody>
      </p:sp>
      <p:sp>
        <p:nvSpPr>
          <p:cNvPr id="17" name="TextBox 16">
            <a:extLst>
              <a:ext uri="{FF2B5EF4-FFF2-40B4-BE49-F238E27FC236}">
                <a16:creationId xmlns:a16="http://schemas.microsoft.com/office/drawing/2014/main" id="{E5EEE3FF-F41E-77EF-BBB2-011297DD09F7}"/>
              </a:ext>
            </a:extLst>
          </p:cNvPr>
          <p:cNvSpPr txBox="1"/>
          <p:nvPr/>
        </p:nvSpPr>
        <p:spPr>
          <a:xfrm>
            <a:off x="7750729" y="2142188"/>
            <a:ext cx="1810921" cy="1015663"/>
          </a:xfrm>
          <a:prstGeom prst="rect">
            <a:avLst/>
          </a:prstGeom>
          <a:noFill/>
        </p:spPr>
        <p:txBody>
          <a:bodyPr wrap="square">
            <a:spAutoFit/>
          </a:bodyPr>
          <a:lstStyle/>
          <a:p>
            <a:r>
              <a:rPr lang="en-US" sz="2000" b="1" dirty="0">
                <a:solidFill>
                  <a:srgbClr val="002060"/>
                </a:solidFill>
              </a:rPr>
              <a:t>Promoting Your Well-Being</a:t>
            </a:r>
            <a:endParaRPr lang="en-UA" sz="2000" b="1" dirty="0">
              <a:solidFill>
                <a:srgbClr val="002060"/>
              </a:solidFill>
            </a:endParaRPr>
          </a:p>
        </p:txBody>
      </p:sp>
      <p:sp>
        <p:nvSpPr>
          <p:cNvPr id="18" name="TextBox 17">
            <a:extLst>
              <a:ext uri="{FF2B5EF4-FFF2-40B4-BE49-F238E27FC236}">
                <a16:creationId xmlns:a16="http://schemas.microsoft.com/office/drawing/2014/main" id="{10619AB1-F4CE-87AF-22CA-D1D0E703010D}"/>
              </a:ext>
            </a:extLst>
          </p:cNvPr>
          <p:cNvSpPr txBox="1"/>
          <p:nvPr/>
        </p:nvSpPr>
        <p:spPr>
          <a:xfrm>
            <a:off x="7958828" y="4713796"/>
            <a:ext cx="2083530" cy="1015663"/>
          </a:xfrm>
          <a:prstGeom prst="rect">
            <a:avLst/>
          </a:prstGeom>
          <a:noFill/>
        </p:spPr>
        <p:txBody>
          <a:bodyPr wrap="square">
            <a:spAutoFit/>
          </a:bodyPr>
          <a:lstStyle/>
          <a:p>
            <a:r>
              <a:rPr lang="en-US" sz="2000" b="1" dirty="0">
                <a:solidFill>
                  <a:srgbClr val="002060"/>
                </a:solidFill>
              </a:rPr>
              <a:t>Engaging with Peers to Improve Systems</a:t>
            </a:r>
            <a:endParaRPr lang="en-UA" sz="2000" b="1" dirty="0">
              <a:solidFill>
                <a:srgbClr val="002060"/>
              </a:solidFill>
            </a:endParaRPr>
          </a:p>
        </p:txBody>
      </p:sp>
      <p:pic>
        <p:nvPicPr>
          <p:cNvPr id="22" name="Picture 21">
            <a:extLst>
              <a:ext uri="{FF2B5EF4-FFF2-40B4-BE49-F238E27FC236}">
                <a16:creationId xmlns:a16="http://schemas.microsoft.com/office/drawing/2014/main" id="{E9F6F678-224D-D95E-238E-BAF8949F1A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999" y="3580615"/>
            <a:ext cx="2846847" cy="2719549"/>
          </a:xfrm>
          <a:prstGeom prst="rect">
            <a:avLst/>
          </a:prstGeom>
        </p:spPr>
      </p:pic>
      <p:sp>
        <p:nvSpPr>
          <p:cNvPr id="19" name="TextBox 18">
            <a:extLst>
              <a:ext uri="{FF2B5EF4-FFF2-40B4-BE49-F238E27FC236}">
                <a16:creationId xmlns:a16="http://schemas.microsoft.com/office/drawing/2014/main" id="{108136D3-9142-8AD6-DF4B-F2D6B69310A4}"/>
              </a:ext>
            </a:extLst>
          </p:cNvPr>
          <p:cNvSpPr txBox="1"/>
          <p:nvPr/>
        </p:nvSpPr>
        <p:spPr>
          <a:xfrm>
            <a:off x="1982850" y="4480072"/>
            <a:ext cx="2241692" cy="400110"/>
          </a:xfrm>
          <a:prstGeom prst="rect">
            <a:avLst/>
          </a:prstGeom>
          <a:noFill/>
        </p:spPr>
        <p:txBody>
          <a:bodyPr wrap="square">
            <a:spAutoFit/>
          </a:bodyPr>
          <a:lstStyle/>
          <a:p>
            <a:r>
              <a:rPr lang="en-US" sz="2000" b="1" dirty="0">
                <a:solidFill>
                  <a:srgbClr val="002060"/>
                </a:solidFill>
              </a:rPr>
              <a:t>Building Resilience</a:t>
            </a:r>
            <a:endParaRPr lang="en-UA" sz="2000" b="1" dirty="0">
              <a:solidFill>
                <a:srgbClr val="002060"/>
              </a:solidFill>
            </a:endParaRPr>
          </a:p>
        </p:txBody>
      </p:sp>
    </p:spTree>
    <p:extLst>
      <p:ext uri="{BB962C8B-B14F-4D97-AF65-F5344CB8AC3E}">
        <p14:creationId xmlns:p14="http://schemas.microsoft.com/office/powerpoint/2010/main" val="244332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85E-5790-4BCF-A4C6-2850A80FEBBA}"/>
              </a:ext>
            </a:extLst>
          </p:cNvPr>
          <p:cNvSpPr>
            <a:spLocks noGrp="1"/>
          </p:cNvSpPr>
          <p:nvPr>
            <p:ph type="title" idx="4294967295"/>
          </p:nvPr>
        </p:nvSpPr>
        <p:spPr>
          <a:xfrm>
            <a:off x="0" y="365125"/>
            <a:ext cx="10515600" cy="1325563"/>
          </a:xfrm>
        </p:spPr>
        <p:txBody>
          <a:bodyPr/>
          <a:lstStyle/>
          <a:p>
            <a:r>
              <a:rPr lang="en-US" dirty="0"/>
              <a:t>PERMAH</a:t>
            </a:r>
          </a:p>
        </p:txBody>
      </p:sp>
      <p:graphicFrame>
        <p:nvGraphicFramePr>
          <p:cNvPr id="4" name="Content Placeholder 3">
            <a:extLst>
              <a:ext uri="{FF2B5EF4-FFF2-40B4-BE49-F238E27FC236}">
                <a16:creationId xmlns:a16="http://schemas.microsoft.com/office/drawing/2014/main" id="{7A6F35E5-E6BF-4CCD-A39C-529CBC6F6C7E}"/>
              </a:ext>
            </a:extLst>
          </p:cNvPr>
          <p:cNvGraphicFramePr>
            <a:graphicFrameLocks noGrp="1"/>
          </p:cNvGraphicFramePr>
          <p:nvPr>
            <p:ph idx="4294967295"/>
          </p:nvPr>
        </p:nvGraphicFramePr>
        <p:xfrm>
          <a:off x="1060450" y="365125"/>
          <a:ext cx="11131550"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6" name="TextBox 1">
            <a:extLst>
              <a:ext uri="{FF2B5EF4-FFF2-40B4-BE49-F238E27FC236}">
                <a16:creationId xmlns:a16="http://schemas.microsoft.com/office/drawing/2014/main" id="{5143E271-F40E-457A-92D8-02412D3F1FB0}"/>
              </a:ext>
            </a:extLst>
          </p:cNvPr>
          <p:cNvSpPr txBox="1"/>
          <p:nvPr/>
        </p:nvSpPr>
        <p:spPr>
          <a:xfrm>
            <a:off x="4562558" y="4664249"/>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ccomplishment</a:t>
            </a:r>
          </a:p>
        </p:txBody>
      </p:sp>
      <p:sp>
        <p:nvSpPr>
          <p:cNvPr id="7" name="Star: 5 Points 2">
            <a:extLst>
              <a:ext uri="{FF2B5EF4-FFF2-40B4-BE49-F238E27FC236}">
                <a16:creationId xmlns:a16="http://schemas.microsoft.com/office/drawing/2014/main" id="{0330252C-AA10-4E61-921C-6D12D9F9EAD8}"/>
              </a:ext>
            </a:extLst>
          </p:cNvPr>
          <p:cNvSpPr/>
          <p:nvPr/>
        </p:nvSpPr>
        <p:spPr>
          <a:xfrm>
            <a:off x="5766282" y="2147193"/>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ar: 5 Points 2">
            <a:extLst>
              <a:ext uri="{FF2B5EF4-FFF2-40B4-BE49-F238E27FC236}">
                <a16:creationId xmlns:a16="http://schemas.microsoft.com/office/drawing/2014/main" id="{0330252C-AA10-4E61-921C-6D12D9F9EAD8}"/>
              </a:ext>
            </a:extLst>
          </p:cNvPr>
          <p:cNvSpPr/>
          <p:nvPr/>
        </p:nvSpPr>
        <p:spPr>
          <a:xfrm>
            <a:off x="8214698" y="3705225"/>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tar: 5 Points 2">
            <a:extLst>
              <a:ext uri="{FF2B5EF4-FFF2-40B4-BE49-F238E27FC236}">
                <a16:creationId xmlns:a16="http://schemas.microsoft.com/office/drawing/2014/main" id="{2839228D-602E-0FB3-D5C7-CD308E2E839C}"/>
              </a:ext>
            </a:extLst>
          </p:cNvPr>
          <p:cNvSpPr/>
          <p:nvPr/>
        </p:nvSpPr>
        <p:spPr>
          <a:xfrm flipH="1" flipV="1">
            <a:off x="6895104" y="4227831"/>
            <a:ext cx="494270" cy="457201"/>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5E45CAE-AC4A-7832-1B5B-FA78435EB55E}"/>
              </a:ext>
            </a:extLst>
          </p:cNvPr>
          <p:cNvSpPr txBox="1">
            <a:spLocks/>
          </p:cNvSpPr>
          <p:nvPr/>
        </p:nvSpPr>
        <p:spPr>
          <a:xfrm>
            <a:off x="74719" y="1265578"/>
            <a:ext cx="6328924" cy="2157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Positive Relationships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Positive Emotions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Meaning</a:t>
            </a:r>
          </a:p>
        </p:txBody>
      </p:sp>
    </p:spTree>
    <p:extLst>
      <p:ext uri="{BB962C8B-B14F-4D97-AF65-F5344CB8AC3E}">
        <p14:creationId xmlns:p14="http://schemas.microsoft.com/office/powerpoint/2010/main" val="128888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5"/>
          <p:cNvGrpSpPr/>
          <p:nvPr/>
        </p:nvGrpSpPr>
        <p:grpSpPr>
          <a:xfrm>
            <a:off x="2622965" y="154893"/>
            <a:ext cx="6157499" cy="6548213"/>
            <a:chOff x="883649" y="-107045"/>
            <a:chExt cx="6157499" cy="6548213"/>
          </a:xfrm>
        </p:grpSpPr>
        <p:sp>
          <p:nvSpPr>
            <p:cNvPr id="230" name="Google Shape;230;p5"/>
            <p:cNvSpPr/>
            <p:nvPr/>
          </p:nvSpPr>
          <p:spPr>
            <a:xfrm>
              <a:off x="1509995" y="714658"/>
              <a:ext cx="4904807" cy="4904807"/>
            </a:xfrm>
            <a:prstGeom prst="blockArc">
              <a:avLst>
                <a:gd name="adj1" fmla="val 12600000"/>
                <a:gd name="adj2" fmla="val 16200000"/>
                <a:gd name="adj3" fmla="val 4517"/>
              </a:avLst>
            </a:prstGeom>
            <a:solidFill>
              <a:srgbClr val="9BAB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oogle Shape;231;p5"/>
            <p:cNvSpPr/>
            <p:nvPr/>
          </p:nvSpPr>
          <p:spPr>
            <a:xfrm>
              <a:off x="1509995" y="714658"/>
              <a:ext cx="4904807" cy="4904807"/>
            </a:xfrm>
            <a:prstGeom prst="blockArc">
              <a:avLst>
                <a:gd name="adj1" fmla="val 9000000"/>
                <a:gd name="adj2" fmla="val 12600000"/>
                <a:gd name="adj3" fmla="val 4517"/>
              </a:avLst>
            </a:prstGeom>
            <a:solidFill>
              <a:srgbClr val="889D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5"/>
            <p:cNvSpPr/>
            <p:nvPr/>
          </p:nvSpPr>
          <p:spPr>
            <a:xfrm>
              <a:off x="1509995" y="714658"/>
              <a:ext cx="4904807" cy="4904807"/>
            </a:xfrm>
            <a:prstGeom prst="blockArc">
              <a:avLst>
                <a:gd name="adj1" fmla="val 5400000"/>
                <a:gd name="adj2" fmla="val 9000000"/>
                <a:gd name="adj3" fmla="val 4517"/>
              </a:avLst>
            </a:prstGeom>
            <a:solidFill>
              <a:srgbClr val="768F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oogle Shape;233;p5"/>
            <p:cNvSpPr/>
            <p:nvPr/>
          </p:nvSpPr>
          <p:spPr>
            <a:xfrm>
              <a:off x="1509995" y="714658"/>
              <a:ext cx="4904807" cy="4904807"/>
            </a:xfrm>
            <a:prstGeom prst="blockArc">
              <a:avLst>
                <a:gd name="adj1" fmla="val 1800000"/>
                <a:gd name="adj2" fmla="val 5400000"/>
                <a:gd name="adj3" fmla="val 4517"/>
              </a:avLst>
            </a:prstGeom>
            <a:solidFill>
              <a:srgbClr val="6383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oogle Shape;234;p5"/>
            <p:cNvSpPr/>
            <p:nvPr/>
          </p:nvSpPr>
          <p:spPr>
            <a:xfrm>
              <a:off x="1509995" y="714658"/>
              <a:ext cx="4904807" cy="4904807"/>
            </a:xfrm>
            <a:prstGeom prst="blockArc">
              <a:avLst>
                <a:gd name="adj1" fmla="val 19800000"/>
                <a:gd name="adj2" fmla="val 1800000"/>
                <a:gd name="adj3" fmla="val 4517"/>
              </a:avLst>
            </a:prstGeom>
            <a:solidFill>
              <a:srgbClr val="5076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oogle Shape;235;p5"/>
            <p:cNvSpPr/>
            <p:nvPr/>
          </p:nvSpPr>
          <p:spPr>
            <a:xfrm>
              <a:off x="1509995" y="714658"/>
              <a:ext cx="4904807" cy="4904807"/>
            </a:xfrm>
            <a:prstGeom prst="blockArc">
              <a:avLst>
                <a:gd name="adj1" fmla="val 16200000"/>
                <a:gd name="adj2" fmla="val 19800000"/>
                <a:gd name="adj3" fmla="val 4517"/>
              </a:avLst>
            </a:prstGeom>
            <a:solidFill>
              <a:srgbClr val="406C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oogle Shape;236;p5"/>
            <p:cNvSpPr/>
            <p:nvPr/>
          </p:nvSpPr>
          <p:spPr>
            <a:xfrm>
              <a:off x="2721622" y="1925746"/>
              <a:ext cx="2481553" cy="248263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237;p5"/>
            <p:cNvSpPr txBox="1"/>
            <p:nvPr/>
          </p:nvSpPr>
          <p:spPr>
            <a:xfrm>
              <a:off x="3085037" y="2289319"/>
              <a:ext cx="1754723" cy="1755484"/>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000"/>
                <a:buFont typeface="Calibri"/>
                <a:buNone/>
                <a:tabLst/>
                <a:defRPr/>
              </a:pPr>
              <a:r>
                <a:rPr kumimoji="0" lang="en-US" sz="2000" b="0" i="0" u="none" strike="noStrike" kern="1200" cap="none" spc="0" normalizeH="0" baseline="0" noProof="0">
                  <a:ln>
                    <a:noFill/>
                  </a:ln>
                  <a:solidFill>
                    <a:prstClr val="white"/>
                  </a:solidFill>
                  <a:effectLst/>
                  <a:uLnTx/>
                  <a:uFillTx/>
                  <a:latin typeface="Calibri"/>
                  <a:ea typeface="Calibri"/>
                  <a:cs typeface="Calibri"/>
                  <a:sym typeface="Calibri"/>
                </a:rPr>
                <a:t>Rules of Engagement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238;p5"/>
            <p:cNvSpPr/>
            <p:nvPr/>
          </p:nvSpPr>
          <p:spPr>
            <a:xfrm>
              <a:off x="2959527" y="-107045"/>
              <a:ext cx="2005744" cy="175418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239;p5"/>
            <p:cNvSpPr txBox="1"/>
            <p:nvPr/>
          </p:nvSpPr>
          <p:spPr>
            <a:xfrm>
              <a:off x="3253261" y="149849"/>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800"/>
                <a:buFont typeface="Calibri"/>
                <a:buNone/>
                <a:tabLst/>
                <a:defRPr/>
              </a:pPr>
              <a:r>
                <a:rPr kumimoji="0" lang="en-US" sz="1800" b="0" i="0" u="none" strike="noStrike" kern="1200" cap="none" spc="0" normalizeH="0" baseline="0" noProof="0">
                  <a:ln>
                    <a:noFill/>
                  </a:ln>
                  <a:solidFill>
                    <a:prstClr val="white"/>
                  </a:solidFill>
                  <a:effectLst/>
                  <a:uLnTx/>
                  <a:uFillTx/>
                  <a:latin typeface="Calibri"/>
                  <a:ea typeface="Calibri"/>
                  <a:cs typeface="Calibri"/>
                  <a:sym typeface="Calibri"/>
                </a:rPr>
                <a:t>Listen Respectfully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240;p5"/>
            <p:cNvSpPr/>
            <p:nvPr/>
          </p:nvSpPr>
          <p:spPr>
            <a:xfrm>
              <a:off x="5035404" y="1091463"/>
              <a:ext cx="2005744" cy="1754180"/>
            </a:xfrm>
            <a:prstGeom prst="ellipse">
              <a:avLst/>
            </a:prstGeom>
            <a:solidFill>
              <a:srgbClr val="4770B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Google Shape;241;p5"/>
            <p:cNvSpPr txBox="1"/>
            <p:nvPr/>
          </p:nvSpPr>
          <p:spPr>
            <a:xfrm>
              <a:off x="5329138"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800"/>
                <a:buFont typeface="Calibri"/>
                <a:buNone/>
                <a:tabLst/>
                <a:defRPr/>
              </a:pPr>
              <a:r>
                <a:rPr kumimoji="0" lang="en-US" sz="1800" b="0" i="0" u="none" strike="noStrike" kern="1200" cap="none" spc="0" normalizeH="0" baseline="0" noProof="0">
                  <a:ln>
                    <a:noFill/>
                  </a:ln>
                  <a:solidFill>
                    <a:prstClr val="white"/>
                  </a:solidFill>
                  <a:effectLst/>
                  <a:uLnTx/>
                  <a:uFillTx/>
                  <a:latin typeface="Calibri"/>
                  <a:ea typeface="Calibri"/>
                  <a:cs typeface="Calibri"/>
                  <a:sym typeface="Calibri"/>
                </a:rPr>
                <a:t>Fully Participate</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5"/>
            <p:cNvSpPr/>
            <p:nvPr/>
          </p:nvSpPr>
          <p:spPr>
            <a:xfrm>
              <a:off x="5035404" y="3488480"/>
              <a:ext cx="2005744" cy="1754180"/>
            </a:xfrm>
            <a:prstGeom prst="ellipse">
              <a:avLst/>
            </a:prstGeom>
            <a:solidFill>
              <a:srgbClr val="5C7F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243;p5"/>
            <p:cNvSpPr txBox="1"/>
            <p:nvPr/>
          </p:nvSpPr>
          <p:spPr>
            <a:xfrm>
              <a:off x="5329138"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800"/>
                <a:buFont typeface="Calibri"/>
                <a:buNone/>
                <a:tabLst/>
                <a:defRPr/>
              </a:pPr>
              <a:r>
                <a:rPr kumimoji="0" lang="en-US" sz="1800" b="0" i="0" u="none" strike="noStrike" kern="1200" cap="none" spc="0" normalizeH="0" baseline="0" noProof="0">
                  <a:ln>
                    <a:noFill/>
                  </a:ln>
                  <a:solidFill>
                    <a:prstClr val="white"/>
                  </a:solidFill>
                  <a:effectLst/>
                  <a:uLnTx/>
                  <a:uFillTx/>
                  <a:latin typeface="Calibri"/>
                  <a:ea typeface="Calibri"/>
                  <a:cs typeface="Calibri"/>
                  <a:sym typeface="Calibri"/>
                </a:rPr>
                <a:t>Speak From Own Experience</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244;p5"/>
            <p:cNvSpPr/>
            <p:nvPr/>
          </p:nvSpPr>
          <p:spPr>
            <a:xfrm>
              <a:off x="2959527" y="4686988"/>
              <a:ext cx="2005744" cy="1754180"/>
            </a:xfrm>
            <a:prstGeom prst="ellipse">
              <a:avLst/>
            </a:prstGeom>
            <a:solidFill>
              <a:srgbClr val="728DC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245;p5"/>
            <p:cNvSpPr txBox="1"/>
            <p:nvPr/>
          </p:nvSpPr>
          <p:spPr>
            <a:xfrm>
              <a:off x="3253261" y="4943882"/>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152A35"/>
                </a:buClr>
                <a:buSzPts val="1800"/>
                <a:buFont typeface="Calibri"/>
                <a:buNone/>
                <a:tabLst/>
                <a:defRPr/>
              </a:pPr>
              <a:r>
                <a:rPr kumimoji="0" lang="en-US" sz="1800" b="0" i="0" u="none" strike="noStrike" kern="1200" cap="none" spc="0" normalizeH="0" baseline="0" noProof="0">
                  <a:ln>
                    <a:noFill/>
                  </a:ln>
                  <a:solidFill>
                    <a:srgbClr val="152A35"/>
                  </a:solidFill>
                  <a:effectLst/>
                  <a:uLnTx/>
                  <a:uFillTx/>
                  <a:latin typeface="Calibri"/>
                  <a:ea typeface="Calibri"/>
                  <a:cs typeface="Calibri"/>
                  <a:sym typeface="Calibri"/>
                </a:rPr>
                <a:t>Be Open To New &amp; Different Perspectives</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oogle Shape;246;p5"/>
            <p:cNvSpPr/>
            <p:nvPr/>
          </p:nvSpPr>
          <p:spPr>
            <a:xfrm>
              <a:off x="883649" y="3488480"/>
              <a:ext cx="2005744" cy="1754180"/>
            </a:xfrm>
            <a:prstGeom prst="ellipse">
              <a:avLst/>
            </a:prstGeom>
            <a:solidFill>
              <a:srgbClr val="879CD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oogle Shape;247;p5"/>
            <p:cNvSpPr txBox="1"/>
            <p:nvPr/>
          </p:nvSpPr>
          <p:spPr>
            <a:xfrm>
              <a:off x="1177383"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152A35"/>
                </a:buClr>
                <a:buSzPts val="1800"/>
                <a:buFont typeface="Calibri"/>
                <a:buNone/>
                <a:tabLst/>
                <a:defRPr/>
              </a:pPr>
              <a:r>
                <a:rPr kumimoji="0" lang="en-US" sz="1800" b="0" i="0" u="none" strike="noStrike" kern="1200" cap="none" spc="0" normalizeH="0" baseline="0" noProof="0">
                  <a:ln>
                    <a:noFill/>
                  </a:ln>
                  <a:solidFill>
                    <a:srgbClr val="152A35"/>
                  </a:solidFill>
                  <a:effectLst/>
                  <a:uLnTx/>
                  <a:uFillTx/>
                  <a:latin typeface="Calibri"/>
                  <a:ea typeface="Calibri"/>
                  <a:cs typeface="Calibri"/>
                  <a:sym typeface="Calibri"/>
                </a:rPr>
                <a:t>Respect &amp; Maintain Confidentiality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248;p5"/>
            <p:cNvSpPr/>
            <p:nvPr/>
          </p:nvSpPr>
          <p:spPr>
            <a:xfrm>
              <a:off x="883649" y="1091463"/>
              <a:ext cx="2005744" cy="1754180"/>
            </a:xfrm>
            <a:prstGeom prst="ellipse">
              <a:avLst/>
            </a:prstGeom>
            <a:solidFill>
              <a:srgbClr val="9BABD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249;p5"/>
            <p:cNvSpPr txBox="1"/>
            <p:nvPr/>
          </p:nvSpPr>
          <p:spPr>
            <a:xfrm>
              <a:off x="1177383"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152A35"/>
                </a:buClr>
                <a:buSzPts val="1800"/>
                <a:buFont typeface="Calibri"/>
                <a:buNone/>
                <a:tabLst/>
                <a:defRPr/>
              </a:pPr>
              <a:r>
                <a:rPr kumimoji="0" lang="en-US" sz="1800" b="0" i="0" u="none" strike="noStrike" kern="1200" cap="none" spc="0" normalizeH="0" baseline="0" noProof="0">
                  <a:ln>
                    <a:noFill/>
                  </a:ln>
                  <a:solidFill>
                    <a:srgbClr val="152A35"/>
                  </a:solidFill>
                  <a:effectLst/>
                  <a:uLnTx/>
                  <a:uFillTx/>
                  <a:latin typeface="Calibri"/>
                  <a:ea typeface="Calibri"/>
                  <a:cs typeface="Calibri"/>
                  <a:sym typeface="Calibri"/>
                </a:rPr>
                <a:t>Practice Holding Complex Thought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93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781E9-0121-02BA-566F-8F735061528A}"/>
              </a:ext>
            </a:extLst>
          </p:cNvPr>
          <p:cNvPicPr>
            <a:picLocks noChangeAspect="1"/>
          </p:cNvPicPr>
          <p:nvPr/>
        </p:nvPicPr>
        <p:blipFill>
          <a:blip r:embed="rId3"/>
          <a:stretch>
            <a:fillRect/>
          </a:stretch>
        </p:blipFill>
        <p:spPr>
          <a:xfrm>
            <a:off x="0" y="8349"/>
            <a:ext cx="12432631" cy="7258723"/>
          </a:xfrm>
          <a:prstGeom prst="rect">
            <a:avLst/>
          </a:prstGeom>
        </p:spPr>
      </p:pic>
      <p:sp>
        <p:nvSpPr>
          <p:cNvPr id="2" name="Title 1">
            <a:extLst>
              <a:ext uri="{FF2B5EF4-FFF2-40B4-BE49-F238E27FC236}">
                <a16:creationId xmlns:a16="http://schemas.microsoft.com/office/drawing/2014/main" id="{C4B60C1A-D721-F33F-3C76-C246782181BC}"/>
              </a:ext>
            </a:extLst>
          </p:cNvPr>
          <p:cNvSpPr>
            <a:spLocks noGrp="1"/>
          </p:cNvSpPr>
          <p:nvPr>
            <p:ph type="title"/>
          </p:nvPr>
        </p:nvSpPr>
        <p:spPr>
          <a:xfrm>
            <a:off x="838200" y="188663"/>
            <a:ext cx="10515600" cy="1325563"/>
          </a:xfrm>
        </p:spPr>
        <p:txBody>
          <a:bodyPr>
            <a:normAutofit/>
          </a:bodyPr>
          <a:lstStyle/>
          <a:p>
            <a:pPr algn="ctr"/>
            <a:r>
              <a:rPr lang="en-GB" sz="3200" dirty="0"/>
              <a:t>Objectives:</a:t>
            </a:r>
            <a:endParaRPr lang="en-UA" sz="3200" b="1" dirty="0">
              <a:solidFill>
                <a:srgbClr val="3F66AE"/>
              </a:solidFill>
            </a:endParaRPr>
          </a:p>
        </p:txBody>
      </p:sp>
      <p:pic>
        <p:nvPicPr>
          <p:cNvPr id="12" name="Picture 11">
            <a:extLst>
              <a:ext uri="{FF2B5EF4-FFF2-40B4-BE49-F238E27FC236}">
                <a16:creationId xmlns:a16="http://schemas.microsoft.com/office/drawing/2014/main" id="{3B3206BB-759E-72DC-8F5E-2ED30D317590}"/>
              </a:ext>
            </a:extLst>
          </p:cNvPr>
          <p:cNvPicPr>
            <a:picLocks noChangeAspect="1"/>
          </p:cNvPicPr>
          <p:nvPr/>
        </p:nvPicPr>
        <p:blipFill>
          <a:blip r:embed="rId4"/>
          <a:stretch>
            <a:fillRect/>
          </a:stretch>
        </p:blipFill>
        <p:spPr>
          <a:xfrm>
            <a:off x="1570137" y="3696260"/>
            <a:ext cx="589185" cy="589185"/>
          </a:xfrm>
          <a:prstGeom prst="rect">
            <a:avLst/>
          </a:prstGeom>
        </p:spPr>
      </p:pic>
      <p:pic>
        <p:nvPicPr>
          <p:cNvPr id="13" name="Picture 12">
            <a:extLst>
              <a:ext uri="{FF2B5EF4-FFF2-40B4-BE49-F238E27FC236}">
                <a16:creationId xmlns:a16="http://schemas.microsoft.com/office/drawing/2014/main" id="{B16BBD77-875E-0FE1-E4B5-C262DB50BDD5}"/>
              </a:ext>
            </a:extLst>
          </p:cNvPr>
          <p:cNvPicPr>
            <a:picLocks noChangeAspect="1"/>
          </p:cNvPicPr>
          <p:nvPr/>
        </p:nvPicPr>
        <p:blipFill>
          <a:blip r:embed="rId4"/>
          <a:stretch>
            <a:fillRect/>
          </a:stretch>
        </p:blipFill>
        <p:spPr>
          <a:xfrm>
            <a:off x="6510618" y="4044887"/>
            <a:ext cx="589185" cy="589185"/>
          </a:xfrm>
          <a:prstGeom prst="rect">
            <a:avLst/>
          </a:prstGeom>
        </p:spPr>
      </p:pic>
      <p:pic>
        <p:nvPicPr>
          <p:cNvPr id="14" name="Picture 13">
            <a:extLst>
              <a:ext uri="{FF2B5EF4-FFF2-40B4-BE49-F238E27FC236}">
                <a16:creationId xmlns:a16="http://schemas.microsoft.com/office/drawing/2014/main" id="{CC482035-496D-F112-20E8-58192F482AD7}"/>
              </a:ext>
            </a:extLst>
          </p:cNvPr>
          <p:cNvPicPr>
            <a:picLocks noChangeAspect="1"/>
          </p:cNvPicPr>
          <p:nvPr/>
        </p:nvPicPr>
        <p:blipFill>
          <a:blip r:embed="rId4"/>
          <a:stretch>
            <a:fillRect/>
          </a:stretch>
        </p:blipFill>
        <p:spPr>
          <a:xfrm>
            <a:off x="10171157" y="3827139"/>
            <a:ext cx="589185" cy="589185"/>
          </a:xfrm>
          <a:prstGeom prst="rect">
            <a:avLst/>
          </a:prstGeom>
        </p:spPr>
      </p:pic>
      <p:pic>
        <p:nvPicPr>
          <p:cNvPr id="20" name="Picture 19">
            <a:extLst>
              <a:ext uri="{FF2B5EF4-FFF2-40B4-BE49-F238E27FC236}">
                <a16:creationId xmlns:a16="http://schemas.microsoft.com/office/drawing/2014/main" id="{40A82703-7677-FAB1-DFA9-D8240636A98E}"/>
              </a:ext>
            </a:extLst>
          </p:cNvPr>
          <p:cNvPicPr>
            <a:picLocks noChangeAspect="1"/>
          </p:cNvPicPr>
          <p:nvPr/>
        </p:nvPicPr>
        <p:blipFill>
          <a:blip r:embed="rId5"/>
          <a:stretch>
            <a:fillRect/>
          </a:stretch>
        </p:blipFill>
        <p:spPr>
          <a:xfrm>
            <a:off x="611884" y="2600569"/>
            <a:ext cx="2569857" cy="1124313"/>
          </a:xfrm>
          <a:prstGeom prst="rect">
            <a:avLst/>
          </a:prstGeom>
        </p:spPr>
      </p:pic>
      <p:sp>
        <p:nvSpPr>
          <p:cNvPr id="21" name="TextBox 20">
            <a:extLst>
              <a:ext uri="{FF2B5EF4-FFF2-40B4-BE49-F238E27FC236}">
                <a16:creationId xmlns:a16="http://schemas.microsoft.com/office/drawing/2014/main" id="{F3E3FFA8-7E91-231E-31DA-8624E77713C0}"/>
              </a:ext>
            </a:extLst>
          </p:cNvPr>
          <p:cNvSpPr txBox="1"/>
          <p:nvPr/>
        </p:nvSpPr>
        <p:spPr>
          <a:xfrm>
            <a:off x="1689407" y="3781241"/>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3" name="TextBox 22">
            <a:extLst>
              <a:ext uri="{FF2B5EF4-FFF2-40B4-BE49-F238E27FC236}">
                <a16:creationId xmlns:a16="http://schemas.microsoft.com/office/drawing/2014/main" id="{17667D4A-8DFD-47C7-2A3D-CA692A9A083C}"/>
              </a:ext>
            </a:extLst>
          </p:cNvPr>
          <p:cNvSpPr txBox="1"/>
          <p:nvPr/>
        </p:nvSpPr>
        <p:spPr>
          <a:xfrm>
            <a:off x="6630655" y="4125330"/>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E993A96-924E-EAB2-A531-4AED0F53632D}"/>
              </a:ext>
            </a:extLst>
          </p:cNvPr>
          <p:cNvSpPr txBox="1"/>
          <p:nvPr/>
        </p:nvSpPr>
        <p:spPr>
          <a:xfrm>
            <a:off x="10290148" y="3911390"/>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B01BC71-A49A-B0EC-63DA-5AD17FA512C3}"/>
              </a:ext>
            </a:extLst>
          </p:cNvPr>
          <p:cNvSpPr txBox="1"/>
          <p:nvPr/>
        </p:nvSpPr>
        <p:spPr>
          <a:xfrm>
            <a:off x="797560" y="2779247"/>
            <a:ext cx="22494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Why is Joy important?</a:t>
            </a:r>
            <a:endParaRPr kumimoji="0" lang="en-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DE03DE0-B337-DA87-4072-681A70F53100}"/>
              </a:ext>
            </a:extLst>
          </p:cNvPr>
          <p:cNvPicPr>
            <a:picLocks noChangeAspect="1"/>
          </p:cNvPicPr>
          <p:nvPr/>
        </p:nvPicPr>
        <p:blipFill>
          <a:blip r:embed="rId6"/>
          <a:stretch>
            <a:fillRect/>
          </a:stretch>
        </p:blipFill>
        <p:spPr>
          <a:xfrm>
            <a:off x="3895565" y="3911390"/>
            <a:ext cx="2569857" cy="811926"/>
          </a:xfrm>
          <a:prstGeom prst="rect">
            <a:avLst/>
          </a:prstGeom>
        </p:spPr>
      </p:pic>
      <p:sp>
        <p:nvSpPr>
          <p:cNvPr id="5" name="TextBox 4">
            <a:extLst>
              <a:ext uri="{FF2B5EF4-FFF2-40B4-BE49-F238E27FC236}">
                <a16:creationId xmlns:a16="http://schemas.microsoft.com/office/drawing/2014/main" id="{D73786CB-ADB9-4482-33B2-F630E783E491}"/>
              </a:ext>
            </a:extLst>
          </p:cNvPr>
          <p:cNvSpPr txBox="1"/>
          <p:nvPr/>
        </p:nvSpPr>
        <p:spPr>
          <a:xfrm>
            <a:off x="4040845" y="3974089"/>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Practice connecting with Joy today</a:t>
            </a:r>
            <a:endParaRPr kumimoji="0" lang="en-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F40D60-C4DE-4803-3560-688F63EB0146}"/>
              </a:ext>
            </a:extLst>
          </p:cNvPr>
          <p:cNvPicPr>
            <a:picLocks noChangeAspect="1"/>
          </p:cNvPicPr>
          <p:nvPr/>
        </p:nvPicPr>
        <p:blipFill>
          <a:blip r:embed="rId7"/>
          <a:stretch>
            <a:fillRect/>
          </a:stretch>
        </p:blipFill>
        <p:spPr>
          <a:xfrm>
            <a:off x="9197342" y="4438677"/>
            <a:ext cx="2569861" cy="1124314"/>
          </a:xfrm>
          <a:prstGeom prst="rect">
            <a:avLst/>
          </a:prstGeom>
        </p:spPr>
      </p:pic>
      <p:sp>
        <p:nvSpPr>
          <p:cNvPr id="28" name="TextBox 27">
            <a:extLst>
              <a:ext uri="{FF2B5EF4-FFF2-40B4-BE49-F238E27FC236}">
                <a16:creationId xmlns:a16="http://schemas.microsoft.com/office/drawing/2014/main" id="{C5D8F111-E5B4-E80C-74B1-F521BFC041BF}"/>
              </a:ext>
            </a:extLst>
          </p:cNvPr>
          <p:cNvSpPr txBox="1"/>
          <p:nvPr/>
        </p:nvSpPr>
        <p:spPr>
          <a:xfrm>
            <a:off x="9377880" y="4723316"/>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to continue to cultivate Joy</a:t>
            </a:r>
            <a:endParaRPr kumimoji="0" lang="en-U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101342" y="1191060"/>
            <a:ext cx="6096000" cy="707886"/>
          </a:xfrm>
          <a:prstGeom prst="rect">
            <a:avLst/>
          </a:prstGeom>
        </p:spPr>
        <p:txBody>
          <a:bodyPr>
            <a:spAutoFit/>
          </a:bodyPr>
          <a:lstStyle/>
          <a:p>
            <a:pPr marL="0" marR="0" lvl="0" indent="0" algn="ctr" defTabSz="914400" rtl="0" eaLnBrk="1" fontAlgn="auto" latinLnBrk="0" hangingPunct="1">
              <a:lnSpc>
                <a:spcPct val="100000"/>
              </a:lnSpc>
              <a:spcBef>
                <a:spcPts val="500"/>
              </a:spcBef>
              <a:spcAft>
                <a:spcPts val="0"/>
              </a:spcAft>
              <a:buClrTx/>
              <a:buSzPts val="2400"/>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Emphasize relationships with patients and colleagues as a way to amplify joy as a pediatrician</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87DA-DB8E-6770-A2A6-8D7556F73078}"/>
              </a:ext>
            </a:extLst>
          </p:cNvPr>
          <p:cNvSpPr>
            <a:spLocks noGrp="1"/>
          </p:cNvSpPr>
          <p:nvPr>
            <p:ph type="title"/>
          </p:nvPr>
        </p:nvSpPr>
        <p:spPr/>
        <p:txBody>
          <a:bodyPr/>
          <a:lstStyle/>
          <a:p>
            <a:r>
              <a:rPr lang="en-US" dirty="0"/>
              <a:t>You practice in a flawed medical system</a:t>
            </a:r>
          </a:p>
        </p:txBody>
      </p:sp>
      <p:sp>
        <p:nvSpPr>
          <p:cNvPr id="3" name="Content Placeholder 2">
            <a:extLst>
              <a:ext uri="{FF2B5EF4-FFF2-40B4-BE49-F238E27FC236}">
                <a16:creationId xmlns:a16="http://schemas.microsoft.com/office/drawing/2014/main" id="{5D1B619B-734B-FB5A-C313-2A7C3D35575E}"/>
              </a:ext>
            </a:extLst>
          </p:cNvPr>
          <p:cNvSpPr>
            <a:spLocks noGrp="1"/>
          </p:cNvSpPr>
          <p:nvPr>
            <p:ph idx="1"/>
          </p:nvPr>
        </p:nvSpPr>
        <p:spPr/>
        <p:txBody>
          <a:bodyPr/>
          <a:lstStyle/>
          <a:p>
            <a:pPr marL="0" indent="0">
              <a:buNone/>
            </a:pPr>
            <a:r>
              <a:rPr lang="en-US" sz="2400" dirty="0"/>
              <a:t>“Up to 80% of the causes of physician dissatisfaction and lack of well-being are systems issues” </a:t>
            </a:r>
            <a:r>
              <a:rPr lang="en-US" sz="1200" dirty="0"/>
              <a:t>(Collier, R. CMAJ 2018)</a:t>
            </a:r>
          </a:p>
          <a:p>
            <a:pPr marL="0" indent="0">
              <a:buNone/>
            </a:pPr>
            <a:endParaRPr lang="en-US" sz="1200" dirty="0"/>
          </a:p>
          <a:p>
            <a:pPr marL="0" indent="0">
              <a:buNone/>
            </a:pPr>
            <a:endParaRPr lang="en-US" dirty="0"/>
          </a:p>
          <a:p>
            <a:pPr marL="0" indent="0">
              <a:buNone/>
            </a:pPr>
            <a:r>
              <a:rPr lang="en-US" dirty="0"/>
              <a:t>Leading models of physician stress support the </a:t>
            </a:r>
          </a:p>
          <a:p>
            <a:pPr marL="0" indent="0">
              <a:buNone/>
            </a:pPr>
            <a:r>
              <a:rPr lang="en-US" dirty="0"/>
              <a:t>Concept that addressing systems issues will</a:t>
            </a:r>
          </a:p>
          <a:p>
            <a:pPr marL="0" indent="0">
              <a:buNone/>
            </a:pPr>
            <a:r>
              <a:rPr lang="en-US" dirty="0"/>
              <a:t>Have the greatest impact on physician wellness</a:t>
            </a:r>
          </a:p>
          <a:p>
            <a:pPr lvl="1"/>
            <a:endParaRPr lang="en-US" dirty="0"/>
          </a:p>
        </p:txBody>
      </p:sp>
      <p:pic>
        <p:nvPicPr>
          <p:cNvPr id="4" name="Picture 3">
            <a:extLst>
              <a:ext uri="{FF2B5EF4-FFF2-40B4-BE49-F238E27FC236}">
                <a16:creationId xmlns:a16="http://schemas.microsoft.com/office/drawing/2014/main" id="{3C1A5561-C533-53E0-3D69-7F52BD088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510" y="2551907"/>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11EEF0-08FB-FE97-7583-397DEA9565CA}"/>
              </a:ext>
            </a:extLst>
          </p:cNvPr>
          <p:cNvSpPr txBox="1">
            <a:spLocks noChangeArrowheads="1"/>
          </p:cNvSpPr>
          <p:nvPr/>
        </p:nvSpPr>
        <p:spPr bwMode="auto">
          <a:xfrm>
            <a:off x="7472362" y="6089877"/>
            <a:ext cx="471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Stanford Medicine Model of Wellness (2016)</a:t>
            </a:r>
          </a:p>
        </p:txBody>
      </p:sp>
    </p:spTree>
    <p:extLst>
      <p:ext uri="{BB962C8B-B14F-4D97-AF65-F5344CB8AC3E}">
        <p14:creationId xmlns:p14="http://schemas.microsoft.com/office/powerpoint/2010/main" val="94430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553070" y="879965"/>
            <a:ext cx="5292434" cy="54125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0729" y="2321936"/>
            <a:ext cx="4064000" cy="396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9833E3A-EEA8-B4C1-5C29-B40649AFF532}"/>
              </a:ext>
            </a:extLst>
          </p:cNvPr>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dirty="0"/>
              <a:t> </a:t>
            </a:r>
          </a:p>
        </p:txBody>
      </p:sp>
      <p:sp>
        <p:nvSpPr>
          <p:cNvPr id="14" name="Oval 13"/>
          <p:cNvSpPr/>
          <p:nvPr/>
        </p:nvSpPr>
        <p:spPr>
          <a:xfrm>
            <a:off x="6771428" y="3604907"/>
            <a:ext cx="2761674" cy="270540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64534" y="4715004"/>
            <a:ext cx="1662546" cy="15774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p:cNvSpPr txBox="1"/>
          <p:nvPr/>
        </p:nvSpPr>
        <p:spPr>
          <a:xfrm>
            <a:off x="7397191" y="4027652"/>
            <a:ext cx="1607127" cy="369332"/>
          </a:xfrm>
          <a:prstGeom prst="rect">
            <a:avLst/>
          </a:prstGeom>
          <a:noFill/>
        </p:spPr>
        <p:txBody>
          <a:bodyPr wrap="square" rtlCol="0">
            <a:spAutoFit/>
          </a:bodyPr>
          <a:lstStyle/>
          <a:p>
            <a:r>
              <a:rPr lang="en-US" dirty="0">
                <a:solidFill>
                  <a:schemeClr val="bg1"/>
                </a:solidFill>
              </a:rPr>
              <a:t>Organizational</a:t>
            </a:r>
          </a:p>
        </p:txBody>
      </p:sp>
      <p:sp>
        <p:nvSpPr>
          <p:cNvPr id="18" name="TextBox 17"/>
          <p:cNvSpPr txBox="1"/>
          <p:nvPr/>
        </p:nvSpPr>
        <p:spPr>
          <a:xfrm>
            <a:off x="7544643" y="2883761"/>
            <a:ext cx="1366982" cy="369332"/>
          </a:xfrm>
          <a:prstGeom prst="rect">
            <a:avLst/>
          </a:prstGeom>
          <a:noFill/>
        </p:spPr>
        <p:txBody>
          <a:bodyPr wrap="square" rtlCol="0">
            <a:spAutoFit/>
          </a:bodyPr>
          <a:lstStyle/>
          <a:p>
            <a:r>
              <a:rPr lang="en-US" dirty="0">
                <a:solidFill>
                  <a:schemeClr val="bg1"/>
                </a:solidFill>
              </a:rPr>
              <a:t>Community</a:t>
            </a:r>
          </a:p>
        </p:txBody>
      </p:sp>
      <p:sp>
        <p:nvSpPr>
          <p:cNvPr id="20" name="TextBox 19"/>
          <p:cNvSpPr txBox="1"/>
          <p:nvPr/>
        </p:nvSpPr>
        <p:spPr>
          <a:xfrm>
            <a:off x="7742095" y="1470505"/>
            <a:ext cx="3001815" cy="369332"/>
          </a:xfrm>
          <a:prstGeom prst="rect">
            <a:avLst/>
          </a:prstGeom>
          <a:noFill/>
        </p:spPr>
        <p:txBody>
          <a:bodyPr wrap="square" rtlCol="0">
            <a:spAutoFit/>
          </a:bodyPr>
          <a:lstStyle/>
          <a:p>
            <a:r>
              <a:rPr lang="en-US" dirty="0">
                <a:solidFill>
                  <a:schemeClr val="bg1"/>
                </a:solidFill>
              </a:rPr>
              <a:t>Policy</a:t>
            </a:r>
          </a:p>
        </p:txBody>
      </p:sp>
      <p:sp>
        <p:nvSpPr>
          <p:cNvPr id="9" name="Oval 8"/>
          <p:cNvSpPr/>
          <p:nvPr/>
        </p:nvSpPr>
        <p:spPr>
          <a:xfrm>
            <a:off x="7738607" y="5423936"/>
            <a:ext cx="914400"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9354" y="5687392"/>
            <a:ext cx="1089890" cy="369332"/>
          </a:xfrm>
          <a:prstGeom prst="rect">
            <a:avLst/>
          </a:prstGeom>
          <a:noFill/>
        </p:spPr>
        <p:txBody>
          <a:bodyPr wrap="square" rtlCol="0">
            <a:spAutoFit/>
          </a:bodyPr>
          <a:lstStyle/>
          <a:p>
            <a:r>
              <a:rPr lang="en-US" dirty="0">
                <a:solidFill>
                  <a:schemeClr val="bg1"/>
                </a:solidFill>
              </a:rPr>
              <a:t>Personal</a:t>
            </a:r>
          </a:p>
        </p:txBody>
      </p:sp>
      <p:sp>
        <p:nvSpPr>
          <p:cNvPr id="12" name="TextBox 11"/>
          <p:cNvSpPr txBox="1"/>
          <p:nvPr/>
        </p:nvSpPr>
        <p:spPr>
          <a:xfrm>
            <a:off x="7479988" y="5000040"/>
            <a:ext cx="1431637" cy="369332"/>
          </a:xfrm>
          <a:prstGeom prst="rect">
            <a:avLst/>
          </a:prstGeom>
          <a:noFill/>
        </p:spPr>
        <p:txBody>
          <a:bodyPr wrap="square" rtlCol="0">
            <a:spAutoFit/>
          </a:bodyPr>
          <a:lstStyle/>
          <a:p>
            <a:r>
              <a:rPr lang="en-US" dirty="0">
                <a:solidFill>
                  <a:schemeClr val="bg1"/>
                </a:solidFill>
              </a:rPr>
              <a:t>Interpersonal</a:t>
            </a:r>
          </a:p>
        </p:txBody>
      </p:sp>
      <p:sp>
        <p:nvSpPr>
          <p:cNvPr id="2" name="TextBox 1"/>
          <p:cNvSpPr txBox="1"/>
          <p:nvPr/>
        </p:nvSpPr>
        <p:spPr>
          <a:xfrm>
            <a:off x="1234505" y="5539497"/>
            <a:ext cx="5461410" cy="830997"/>
          </a:xfrm>
          <a:prstGeom prst="rect">
            <a:avLst/>
          </a:prstGeom>
          <a:noFill/>
        </p:spPr>
        <p:txBody>
          <a:bodyPr wrap="square" rtlCol="0">
            <a:spAutoFit/>
          </a:bodyPr>
          <a:lstStyle/>
          <a:p>
            <a:r>
              <a:rPr lang="en-US" sz="2400" dirty="0">
                <a:solidFill>
                  <a:srgbClr val="0070C0"/>
                </a:solidFill>
                <a:latin typeface="Bahnschrift Condensed" panose="020B0502040204020203" pitchFamily="34" charset="0"/>
              </a:rPr>
              <a:t>Physical, psychological, cognitive, spiritual</a:t>
            </a:r>
          </a:p>
          <a:p>
            <a:r>
              <a:rPr lang="en-US" sz="2400" dirty="0">
                <a:latin typeface="Bahnschrift Condensed" panose="020B0502040204020203" pitchFamily="34" charset="0"/>
              </a:rPr>
              <a:t>(knowledge, behaviors, skills)</a:t>
            </a:r>
          </a:p>
        </p:txBody>
      </p:sp>
      <p:sp>
        <p:nvSpPr>
          <p:cNvPr id="3" name="TextBox 2"/>
          <p:cNvSpPr txBox="1"/>
          <p:nvPr/>
        </p:nvSpPr>
        <p:spPr>
          <a:xfrm>
            <a:off x="1185937" y="4575809"/>
            <a:ext cx="4588487" cy="830997"/>
          </a:xfrm>
          <a:prstGeom prst="rect">
            <a:avLst/>
          </a:prstGeom>
          <a:noFill/>
        </p:spPr>
        <p:txBody>
          <a:bodyPr wrap="square" rtlCol="0">
            <a:spAutoFit/>
          </a:bodyPr>
          <a:lstStyle/>
          <a:p>
            <a:r>
              <a:rPr lang="en-US" sz="2400" dirty="0">
                <a:solidFill>
                  <a:srgbClr val="00B050"/>
                </a:solidFill>
                <a:latin typeface="Bahnschrift Condensed" panose="020B0502040204020203" pitchFamily="34" charset="0"/>
              </a:rPr>
              <a:t>Friends, neighbors, co-workers, family</a:t>
            </a:r>
          </a:p>
          <a:p>
            <a:r>
              <a:rPr lang="en-US" sz="2400" dirty="0">
                <a:latin typeface="Bahnschrift Condensed" panose="020B0502040204020203" pitchFamily="34" charset="0"/>
              </a:rPr>
              <a:t>(social network)</a:t>
            </a:r>
          </a:p>
        </p:txBody>
      </p:sp>
      <p:sp>
        <p:nvSpPr>
          <p:cNvPr id="13" name="TextBox 12"/>
          <p:cNvSpPr txBox="1"/>
          <p:nvPr/>
        </p:nvSpPr>
        <p:spPr>
          <a:xfrm>
            <a:off x="1185937" y="3375480"/>
            <a:ext cx="4168998" cy="1200329"/>
          </a:xfrm>
          <a:prstGeom prst="rect">
            <a:avLst/>
          </a:prstGeom>
          <a:noFill/>
        </p:spPr>
        <p:txBody>
          <a:bodyPr wrap="square" rtlCol="0">
            <a:spAutoFit/>
          </a:bodyPr>
          <a:lstStyle/>
          <a:p>
            <a:r>
              <a:rPr lang="en-US" sz="2400" dirty="0">
                <a:solidFill>
                  <a:srgbClr val="FFC000"/>
                </a:solidFill>
                <a:latin typeface="Bahnschrift Condensed" panose="020B0502040204020203" pitchFamily="34" charset="0"/>
              </a:rPr>
              <a:t>Work culture, efficiency of practice, values, goals</a:t>
            </a:r>
          </a:p>
          <a:p>
            <a:r>
              <a:rPr lang="en-US" sz="2400" dirty="0">
                <a:latin typeface="Bahnschrift Condensed" panose="020B0502040204020203" pitchFamily="34" charset="0"/>
              </a:rPr>
              <a:t>(formal and informal rules, operations)</a:t>
            </a:r>
          </a:p>
        </p:txBody>
      </p:sp>
      <p:sp>
        <p:nvSpPr>
          <p:cNvPr id="25" name="Arc 24">
            <a:extLst>
              <a:ext uri="{FF2B5EF4-FFF2-40B4-BE49-F238E27FC236}">
                <a16:creationId xmlns:a16="http://schemas.microsoft.com/office/drawing/2014/main" id="{E35CFC19-36EE-2729-DEBE-49FD0ABB1CC5}"/>
              </a:ext>
            </a:extLst>
          </p:cNvPr>
          <p:cNvSpPr/>
          <p:nvPr/>
        </p:nvSpPr>
        <p:spPr>
          <a:xfrm>
            <a:off x="5932714" y="5672303"/>
            <a:ext cx="349171" cy="340467"/>
          </a:xfrm>
          <a:prstGeom prst="arc">
            <a:avLst>
              <a:gd name="adj1" fmla="val 209771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E87F52E-BE92-2142-46B6-6F5CFD8DDE94}"/>
              </a:ext>
            </a:extLst>
          </p:cNvPr>
          <p:cNvSpPr txBox="1"/>
          <p:nvPr/>
        </p:nvSpPr>
        <p:spPr>
          <a:xfrm>
            <a:off x="1234505" y="2040381"/>
            <a:ext cx="3810270" cy="1200329"/>
          </a:xfrm>
          <a:prstGeom prst="rect">
            <a:avLst/>
          </a:prstGeom>
          <a:noFill/>
        </p:spPr>
        <p:txBody>
          <a:bodyPr wrap="square" rtlCol="0">
            <a:spAutoFit/>
          </a:bodyPr>
          <a:lstStyle/>
          <a:p>
            <a:r>
              <a:rPr lang="en-US" sz="2400" dirty="0">
                <a:solidFill>
                  <a:srgbClr val="7030A0"/>
                </a:solidFill>
                <a:latin typeface="Bahnschrift Condensed" panose="020B0502040204020203" pitchFamily="34" charset="0"/>
              </a:rPr>
              <a:t>Environmental structure, safety, access to health services</a:t>
            </a:r>
          </a:p>
          <a:p>
            <a:r>
              <a:rPr lang="en-US" sz="2400" dirty="0">
                <a:latin typeface="Bahnschrift Condensed" panose="020B0502040204020203" pitchFamily="34" charset="0"/>
              </a:rPr>
              <a:t>(Cultural values, norms)</a:t>
            </a:r>
          </a:p>
        </p:txBody>
      </p:sp>
      <p:sp>
        <p:nvSpPr>
          <p:cNvPr id="35" name="TextBox 34">
            <a:extLst>
              <a:ext uri="{FF2B5EF4-FFF2-40B4-BE49-F238E27FC236}">
                <a16:creationId xmlns:a16="http://schemas.microsoft.com/office/drawing/2014/main" id="{0F38A912-265F-7C8F-38D6-F086EBCEC445}"/>
              </a:ext>
            </a:extLst>
          </p:cNvPr>
          <p:cNvSpPr txBox="1"/>
          <p:nvPr/>
        </p:nvSpPr>
        <p:spPr>
          <a:xfrm>
            <a:off x="1263918" y="1224912"/>
            <a:ext cx="3589110" cy="461665"/>
          </a:xfrm>
          <a:prstGeom prst="rect">
            <a:avLst/>
          </a:prstGeom>
          <a:noFill/>
        </p:spPr>
        <p:txBody>
          <a:bodyPr wrap="square" rtlCol="0">
            <a:spAutoFit/>
          </a:bodyPr>
          <a:lstStyle/>
          <a:p>
            <a:r>
              <a:rPr lang="en-US" sz="2400" dirty="0">
                <a:solidFill>
                  <a:srgbClr val="C00000"/>
                </a:solidFill>
                <a:latin typeface="Bahnschrift Condensed" panose="020B0502040204020203" pitchFamily="34" charset="0"/>
              </a:rPr>
              <a:t>Procedures, laws, regulations</a:t>
            </a:r>
          </a:p>
        </p:txBody>
      </p:sp>
      <p:sp>
        <p:nvSpPr>
          <p:cNvPr id="4" name="TextBox 3">
            <a:extLst>
              <a:ext uri="{FF2B5EF4-FFF2-40B4-BE49-F238E27FC236}">
                <a16:creationId xmlns:a16="http://schemas.microsoft.com/office/drawing/2014/main" id="{E9302CF8-3554-25E7-2D32-EC63AD08BC5B}"/>
              </a:ext>
            </a:extLst>
          </p:cNvPr>
          <p:cNvSpPr txBox="1"/>
          <p:nvPr/>
        </p:nvSpPr>
        <p:spPr>
          <a:xfrm flipH="1">
            <a:off x="583472" y="158677"/>
            <a:ext cx="10770327" cy="769441"/>
          </a:xfrm>
          <a:prstGeom prst="rect">
            <a:avLst/>
          </a:prstGeom>
          <a:noFill/>
        </p:spPr>
        <p:txBody>
          <a:bodyPr wrap="square" rtlCol="0">
            <a:spAutoFit/>
          </a:bodyPr>
          <a:lstStyle/>
          <a:p>
            <a:r>
              <a:rPr lang="en-US" sz="4400" dirty="0">
                <a:latin typeface="+mj-lt"/>
              </a:rPr>
              <a:t>Systems that Influence Individual Well-Being</a:t>
            </a:r>
          </a:p>
        </p:txBody>
      </p:sp>
    </p:spTree>
    <p:extLst>
      <p:ext uri="{BB962C8B-B14F-4D97-AF65-F5344CB8AC3E}">
        <p14:creationId xmlns:p14="http://schemas.microsoft.com/office/powerpoint/2010/main" val="6542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P spid="11" grpId="0" animBg="1"/>
      <p:bldP spid="15" grpId="0"/>
      <p:bldP spid="18" grpId="0"/>
      <p:bldP spid="20" grpId="0"/>
      <p:bldP spid="9" grpId="0" animBg="1"/>
      <p:bldP spid="10" grpId="0"/>
      <p:bldP spid="12" grpId="0"/>
      <p:bldP spid="2" grpId="0"/>
      <p:bldP spid="3" grpId="0"/>
      <p:bldP spid="1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53969-7635-EEA2-406E-5B053D2B395C}"/>
              </a:ext>
            </a:extLst>
          </p:cNvPr>
          <p:cNvSpPr>
            <a:spLocks noGrp="1"/>
          </p:cNvSpPr>
          <p:nvPr>
            <p:ph type="title"/>
          </p:nvPr>
        </p:nvSpPr>
        <p:spPr>
          <a:xfrm>
            <a:off x="786441" y="2245684"/>
            <a:ext cx="10515600" cy="1325563"/>
          </a:xfrm>
        </p:spPr>
        <p:txBody>
          <a:bodyPr>
            <a:normAutofit/>
          </a:bodyPr>
          <a:lstStyle/>
          <a:p>
            <a:pPr algn="ctr"/>
            <a:r>
              <a:rPr lang="en-US" dirty="0"/>
              <a:t>It’s easy to feel overwhelmed by the dysfunctional system </a:t>
            </a:r>
          </a:p>
        </p:txBody>
      </p:sp>
    </p:spTree>
    <p:extLst>
      <p:ext uri="{BB962C8B-B14F-4D97-AF65-F5344CB8AC3E}">
        <p14:creationId xmlns:p14="http://schemas.microsoft.com/office/powerpoint/2010/main" val="3663810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TotalTime>
  <Words>4437</Words>
  <Application>Microsoft Office PowerPoint</Application>
  <PresentationFormat>Widescreen</PresentationFormat>
  <Paragraphs>334</Paragraphs>
  <Slides>29</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MS PGothic</vt:lpstr>
      <vt:lpstr>Arial</vt:lpstr>
      <vt:lpstr>Bahnschrift Condensed</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PERMAH</vt:lpstr>
      <vt:lpstr>PowerPoint Presentation</vt:lpstr>
      <vt:lpstr>Objectives:</vt:lpstr>
      <vt:lpstr>You practice in a flawed medical system</vt:lpstr>
      <vt:lpstr>PowerPoint Presentation</vt:lpstr>
      <vt:lpstr>It’s easy to feel overwhelmed by the dysfunctional system </vt:lpstr>
      <vt:lpstr>Joy and Inclusion</vt:lpstr>
      <vt:lpstr>Invitation and welcome</vt:lpstr>
      <vt:lpstr>        PARTNER ACTIVITY:         Reflect on a moment of positive connection        with someone recently</vt:lpstr>
      <vt:lpstr>PowerPoint Presentation</vt:lpstr>
      <vt:lpstr>PowerPoint Presentation</vt:lpstr>
      <vt:lpstr>PowerPoint Presentation</vt:lpstr>
      <vt:lpstr>PowerPoint Presentation</vt:lpstr>
      <vt:lpstr>Relationships – meaning &amp; joy</vt:lpstr>
      <vt:lpstr>Patient relationships</vt:lpstr>
      <vt:lpstr>Colleague relationships</vt:lpstr>
      <vt:lpstr>PowerPoint Presentation</vt:lpstr>
      <vt:lpstr>PowerPoint Presentation</vt:lpstr>
      <vt:lpstr>PowerPoint Presentation</vt:lpstr>
      <vt:lpstr>Cultivating Joy in our work through relationships: keeping this going </vt:lpstr>
      <vt:lpstr>Everyday strategies</vt:lpstr>
      <vt:lpstr>       GROUP ACTIVITY: Making Space for Joy</vt:lpstr>
      <vt:lpstr>PowerPoint Presentation</vt:lpstr>
      <vt:lpstr>Wrap Up – Joy and Meaning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Julie (Gage)</dc:creator>
  <cp:lastModifiedBy>Bravard, Kathryn</cp:lastModifiedBy>
  <cp:revision>52</cp:revision>
  <dcterms:created xsi:type="dcterms:W3CDTF">2023-03-16T22:47:35Z</dcterms:created>
  <dcterms:modified xsi:type="dcterms:W3CDTF">2025-01-10T15:41:59Z</dcterms:modified>
</cp:coreProperties>
</file>