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0"/>
  </p:notesMasterIdLst>
  <p:sldIdLst>
    <p:sldId id="308" r:id="rId3"/>
    <p:sldId id="2897" r:id="rId4"/>
    <p:sldId id="1082" r:id="rId5"/>
    <p:sldId id="998" r:id="rId6"/>
    <p:sldId id="961" r:id="rId7"/>
    <p:sldId id="2896" r:id="rId8"/>
    <p:sldId id="256" r:id="rId9"/>
    <p:sldId id="2895" r:id="rId10"/>
    <p:sldId id="2903" r:id="rId11"/>
    <p:sldId id="2902" r:id="rId12"/>
    <p:sldId id="2901" r:id="rId13"/>
    <p:sldId id="2900" r:id="rId14"/>
    <p:sldId id="1014" r:id="rId15"/>
    <p:sldId id="2904" r:id="rId16"/>
    <p:sldId id="2905" r:id="rId17"/>
    <p:sldId id="2829" r:id="rId18"/>
    <p:sldId id="2906" r:id="rId19"/>
    <p:sldId id="2907" r:id="rId20"/>
    <p:sldId id="2830" r:id="rId21"/>
    <p:sldId id="2831" r:id="rId22"/>
    <p:sldId id="2908" r:id="rId23"/>
    <p:sldId id="2921" r:id="rId24"/>
    <p:sldId id="2910" r:id="rId25"/>
    <p:sldId id="2835" r:id="rId26"/>
    <p:sldId id="2911" r:id="rId27"/>
    <p:sldId id="977" r:id="rId28"/>
    <p:sldId id="2922" r:id="rId29"/>
    <p:sldId id="2923" r:id="rId30"/>
    <p:sldId id="2924" r:id="rId31"/>
    <p:sldId id="2925" r:id="rId32"/>
    <p:sldId id="2926" r:id="rId33"/>
    <p:sldId id="2837" r:id="rId34"/>
    <p:sldId id="2912" r:id="rId35"/>
    <p:sldId id="2913" r:id="rId36"/>
    <p:sldId id="2914" r:id="rId37"/>
    <p:sldId id="2839" r:id="rId38"/>
    <p:sldId id="983" r:id="rId39"/>
    <p:sldId id="1045" r:id="rId40"/>
    <p:sldId id="2915" r:id="rId41"/>
    <p:sldId id="2916" r:id="rId42"/>
    <p:sldId id="2841" r:id="rId43"/>
    <p:sldId id="2917" r:id="rId44"/>
    <p:sldId id="2840" r:id="rId45"/>
    <p:sldId id="2918" r:id="rId46"/>
    <p:sldId id="2919" r:id="rId47"/>
    <p:sldId id="2920" r:id="rId48"/>
    <p:sldId id="2898" r:id="rId4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FBC280-7D11-66BB-3CBD-6A29076E6D79}" name="Julie Young" initials="JY" userId="S::Julie.Young@nationwidechildrens.org::4c1cd693-efa5-4d1c-a1b2-f654c4ce181f" providerId="AD"/>
  <p188:author id="{797D818B-4D8A-6762-B3A2-CE1E3A8E070D}" name="Andra Brandhofer" initials="AB" userId="5a21d613092144d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DAF49"/>
    <a:srgbClr val="E5B53F"/>
    <a:srgbClr val="3F66AE"/>
    <a:srgbClr val="744299"/>
    <a:srgbClr val="3DAE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053" autoAdjust="0"/>
  </p:normalViewPr>
  <p:slideViewPr>
    <p:cSldViewPr snapToGrid="0">
      <p:cViewPr varScale="1">
        <p:scale>
          <a:sx n="51" d="100"/>
          <a:sy n="51" d="100"/>
        </p:scale>
        <p:origin x="44" y="1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Sheet1!$C$3</c:f>
              <c:strCache>
                <c:ptCount val="1"/>
              </c:strCache>
            </c:strRef>
          </c:tx>
          <c:explosion val="1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9B-44DD-ADE9-9049453DC47B}"/>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129B-44DD-ADE9-9049453DC47B}"/>
              </c:ext>
            </c:extLst>
          </c:dPt>
          <c:dPt>
            <c:idx val="2"/>
            <c:bubble3D val="0"/>
            <c:spPr>
              <a:solidFill>
                <a:srgbClr val="E5B53F"/>
              </a:solidFill>
              <a:ln w="19050">
                <a:solidFill>
                  <a:schemeClr val="lt1"/>
                </a:solidFill>
              </a:ln>
              <a:effectLst/>
            </c:spPr>
            <c:extLst>
              <c:ext xmlns:c16="http://schemas.microsoft.com/office/drawing/2014/chart" uri="{C3380CC4-5D6E-409C-BE32-E72D297353CC}">
                <c16:uniqueId val="{00000005-129B-44DD-ADE9-9049453DC47B}"/>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129B-44DD-ADE9-9049453DC47B}"/>
              </c:ext>
            </c:extLst>
          </c:dPt>
          <c:dPt>
            <c:idx val="4"/>
            <c:bubble3D val="0"/>
            <c:spPr>
              <a:solidFill>
                <a:srgbClr val="3DAF49"/>
              </a:solidFill>
              <a:ln w="19050">
                <a:solidFill>
                  <a:schemeClr val="lt1"/>
                </a:solidFill>
              </a:ln>
              <a:effectLst/>
            </c:spPr>
            <c:extLst>
              <c:ext xmlns:c16="http://schemas.microsoft.com/office/drawing/2014/chart" uri="{C3380CC4-5D6E-409C-BE32-E72D297353CC}">
                <c16:uniqueId val="{00000009-129B-44DD-ADE9-9049453DC47B}"/>
              </c:ext>
            </c:extLst>
          </c:dPt>
          <c:dPt>
            <c:idx val="5"/>
            <c:bubble3D val="0"/>
            <c:spPr>
              <a:solidFill>
                <a:srgbClr val="002060"/>
              </a:solidFill>
              <a:ln w="19050">
                <a:solidFill>
                  <a:schemeClr val="lt1"/>
                </a:solidFill>
              </a:ln>
              <a:effectLst/>
            </c:spPr>
            <c:extLst>
              <c:ext xmlns:c16="http://schemas.microsoft.com/office/drawing/2014/chart" uri="{C3380CC4-5D6E-409C-BE32-E72D297353CC}">
                <c16:uniqueId val="{0000000B-129B-44DD-ADE9-9049453DC47B}"/>
              </c:ext>
            </c:extLst>
          </c:dPt>
          <c:cat>
            <c:strRef>
              <c:f>Sheet1!$B$4:$B$9</c:f>
              <c:strCache>
                <c:ptCount val="6"/>
                <c:pt idx="0">
                  <c:v>P</c:v>
                </c:pt>
                <c:pt idx="1">
                  <c:v>E</c:v>
                </c:pt>
                <c:pt idx="2">
                  <c:v>R</c:v>
                </c:pt>
                <c:pt idx="3">
                  <c:v>M</c:v>
                </c:pt>
                <c:pt idx="4">
                  <c:v>A</c:v>
                </c:pt>
                <c:pt idx="5">
                  <c:v>H</c:v>
                </c:pt>
              </c:strCache>
            </c:strRef>
          </c:cat>
          <c:val>
            <c:numRef>
              <c:f>Sheet1!$C$4:$C$9</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129B-44DD-ADE9-9049453DC47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523402-5CE6-4F28-8DF8-DE1C4DEF6166}" type="doc">
      <dgm:prSet loTypeId="urn:microsoft.com/office/officeart/2005/8/layout/radial6" loCatId="relationship" qsTypeId="urn:microsoft.com/office/officeart/2005/8/quickstyle/simple2" qsCatId="simple" csTypeId="urn:microsoft.com/office/officeart/2005/8/colors/accent1_3" csCatId="accent1" phldr="1"/>
      <dgm:spPr/>
      <dgm:t>
        <a:bodyPr/>
        <a:lstStyle/>
        <a:p>
          <a:endParaRPr lang="en-US"/>
        </a:p>
      </dgm:t>
    </dgm:pt>
    <dgm:pt modelId="{2E99D938-8C6E-447D-8E05-CF3B11D0D693}">
      <dgm:prSet phldrT="[Text]" custT="1"/>
      <dgm:spPr/>
      <dgm:t>
        <a:bodyPr/>
        <a:lstStyle/>
        <a:p>
          <a:r>
            <a:rPr lang="en-US" sz="2000" b="0" dirty="0"/>
            <a:t>Rules of Engagement</a:t>
          </a:r>
        </a:p>
      </dgm:t>
    </dgm:pt>
    <dgm:pt modelId="{C1728346-06B3-4FDE-BA99-5FD66F9CF3F2}" type="parTrans" cxnId="{6DBABA0B-E095-48AE-A4D5-EF3B8E3DE8AD}">
      <dgm:prSet/>
      <dgm:spPr/>
      <dgm:t>
        <a:bodyPr/>
        <a:lstStyle/>
        <a:p>
          <a:endParaRPr lang="en-US"/>
        </a:p>
      </dgm:t>
    </dgm:pt>
    <dgm:pt modelId="{5FB5112B-8CD1-4F63-B1C6-BF6F1C29B076}" type="sibTrans" cxnId="{6DBABA0B-E095-48AE-A4D5-EF3B8E3DE8AD}">
      <dgm:prSet/>
      <dgm:spPr/>
      <dgm:t>
        <a:bodyPr/>
        <a:lstStyle/>
        <a:p>
          <a:endParaRPr lang="en-US"/>
        </a:p>
      </dgm:t>
    </dgm:pt>
    <dgm:pt modelId="{B68FA83F-E548-4429-B90D-13F61D680EAA}">
      <dgm:prSet phldrT="[Text]" custT="1"/>
      <dgm:spPr/>
      <dgm:t>
        <a:bodyPr/>
        <a:lstStyle/>
        <a:p>
          <a:r>
            <a:rPr lang="en-US" sz="1800" dirty="0"/>
            <a:t>Listen Respectfully</a:t>
          </a:r>
        </a:p>
      </dgm:t>
    </dgm:pt>
    <dgm:pt modelId="{DA8E0067-7100-412A-8515-CE9B6BA949AA}" type="parTrans" cxnId="{FF182ADF-E9A8-432E-89A7-71E1F116D578}">
      <dgm:prSet/>
      <dgm:spPr/>
      <dgm:t>
        <a:bodyPr/>
        <a:lstStyle/>
        <a:p>
          <a:endParaRPr lang="en-US"/>
        </a:p>
      </dgm:t>
    </dgm:pt>
    <dgm:pt modelId="{5CB5BDD1-B38A-41C2-9741-52058875A026}" type="sibTrans" cxnId="{FF182ADF-E9A8-432E-89A7-71E1F116D578}">
      <dgm:prSet/>
      <dgm:spPr/>
      <dgm:t>
        <a:bodyPr/>
        <a:lstStyle/>
        <a:p>
          <a:endParaRPr lang="en-US"/>
        </a:p>
      </dgm:t>
    </dgm:pt>
    <dgm:pt modelId="{17B0603F-F855-416C-95BE-BA0F747F9567}">
      <dgm:prSet phldrT="[Text]" custT="1"/>
      <dgm:spPr/>
      <dgm:t>
        <a:bodyPr/>
        <a:lstStyle/>
        <a:p>
          <a:r>
            <a:rPr lang="en-US" sz="1800" dirty="0"/>
            <a:t>Fully Participate</a:t>
          </a:r>
        </a:p>
      </dgm:t>
    </dgm:pt>
    <dgm:pt modelId="{484C4382-BD00-4D7B-A681-78C90D156927}" type="parTrans" cxnId="{9E89C3BA-E29F-4C4A-99ED-8CF0A21D11CF}">
      <dgm:prSet/>
      <dgm:spPr/>
      <dgm:t>
        <a:bodyPr/>
        <a:lstStyle/>
        <a:p>
          <a:endParaRPr lang="en-US"/>
        </a:p>
      </dgm:t>
    </dgm:pt>
    <dgm:pt modelId="{390F678B-C16E-49BC-AA4A-58307F706C1D}" type="sibTrans" cxnId="{9E89C3BA-E29F-4C4A-99ED-8CF0A21D11CF}">
      <dgm:prSet/>
      <dgm:spPr/>
      <dgm:t>
        <a:bodyPr/>
        <a:lstStyle/>
        <a:p>
          <a:endParaRPr lang="en-US"/>
        </a:p>
      </dgm:t>
    </dgm:pt>
    <dgm:pt modelId="{C48F51D9-695C-4A55-A1D9-F3AC45E8377A}">
      <dgm:prSet phldrT="[Text]" custT="1"/>
      <dgm:spPr/>
      <dgm:t>
        <a:bodyPr/>
        <a:lstStyle/>
        <a:p>
          <a:r>
            <a:rPr lang="en-US" sz="1800" dirty="0"/>
            <a:t>Speak From Own Experience</a:t>
          </a:r>
        </a:p>
      </dgm:t>
    </dgm:pt>
    <dgm:pt modelId="{42931FCB-800D-4D89-BD02-47FD977AD1FB}" type="parTrans" cxnId="{BE4CEC91-D9E0-4F2B-A92F-69C88000FD52}">
      <dgm:prSet/>
      <dgm:spPr/>
      <dgm:t>
        <a:bodyPr/>
        <a:lstStyle/>
        <a:p>
          <a:endParaRPr lang="en-US"/>
        </a:p>
      </dgm:t>
    </dgm:pt>
    <dgm:pt modelId="{C459CBE2-E13D-4C37-B3F4-145662C58E54}" type="sibTrans" cxnId="{BE4CEC91-D9E0-4F2B-A92F-69C88000FD52}">
      <dgm:prSet/>
      <dgm:spPr/>
      <dgm:t>
        <a:bodyPr/>
        <a:lstStyle/>
        <a:p>
          <a:endParaRPr lang="en-US"/>
        </a:p>
      </dgm:t>
    </dgm:pt>
    <dgm:pt modelId="{49C318ED-6165-4701-8C37-DC9BC4C7DAE9}">
      <dgm:prSet phldrT="[Text]" custT="1"/>
      <dgm:spPr/>
      <dgm:t>
        <a:bodyPr/>
        <a:lstStyle/>
        <a:p>
          <a:r>
            <a:rPr lang="en-US" sz="1800" dirty="0">
              <a:solidFill>
                <a:srgbClr val="152A35"/>
              </a:solidFill>
            </a:rPr>
            <a:t>Respect &amp; Maintain Confidentiality</a:t>
          </a:r>
        </a:p>
      </dgm:t>
    </dgm:pt>
    <dgm:pt modelId="{6FC68218-3090-4F07-82C8-A1295F8F452C}" type="parTrans" cxnId="{4A104FFC-A8C8-4A80-9D6D-4FCADA2E1A7E}">
      <dgm:prSet/>
      <dgm:spPr/>
      <dgm:t>
        <a:bodyPr/>
        <a:lstStyle/>
        <a:p>
          <a:endParaRPr lang="en-US"/>
        </a:p>
      </dgm:t>
    </dgm:pt>
    <dgm:pt modelId="{B941F49A-0F0B-4B4E-B4DA-3478DD902F38}" type="sibTrans" cxnId="{4A104FFC-A8C8-4A80-9D6D-4FCADA2E1A7E}">
      <dgm:prSet/>
      <dgm:spPr/>
      <dgm:t>
        <a:bodyPr/>
        <a:lstStyle/>
        <a:p>
          <a:endParaRPr lang="en-US"/>
        </a:p>
      </dgm:t>
    </dgm:pt>
    <dgm:pt modelId="{A53CA4C6-2398-4EF4-8E6D-EB1EF293544D}">
      <dgm:prSet phldrT="[Text]" custT="1"/>
      <dgm:spPr/>
      <dgm:t>
        <a:bodyPr/>
        <a:lstStyle/>
        <a:p>
          <a:pPr algn="ctr"/>
          <a:r>
            <a:rPr lang="en-US" sz="1800" dirty="0">
              <a:solidFill>
                <a:srgbClr val="152A35"/>
              </a:solidFill>
            </a:rPr>
            <a:t>Practice Holding Complex Thought</a:t>
          </a:r>
        </a:p>
      </dgm:t>
    </dgm:pt>
    <dgm:pt modelId="{BB0885DD-42F4-4ADD-8AB7-790D230AD5DC}" type="parTrans" cxnId="{1B17C724-8CF5-4BA1-B499-E60DA1C23141}">
      <dgm:prSet/>
      <dgm:spPr/>
      <dgm:t>
        <a:bodyPr/>
        <a:lstStyle/>
        <a:p>
          <a:endParaRPr lang="en-US"/>
        </a:p>
      </dgm:t>
    </dgm:pt>
    <dgm:pt modelId="{B9707116-713D-4633-8678-B3799960839D}" type="sibTrans" cxnId="{1B17C724-8CF5-4BA1-B499-E60DA1C23141}">
      <dgm:prSet/>
      <dgm:spPr/>
      <dgm:t>
        <a:bodyPr/>
        <a:lstStyle/>
        <a:p>
          <a:endParaRPr lang="en-US"/>
        </a:p>
      </dgm:t>
    </dgm:pt>
    <dgm:pt modelId="{83C3583A-A751-4561-866C-32E2F33D6AE0}">
      <dgm:prSet phldrT="[Text]" custT="1"/>
      <dgm:spPr/>
      <dgm:t>
        <a:bodyPr/>
        <a:lstStyle/>
        <a:p>
          <a:r>
            <a:rPr lang="en-US" sz="1800" dirty="0">
              <a:solidFill>
                <a:srgbClr val="152A35"/>
              </a:solidFill>
            </a:rPr>
            <a:t>Be Open To New &amp; Different Perspectives</a:t>
          </a:r>
        </a:p>
      </dgm:t>
    </dgm:pt>
    <dgm:pt modelId="{38FD9FE8-B10C-4AEC-8339-7A9235FCB347}" type="parTrans" cxnId="{365C534E-E872-4597-A19E-E70F93558B86}">
      <dgm:prSet/>
      <dgm:spPr/>
      <dgm:t>
        <a:bodyPr/>
        <a:lstStyle/>
        <a:p>
          <a:endParaRPr lang="en-US"/>
        </a:p>
      </dgm:t>
    </dgm:pt>
    <dgm:pt modelId="{76CE64BA-3106-40C6-AED5-C3E7CF593673}" type="sibTrans" cxnId="{365C534E-E872-4597-A19E-E70F93558B86}">
      <dgm:prSet/>
      <dgm:spPr/>
      <dgm:t>
        <a:bodyPr/>
        <a:lstStyle/>
        <a:p>
          <a:endParaRPr lang="en-US"/>
        </a:p>
      </dgm:t>
    </dgm:pt>
    <dgm:pt modelId="{8AC64BC1-94F7-4D5E-8900-FD450DBAAB01}" type="pres">
      <dgm:prSet presAssocID="{2C523402-5CE6-4F28-8DF8-DE1C4DEF6166}" presName="Name0" presStyleCnt="0">
        <dgm:presLayoutVars>
          <dgm:chMax val="1"/>
          <dgm:dir/>
          <dgm:animLvl val="ctr"/>
          <dgm:resizeHandles val="exact"/>
        </dgm:presLayoutVars>
      </dgm:prSet>
      <dgm:spPr/>
      <dgm:t>
        <a:bodyPr/>
        <a:lstStyle/>
        <a:p>
          <a:endParaRPr lang="en-US"/>
        </a:p>
      </dgm:t>
    </dgm:pt>
    <dgm:pt modelId="{BC3D7544-DE8C-4BE2-AD52-F6F86E6E4F10}" type="pres">
      <dgm:prSet presAssocID="{2E99D938-8C6E-447D-8E05-CF3B11D0D693}" presName="centerShape" presStyleLbl="node0" presStyleIdx="0" presStyleCnt="1" custScaleX="112906" custScaleY="112955"/>
      <dgm:spPr/>
      <dgm:t>
        <a:bodyPr/>
        <a:lstStyle/>
        <a:p>
          <a:endParaRPr lang="en-US"/>
        </a:p>
      </dgm:t>
    </dgm:pt>
    <dgm:pt modelId="{D16650D9-719A-43B1-BD94-3A6A4D893E85}" type="pres">
      <dgm:prSet presAssocID="{B68FA83F-E548-4429-B90D-13F61D680EAA}" presName="node" presStyleLbl="node1" presStyleIdx="0" presStyleCnt="6" custScaleX="130368" custScaleY="114017">
        <dgm:presLayoutVars>
          <dgm:bulletEnabled val="1"/>
        </dgm:presLayoutVars>
      </dgm:prSet>
      <dgm:spPr/>
      <dgm:t>
        <a:bodyPr/>
        <a:lstStyle/>
        <a:p>
          <a:endParaRPr lang="en-US"/>
        </a:p>
      </dgm:t>
    </dgm:pt>
    <dgm:pt modelId="{A2983978-BE89-4335-A14C-2B21D39FFF18}" type="pres">
      <dgm:prSet presAssocID="{B68FA83F-E548-4429-B90D-13F61D680EAA}" presName="dummy" presStyleCnt="0"/>
      <dgm:spPr/>
    </dgm:pt>
    <dgm:pt modelId="{C38EF553-6CF1-49B2-A8D5-849A48E80273}" type="pres">
      <dgm:prSet presAssocID="{5CB5BDD1-B38A-41C2-9741-52058875A026}" presName="sibTrans" presStyleLbl="sibTrans2D1" presStyleIdx="0" presStyleCnt="6"/>
      <dgm:spPr/>
      <dgm:t>
        <a:bodyPr/>
        <a:lstStyle/>
        <a:p>
          <a:endParaRPr lang="en-US"/>
        </a:p>
      </dgm:t>
    </dgm:pt>
    <dgm:pt modelId="{D8F4C2E4-2707-445A-BC79-0E8C257AFE34}" type="pres">
      <dgm:prSet presAssocID="{17B0603F-F855-416C-95BE-BA0F747F9567}" presName="node" presStyleLbl="node1" presStyleIdx="1" presStyleCnt="6" custScaleX="130368" custScaleY="114017">
        <dgm:presLayoutVars>
          <dgm:bulletEnabled val="1"/>
        </dgm:presLayoutVars>
      </dgm:prSet>
      <dgm:spPr/>
      <dgm:t>
        <a:bodyPr/>
        <a:lstStyle/>
        <a:p>
          <a:endParaRPr lang="en-US"/>
        </a:p>
      </dgm:t>
    </dgm:pt>
    <dgm:pt modelId="{CB8466EA-FC07-4360-A716-516834CB8919}" type="pres">
      <dgm:prSet presAssocID="{17B0603F-F855-416C-95BE-BA0F747F9567}" presName="dummy" presStyleCnt="0"/>
      <dgm:spPr/>
    </dgm:pt>
    <dgm:pt modelId="{46453779-327B-4C35-B6B0-C5D1D2B6AADA}" type="pres">
      <dgm:prSet presAssocID="{390F678B-C16E-49BC-AA4A-58307F706C1D}" presName="sibTrans" presStyleLbl="sibTrans2D1" presStyleIdx="1" presStyleCnt="6"/>
      <dgm:spPr/>
      <dgm:t>
        <a:bodyPr/>
        <a:lstStyle/>
        <a:p>
          <a:endParaRPr lang="en-US"/>
        </a:p>
      </dgm:t>
    </dgm:pt>
    <dgm:pt modelId="{17CA6674-125D-4C0F-9ACF-9A3569A0B908}" type="pres">
      <dgm:prSet presAssocID="{C48F51D9-695C-4A55-A1D9-F3AC45E8377A}" presName="node" presStyleLbl="node1" presStyleIdx="2" presStyleCnt="6" custScaleX="130368" custScaleY="114017">
        <dgm:presLayoutVars>
          <dgm:bulletEnabled val="1"/>
        </dgm:presLayoutVars>
      </dgm:prSet>
      <dgm:spPr/>
      <dgm:t>
        <a:bodyPr/>
        <a:lstStyle/>
        <a:p>
          <a:endParaRPr lang="en-US"/>
        </a:p>
      </dgm:t>
    </dgm:pt>
    <dgm:pt modelId="{12D23678-6745-41B3-9E84-2906B652092E}" type="pres">
      <dgm:prSet presAssocID="{C48F51D9-695C-4A55-A1D9-F3AC45E8377A}" presName="dummy" presStyleCnt="0"/>
      <dgm:spPr/>
    </dgm:pt>
    <dgm:pt modelId="{49572984-4109-4DE5-8517-7B9222D7E658}" type="pres">
      <dgm:prSet presAssocID="{C459CBE2-E13D-4C37-B3F4-145662C58E54}" presName="sibTrans" presStyleLbl="sibTrans2D1" presStyleIdx="2" presStyleCnt="6"/>
      <dgm:spPr/>
      <dgm:t>
        <a:bodyPr/>
        <a:lstStyle/>
        <a:p>
          <a:endParaRPr lang="en-US"/>
        </a:p>
      </dgm:t>
    </dgm:pt>
    <dgm:pt modelId="{43289499-4578-4808-A24F-7173A22736AB}" type="pres">
      <dgm:prSet presAssocID="{83C3583A-A751-4561-866C-32E2F33D6AE0}" presName="node" presStyleLbl="node1" presStyleIdx="3" presStyleCnt="6" custScaleX="130368" custScaleY="114017">
        <dgm:presLayoutVars>
          <dgm:bulletEnabled val="1"/>
        </dgm:presLayoutVars>
      </dgm:prSet>
      <dgm:spPr/>
      <dgm:t>
        <a:bodyPr/>
        <a:lstStyle/>
        <a:p>
          <a:endParaRPr lang="en-US"/>
        </a:p>
      </dgm:t>
    </dgm:pt>
    <dgm:pt modelId="{4D36B2FD-C468-466B-B5F3-8DD34081EB28}" type="pres">
      <dgm:prSet presAssocID="{83C3583A-A751-4561-866C-32E2F33D6AE0}" presName="dummy" presStyleCnt="0"/>
      <dgm:spPr/>
    </dgm:pt>
    <dgm:pt modelId="{E7775319-34BF-46AB-963D-D9AA1885C46F}" type="pres">
      <dgm:prSet presAssocID="{76CE64BA-3106-40C6-AED5-C3E7CF593673}" presName="sibTrans" presStyleLbl="sibTrans2D1" presStyleIdx="3" presStyleCnt="6"/>
      <dgm:spPr/>
      <dgm:t>
        <a:bodyPr/>
        <a:lstStyle/>
        <a:p>
          <a:endParaRPr lang="en-US"/>
        </a:p>
      </dgm:t>
    </dgm:pt>
    <dgm:pt modelId="{4E95CB0A-913B-413A-A3E5-333A2432EB9A}" type="pres">
      <dgm:prSet presAssocID="{49C318ED-6165-4701-8C37-DC9BC4C7DAE9}" presName="node" presStyleLbl="node1" presStyleIdx="4" presStyleCnt="6" custScaleX="130368" custScaleY="114017">
        <dgm:presLayoutVars>
          <dgm:bulletEnabled val="1"/>
        </dgm:presLayoutVars>
      </dgm:prSet>
      <dgm:spPr/>
      <dgm:t>
        <a:bodyPr/>
        <a:lstStyle/>
        <a:p>
          <a:endParaRPr lang="en-US"/>
        </a:p>
      </dgm:t>
    </dgm:pt>
    <dgm:pt modelId="{E4D6DBD8-0625-48FA-AECE-6963A95E0E70}" type="pres">
      <dgm:prSet presAssocID="{49C318ED-6165-4701-8C37-DC9BC4C7DAE9}" presName="dummy" presStyleCnt="0"/>
      <dgm:spPr/>
    </dgm:pt>
    <dgm:pt modelId="{32C1D4D1-3E12-4A8E-842F-E4616BA3B2B3}" type="pres">
      <dgm:prSet presAssocID="{B941F49A-0F0B-4B4E-B4DA-3478DD902F38}" presName="sibTrans" presStyleLbl="sibTrans2D1" presStyleIdx="4" presStyleCnt="6"/>
      <dgm:spPr/>
      <dgm:t>
        <a:bodyPr/>
        <a:lstStyle/>
        <a:p>
          <a:endParaRPr lang="en-US"/>
        </a:p>
      </dgm:t>
    </dgm:pt>
    <dgm:pt modelId="{79102283-81BD-4A13-94DF-AEA7903AC0DD}" type="pres">
      <dgm:prSet presAssocID="{A53CA4C6-2398-4EF4-8E6D-EB1EF293544D}" presName="node" presStyleLbl="node1" presStyleIdx="5" presStyleCnt="6" custScaleX="130368" custScaleY="114017">
        <dgm:presLayoutVars>
          <dgm:bulletEnabled val="1"/>
        </dgm:presLayoutVars>
      </dgm:prSet>
      <dgm:spPr/>
      <dgm:t>
        <a:bodyPr/>
        <a:lstStyle/>
        <a:p>
          <a:endParaRPr lang="en-US"/>
        </a:p>
      </dgm:t>
    </dgm:pt>
    <dgm:pt modelId="{1AA7E191-12B5-4F6F-B3E4-30FD645A8404}" type="pres">
      <dgm:prSet presAssocID="{A53CA4C6-2398-4EF4-8E6D-EB1EF293544D}" presName="dummy" presStyleCnt="0"/>
      <dgm:spPr/>
    </dgm:pt>
    <dgm:pt modelId="{994549FC-6DE0-44ED-8065-C59569DDA550}" type="pres">
      <dgm:prSet presAssocID="{B9707116-713D-4633-8678-B3799960839D}" presName="sibTrans" presStyleLbl="sibTrans2D1" presStyleIdx="5" presStyleCnt="6"/>
      <dgm:spPr/>
      <dgm:t>
        <a:bodyPr/>
        <a:lstStyle/>
        <a:p>
          <a:endParaRPr lang="en-US"/>
        </a:p>
      </dgm:t>
    </dgm:pt>
  </dgm:ptLst>
  <dgm:cxnLst>
    <dgm:cxn modelId="{FF182ADF-E9A8-432E-89A7-71E1F116D578}" srcId="{2E99D938-8C6E-447D-8E05-CF3B11D0D693}" destId="{B68FA83F-E548-4429-B90D-13F61D680EAA}" srcOrd="0" destOrd="0" parTransId="{DA8E0067-7100-412A-8515-CE9B6BA949AA}" sibTransId="{5CB5BDD1-B38A-41C2-9741-52058875A026}"/>
    <dgm:cxn modelId="{3CBC6F26-4260-402F-A5F8-DF04E6C3443E}" type="presOf" srcId="{B941F49A-0F0B-4B4E-B4DA-3478DD902F38}" destId="{32C1D4D1-3E12-4A8E-842F-E4616BA3B2B3}" srcOrd="0" destOrd="0" presId="urn:microsoft.com/office/officeart/2005/8/layout/radial6"/>
    <dgm:cxn modelId="{AE83BC02-071B-4F84-AFE9-80E468CD1EB5}" type="presOf" srcId="{2E99D938-8C6E-447D-8E05-CF3B11D0D693}" destId="{BC3D7544-DE8C-4BE2-AD52-F6F86E6E4F10}" srcOrd="0" destOrd="0" presId="urn:microsoft.com/office/officeart/2005/8/layout/radial6"/>
    <dgm:cxn modelId="{F87C66C0-7003-459C-BB85-3399F73D546C}" type="presOf" srcId="{C459CBE2-E13D-4C37-B3F4-145662C58E54}" destId="{49572984-4109-4DE5-8517-7B9222D7E658}" srcOrd="0" destOrd="0" presId="urn:microsoft.com/office/officeart/2005/8/layout/radial6"/>
    <dgm:cxn modelId="{0F67BAAB-8D7B-4C5A-8519-DDFE591C201B}" type="presOf" srcId="{83C3583A-A751-4561-866C-32E2F33D6AE0}" destId="{43289499-4578-4808-A24F-7173A22736AB}" srcOrd="0" destOrd="0" presId="urn:microsoft.com/office/officeart/2005/8/layout/radial6"/>
    <dgm:cxn modelId="{BE4CEC91-D9E0-4F2B-A92F-69C88000FD52}" srcId="{2E99D938-8C6E-447D-8E05-CF3B11D0D693}" destId="{C48F51D9-695C-4A55-A1D9-F3AC45E8377A}" srcOrd="2" destOrd="0" parTransId="{42931FCB-800D-4D89-BD02-47FD977AD1FB}" sibTransId="{C459CBE2-E13D-4C37-B3F4-145662C58E54}"/>
    <dgm:cxn modelId="{A70C0FFA-3D00-49AF-9049-C9BD59287B96}" type="presOf" srcId="{390F678B-C16E-49BC-AA4A-58307F706C1D}" destId="{46453779-327B-4C35-B6B0-C5D1D2B6AADA}" srcOrd="0" destOrd="0" presId="urn:microsoft.com/office/officeart/2005/8/layout/radial6"/>
    <dgm:cxn modelId="{3C3656BA-EE10-447E-BE7A-7C8D56957143}" type="presOf" srcId="{C48F51D9-695C-4A55-A1D9-F3AC45E8377A}" destId="{17CA6674-125D-4C0F-9ACF-9A3569A0B908}" srcOrd="0" destOrd="0" presId="urn:microsoft.com/office/officeart/2005/8/layout/radial6"/>
    <dgm:cxn modelId="{CF7D05E8-E2F1-4583-8D83-F15DFDE78C5A}" type="presOf" srcId="{A53CA4C6-2398-4EF4-8E6D-EB1EF293544D}" destId="{79102283-81BD-4A13-94DF-AEA7903AC0DD}" srcOrd="0" destOrd="0" presId="urn:microsoft.com/office/officeart/2005/8/layout/radial6"/>
    <dgm:cxn modelId="{0771E0C4-2D42-4052-8818-25AB40D1E37B}" type="presOf" srcId="{B68FA83F-E548-4429-B90D-13F61D680EAA}" destId="{D16650D9-719A-43B1-BD94-3A6A4D893E85}" srcOrd="0" destOrd="0" presId="urn:microsoft.com/office/officeart/2005/8/layout/radial6"/>
    <dgm:cxn modelId="{8E7FA822-6CA0-44E8-B453-950FA821CDB3}" type="presOf" srcId="{76CE64BA-3106-40C6-AED5-C3E7CF593673}" destId="{E7775319-34BF-46AB-963D-D9AA1885C46F}" srcOrd="0" destOrd="0" presId="urn:microsoft.com/office/officeart/2005/8/layout/radial6"/>
    <dgm:cxn modelId="{C24C71A0-93A8-4B22-807C-C6C3B7AF1863}" type="presOf" srcId="{5CB5BDD1-B38A-41C2-9741-52058875A026}" destId="{C38EF553-6CF1-49B2-A8D5-849A48E80273}" srcOrd="0" destOrd="0" presId="urn:microsoft.com/office/officeart/2005/8/layout/radial6"/>
    <dgm:cxn modelId="{365C534E-E872-4597-A19E-E70F93558B86}" srcId="{2E99D938-8C6E-447D-8E05-CF3B11D0D693}" destId="{83C3583A-A751-4561-866C-32E2F33D6AE0}" srcOrd="3" destOrd="0" parTransId="{38FD9FE8-B10C-4AEC-8339-7A9235FCB347}" sibTransId="{76CE64BA-3106-40C6-AED5-C3E7CF593673}"/>
    <dgm:cxn modelId="{9E89C3BA-E29F-4C4A-99ED-8CF0A21D11CF}" srcId="{2E99D938-8C6E-447D-8E05-CF3B11D0D693}" destId="{17B0603F-F855-416C-95BE-BA0F747F9567}" srcOrd="1" destOrd="0" parTransId="{484C4382-BD00-4D7B-A681-78C90D156927}" sibTransId="{390F678B-C16E-49BC-AA4A-58307F706C1D}"/>
    <dgm:cxn modelId="{CFD0C85A-41F8-46EF-A0F8-CC7D9B84AF74}" type="presOf" srcId="{B9707116-713D-4633-8678-B3799960839D}" destId="{994549FC-6DE0-44ED-8065-C59569DDA550}" srcOrd="0" destOrd="0" presId="urn:microsoft.com/office/officeart/2005/8/layout/radial6"/>
    <dgm:cxn modelId="{6DBABA0B-E095-48AE-A4D5-EF3B8E3DE8AD}" srcId="{2C523402-5CE6-4F28-8DF8-DE1C4DEF6166}" destId="{2E99D938-8C6E-447D-8E05-CF3B11D0D693}" srcOrd="0" destOrd="0" parTransId="{C1728346-06B3-4FDE-BA99-5FD66F9CF3F2}" sibTransId="{5FB5112B-8CD1-4F63-B1C6-BF6F1C29B076}"/>
    <dgm:cxn modelId="{1B17C724-8CF5-4BA1-B499-E60DA1C23141}" srcId="{2E99D938-8C6E-447D-8E05-CF3B11D0D693}" destId="{A53CA4C6-2398-4EF4-8E6D-EB1EF293544D}" srcOrd="5" destOrd="0" parTransId="{BB0885DD-42F4-4ADD-8AB7-790D230AD5DC}" sibTransId="{B9707116-713D-4633-8678-B3799960839D}"/>
    <dgm:cxn modelId="{EBCA230B-7D18-462B-9E5C-DC264FD36E15}" type="presOf" srcId="{17B0603F-F855-416C-95BE-BA0F747F9567}" destId="{D8F4C2E4-2707-445A-BC79-0E8C257AFE34}" srcOrd="0" destOrd="0" presId="urn:microsoft.com/office/officeart/2005/8/layout/radial6"/>
    <dgm:cxn modelId="{6ACD9712-FC90-4450-9E16-A13142D60459}" type="presOf" srcId="{49C318ED-6165-4701-8C37-DC9BC4C7DAE9}" destId="{4E95CB0A-913B-413A-A3E5-333A2432EB9A}" srcOrd="0" destOrd="0" presId="urn:microsoft.com/office/officeart/2005/8/layout/radial6"/>
    <dgm:cxn modelId="{9291395F-D689-4F32-84BE-44B8A5A57F9A}" type="presOf" srcId="{2C523402-5CE6-4F28-8DF8-DE1C4DEF6166}" destId="{8AC64BC1-94F7-4D5E-8900-FD450DBAAB01}" srcOrd="0" destOrd="0" presId="urn:microsoft.com/office/officeart/2005/8/layout/radial6"/>
    <dgm:cxn modelId="{4A104FFC-A8C8-4A80-9D6D-4FCADA2E1A7E}" srcId="{2E99D938-8C6E-447D-8E05-CF3B11D0D693}" destId="{49C318ED-6165-4701-8C37-DC9BC4C7DAE9}" srcOrd="4" destOrd="0" parTransId="{6FC68218-3090-4F07-82C8-A1295F8F452C}" sibTransId="{B941F49A-0F0B-4B4E-B4DA-3478DD902F38}"/>
    <dgm:cxn modelId="{E63E5599-3049-442F-94C2-C9D6F51F812E}" type="presParOf" srcId="{8AC64BC1-94F7-4D5E-8900-FD450DBAAB01}" destId="{BC3D7544-DE8C-4BE2-AD52-F6F86E6E4F10}" srcOrd="0" destOrd="0" presId="urn:microsoft.com/office/officeart/2005/8/layout/radial6"/>
    <dgm:cxn modelId="{AEE74A45-211C-4BF6-A6F0-3B373411837A}" type="presParOf" srcId="{8AC64BC1-94F7-4D5E-8900-FD450DBAAB01}" destId="{D16650D9-719A-43B1-BD94-3A6A4D893E85}" srcOrd="1" destOrd="0" presId="urn:microsoft.com/office/officeart/2005/8/layout/radial6"/>
    <dgm:cxn modelId="{C0AA6B86-604D-4915-8007-15A82230F56C}" type="presParOf" srcId="{8AC64BC1-94F7-4D5E-8900-FD450DBAAB01}" destId="{A2983978-BE89-4335-A14C-2B21D39FFF18}" srcOrd="2" destOrd="0" presId="urn:microsoft.com/office/officeart/2005/8/layout/radial6"/>
    <dgm:cxn modelId="{59DCCDC5-615D-48C7-B029-852D34D534D7}" type="presParOf" srcId="{8AC64BC1-94F7-4D5E-8900-FD450DBAAB01}" destId="{C38EF553-6CF1-49B2-A8D5-849A48E80273}" srcOrd="3" destOrd="0" presId="urn:microsoft.com/office/officeart/2005/8/layout/radial6"/>
    <dgm:cxn modelId="{E1AEEA9D-D6A7-4556-BEE1-CE01DB0AEE3C}" type="presParOf" srcId="{8AC64BC1-94F7-4D5E-8900-FD450DBAAB01}" destId="{D8F4C2E4-2707-445A-BC79-0E8C257AFE34}" srcOrd="4" destOrd="0" presId="urn:microsoft.com/office/officeart/2005/8/layout/radial6"/>
    <dgm:cxn modelId="{49D39D51-2065-4108-AA03-1C1F3C1199EC}" type="presParOf" srcId="{8AC64BC1-94F7-4D5E-8900-FD450DBAAB01}" destId="{CB8466EA-FC07-4360-A716-516834CB8919}" srcOrd="5" destOrd="0" presId="urn:microsoft.com/office/officeart/2005/8/layout/radial6"/>
    <dgm:cxn modelId="{45BEDEBF-F21B-440D-95F4-10D9B37DBB34}" type="presParOf" srcId="{8AC64BC1-94F7-4D5E-8900-FD450DBAAB01}" destId="{46453779-327B-4C35-B6B0-C5D1D2B6AADA}" srcOrd="6" destOrd="0" presId="urn:microsoft.com/office/officeart/2005/8/layout/radial6"/>
    <dgm:cxn modelId="{8F31D0E5-03AA-4F96-94B4-2878B58BFAE2}" type="presParOf" srcId="{8AC64BC1-94F7-4D5E-8900-FD450DBAAB01}" destId="{17CA6674-125D-4C0F-9ACF-9A3569A0B908}" srcOrd="7" destOrd="0" presId="urn:microsoft.com/office/officeart/2005/8/layout/radial6"/>
    <dgm:cxn modelId="{482C15C5-0170-4D6A-BEE6-283CCE18DBEC}" type="presParOf" srcId="{8AC64BC1-94F7-4D5E-8900-FD450DBAAB01}" destId="{12D23678-6745-41B3-9E84-2906B652092E}" srcOrd="8" destOrd="0" presId="urn:microsoft.com/office/officeart/2005/8/layout/radial6"/>
    <dgm:cxn modelId="{32F74844-CF30-4CC5-AEFB-8B7D9CBB6B84}" type="presParOf" srcId="{8AC64BC1-94F7-4D5E-8900-FD450DBAAB01}" destId="{49572984-4109-4DE5-8517-7B9222D7E658}" srcOrd="9" destOrd="0" presId="urn:microsoft.com/office/officeart/2005/8/layout/radial6"/>
    <dgm:cxn modelId="{DB48AE81-737F-422C-85DA-D97396BA72DB}" type="presParOf" srcId="{8AC64BC1-94F7-4D5E-8900-FD450DBAAB01}" destId="{43289499-4578-4808-A24F-7173A22736AB}" srcOrd="10" destOrd="0" presId="urn:microsoft.com/office/officeart/2005/8/layout/radial6"/>
    <dgm:cxn modelId="{7BD4462E-7469-4956-9DB9-480618964B06}" type="presParOf" srcId="{8AC64BC1-94F7-4D5E-8900-FD450DBAAB01}" destId="{4D36B2FD-C468-466B-B5F3-8DD34081EB28}" srcOrd="11" destOrd="0" presId="urn:microsoft.com/office/officeart/2005/8/layout/radial6"/>
    <dgm:cxn modelId="{CBEA4EAE-8B80-4EDD-9493-9B79A6EB5283}" type="presParOf" srcId="{8AC64BC1-94F7-4D5E-8900-FD450DBAAB01}" destId="{E7775319-34BF-46AB-963D-D9AA1885C46F}" srcOrd="12" destOrd="0" presId="urn:microsoft.com/office/officeart/2005/8/layout/radial6"/>
    <dgm:cxn modelId="{23188CE8-4B72-453E-ADA1-889A42411004}" type="presParOf" srcId="{8AC64BC1-94F7-4D5E-8900-FD450DBAAB01}" destId="{4E95CB0A-913B-413A-A3E5-333A2432EB9A}" srcOrd="13" destOrd="0" presId="urn:microsoft.com/office/officeart/2005/8/layout/radial6"/>
    <dgm:cxn modelId="{45752181-4BA6-42DC-851F-476DA9174C96}" type="presParOf" srcId="{8AC64BC1-94F7-4D5E-8900-FD450DBAAB01}" destId="{E4D6DBD8-0625-48FA-AECE-6963A95E0E70}" srcOrd="14" destOrd="0" presId="urn:microsoft.com/office/officeart/2005/8/layout/radial6"/>
    <dgm:cxn modelId="{6E67EF27-D3CC-4148-B4DC-00E27CC462DC}" type="presParOf" srcId="{8AC64BC1-94F7-4D5E-8900-FD450DBAAB01}" destId="{32C1D4D1-3E12-4A8E-842F-E4616BA3B2B3}" srcOrd="15" destOrd="0" presId="urn:microsoft.com/office/officeart/2005/8/layout/radial6"/>
    <dgm:cxn modelId="{811425E0-A104-4CDF-82E9-6CC036D357F3}" type="presParOf" srcId="{8AC64BC1-94F7-4D5E-8900-FD450DBAAB01}" destId="{79102283-81BD-4A13-94DF-AEA7903AC0DD}" srcOrd="16" destOrd="0" presId="urn:microsoft.com/office/officeart/2005/8/layout/radial6"/>
    <dgm:cxn modelId="{096F9D65-5F69-49DE-9787-128E4E35920F}" type="presParOf" srcId="{8AC64BC1-94F7-4D5E-8900-FD450DBAAB01}" destId="{1AA7E191-12B5-4F6F-B3E4-30FD645A8404}" srcOrd="17" destOrd="0" presId="urn:microsoft.com/office/officeart/2005/8/layout/radial6"/>
    <dgm:cxn modelId="{4B1993ED-B8EF-47A4-A673-88AD3F895311}" type="presParOf" srcId="{8AC64BC1-94F7-4D5E-8900-FD450DBAAB01}" destId="{994549FC-6DE0-44ED-8065-C59569DDA550}"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549FC-6DE0-44ED-8065-C59569DDA550}">
      <dsp:nvSpPr>
        <dsp:cNvPr id="0" name=""/>
        <dsp:cNvSpPr/>
      </dsp:nvSpPr>
      <dsp:spPr>
        <a:xfrm>
          <a:off x="1509995" y="714658"/>
          <a:ext cx="4904807" cy="4904807"/>
        </a:xfrm>
        <a:prstGeom prst="blockArc">
          <a:avLst>
            <a:gd name="adj1" fmla="val 12600000"/>
            <a:gd name="adj2" fmla="val 16200000"/>
            <a:gd name="adj3" fmla="val 4517"/>
          </a:avLst>
        </a:prstGeom>
        <a:solidFill>
          <a:schemeClr val="accent1">
            <a:shade val="90000"/>
            <a:hueOff val="349225"/>
            <a:satOff val="-5981"/>
            <a:lumOff val="2396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2C1D4D1-3E12-4A8E-842F-E4616BA3B2B3}">
      <dsp:nvSpPr>
        <dsp:cNvPr id="0" name=""/>
        <dsp:cNvSpPr/>
      </dsp:nvSpPr>
      <dsp:spPr>
        <a:xfrm>
          <a:off x="1509995" y="714658"/>
          <a:ext cx="4904807" cy="4904807"/>
        </a:xfrm>
        <a:prstGeom prst="blockArc">
          <a:avLst>
            <a:gd name="adj1" fmla="val 9000000"/>
            <a:gd name="adj2" fmla="val 12600000"/>
            <a:gd name="adj3" fmla="val 4517"/>
          </a:avLst>
        </a:prstGeom>
        <a:solidFill>
          <a:schemeClr val="accent1">
            <a:shade val="90000"/>
            <a:hueOff val="279380"/>
            <a:satOff val="-4785"/>
            <a:lumOff val="19168"/>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7775319-34BF-46AB-963D-D9AA1885C46F}">
      <dsp:nvSpPr>
        <dsp:cNvPr id="0" name=""/>
        <dsp:cNvSpPr/>
      </dsp:nvSpPr>
      <dsp:spPr>
        <a:xfrm>
          <a:off x="1509995" y="714658"/>
          <a:ext cx="4904807" cy="4904807"/>
        </a:xfrm>
        <a:prstGeom prst="blockArc">
          <a:avLst>
            <a:gd name="adj1" fmla="val 5400000"/>
            <a:gd name="adj2" fmla="val 9000000"/>
            <a:gd name="adj3" fmla="val 4517"/>
          </a:avLst>
        </a:prstGeom>
        <a:solidFill>
          <a:schemeClr val="accent1">
            <a:shade val="90000"/>
            <a:hueOff val="209535"/>
            <a:satOff val="-3589"/>
            <a:lumOff val="14376"/>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9572984-4109-4DE5-8517-7B9222D7E658}">
      <dsp:nvSpPr>
        <dsp:cNvPr id="0" name=""/>
        <dsp:cNvSpPr/>
      </dsp:nvSpPr>
      <dsp:spPr>
        <a:xfrm>
          <a:off x="1509995" y="714658"/>
          <a:ext cx="4904807" cy="4904807"/>
        </a:xfrm>
        <a:prstGeom prst="blockArc">
          <a:avLst>
            <a:gd name="adj1" fmla="val 1800000"/>
            <a:gd name="adj2" fmla="val 5400000"/>
            <a:gd name="adj3" fmla="val 4517"/>
          </a:avLst>
        </a:prstGeom>
        <a:solidFill>
          <a:schemeClr val="accent1">
            <a:shade val="90000"/>
            <a:hueOff val="139690"/>
            <a:satOff val="-2392"/>
            <a:lumOff val="9584"/>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6453779-327B-4C35-B6B0-C5D1D2B6AADA}">
      <dsp:nvSpPr>
        <dsp:cNvPr id="0" name=""/>
        <dsp:cNvSpPr/>
      </dsp:nvSpPr>
      <dsp:spPr>
        <a:xfrm>
          <a:off x="1509995" y="714658"/>
          <a:ext cx="4904807" cy="4904807"/>
        </a:xfrm>
        <a:prstGeom prst="blockArc">
          <a:avLst>
            <a:gd name="adj1" fmla="val 19800000"/>
            <a:gd name="adj2" fmla="val 1800000"/>
            <a:gd name="adj3" fmla="val 4517"/>
          </a:avLst>
        </a:prstGeom>
        <a:solidFill>
          <a:schemeClr val="accent1">
            <a:shade val="90000"/>
            <a:hueOff val="69845"/>
            <a:satOff val="-1196"/>
            <a:lumOff val="4792"/>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38EF553-6CF1-49B2-A8D5-849A48E80273}">
      <dsp:nvSpPr>
        <dsp:cNvPr id="0" name=""/>
        <dsp:cNvSpPr/>
      </dsp:nvSpPr>
      <dsp:spPr>
        <a:xfrm>
          <a:off x="1509995" y="714658"/>
          <a:ext cx="4904807" cy="4904807"/>
        </a:xfrm>
        <a:prstGeom prst="blockArc">
          <a:avLst>
            <a:gd name="adj1" fmla="val 16200000"/>
            <a:gd name="adj2" fmla="val 19800000"/>
            <a:gd name="adj3" fmla="val 4517"/>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C3D7544-DE8C-4BE2-AD52-F6F86E6E4F10}">
      <dsp:nvSpPr>
        <dsp:cNvPr id="0" name=""/>
        <dsp:cNvSpPr/>
      </dsp:nvSpPr>
      <dsp:spPr>
        <a:xfrm>
          <a:off x="2721622" y="1925746"/>
          <a:ext cx="2481553" cy="2482630"/>
        </a:xfrm>
        <a:prstGeom prst="ellipse">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dirty="0"/>
            <a:t>Rules of Engagement</a:t>
          </a:r>
        </a:p>
      </dsp:txBody>
      <dsp:txXfrm>
        <a:off x="3085037" y="2289319"/>
        <a:ext cx="1754723" cy="1755484"/>
      </dsp:txXfrm>
    </dsp:sp>
    <dsp:sp modelId="{D16650D9-719A-43B1-BD94-3A6A4D893E85}">
      <dsp:nvSpPr>
        <dsp:cNvPr id="0" name=""/>
        <dsp:cNvSpPr/>
      </dsp:nvSpPr>
      <dsp:spPr>
        <a:xfrm>
          <a:off x="2959527" y="-107045"/>
          <a:ext cx="2005744" cy="1754180"/>
        </a:xfrm>
        <a:prstGeom prst="ellipse">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Listen Respectfully</a:t>
          </a:r>
        </a:p>
      </dsp:txBody>
      <dsp:txXfrm>
        <a:off x="3253261" y="149849"/>
        <a:ext cx="1418276" cy="1240392"/>
      </dsp:txXfrm>
    </dsp:sp>
    <dsp:sp modelId="{D8F4C2E4-2707-445A-BC79-0E8C257AFE34}">
      <dsp:nvSpPr>
        <dsp:cNvPr id="0" name=""/>
        <dsp:cNvSpPr/>
      </dsp:nvSpPr>
      <dsp:spPr>
        <a:xfrm>
          <a:off x="5035404" y="1091463"/>
          <a:ext cx="2005744" cy="1754180"/>
        </a:xfrm>
        <a:prstGeom prst="ellipse">
          <a:avLst/>
        </a:prstGeom>
        <a:solidFill>
          <a:schemeClr val="accent1">
            <a:shade val="80000"/>
            <a:hueOff val="69857"/>
            <a:satOff val="-1251"/>
            <a:lumOff val="531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Fully Participate</a:t>
          </a:r>
        </a:p>
      </dsp:txBody>
      <dsp:txXfrm>
        <a:off x="5329138" y="1348357"/>
        <a:ext cx="1418276" cy="1240392"/>
      </dsp:txXfrm>
    </dsp:sp>
    <dsp:sp modelId="{17CA6674-125D-4C0F-9ACF-9A3569A0B908}">
      <dsp:nvSpPr>
        <dsp:cNvPr id="0" name=""/>
        <dsp:cNvSpPr/>
      </dsp:nvSpPr>
      <dsp:spPr>
        <a:xfrm>
          <a:off x="5035404" y="3488480"/>
          <a:ext cx="2005744" cy="1754180"/>
        </a:xfrm>
        <a:prstGeom prst="ellipse">
          <a:avLst/>
        </a:prstGeom>
        <a:solidFill>
          <a:schemeClr val="accent1">
            <a:shade val="80000"/>
            <a:hueOff val="139713"/>
            <a:satOff val="-2502"/>
            <a:lumOff val="1063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Speak From Own Experience</a:t>
          </a:r>
        </a:p>
      </dsp:txBody>
      <dsp:txXfrm>
        <a:off x="5329138" y="3745374"/>
        <a:ext cx="1418276" cy="1240392"/>
      </dsp:txXfrm>
    </dsp:sp>
    <dsp:sp modelId="{43289499-4578-4808-A24F-7173A22736AB}">
      <dsp:nvSpPr>
        <dsp:cNvPr id="0" name=""/>
        <dsp:cNvSpPr/>
      </dsp:nvSpPr>
      <dsp:spPr>
        <a:xfrm>
          <a:off x="2959527" y="4686988"/>
          <a:ext cx="2005744" cy="1754180"/>
        </a:xfrm>
        <a:prstGeom prst="ellipse">
          <a:avLst/>
        </a:prstGeom>
        <a:solidFill>
          <a:schemeClr val="accent1">
            <a:shade val="80000"/>
            <a:hueOff val="209570"/>
            <a:satOff val="-3754"/>
            <a:lumOff val="1595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rgbClr val="152A35"/>
              </a:solidFill>
            </a:rPr>
            <a:t>Be Open To New &amp; Different Perspectives</a:t>
          </a:r>
        </a:p>
      </dsp:txBody>
      <dsp:txXfrm>
        <a:off x="3253261" y="4943882"/>
        <a:ext cx="1418276" cy="1240392"/>
      </dsp:txXfrm>
    </dsp:sp>
    <dsp:sp modelId="{4E95CB0A-913B-413A-A3E5-333A2432EB9A}">
      <dsp:nvSpPr>
        <dsp:cNvPr id="0" name=""/>
        <dsp:cNvSpPr/>
      </dsp:nvSpPr>
      <dsp:spPr>
        <a:xfrm>
          <a:off x="883649" y="3488480"/>
          <a:ext cx="2005744" cy="1754180"/>
        </a:xfrm>
        <a:prstGeom prst="ellipse">
          <a:avLst/>
        </a:prstGeom>
        <a:solidFill>
          <a:schemeClr val="accent1">
            <a:shade val="80000"/>
            <a:hueOff val="279426"/>
            <a:satOff val="-5005"/>
            <a:lumOff val="2126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rgbClr val="152A35"/>
              </a:solidFill>
            </a:rPr>
            <a:t>Respect &amp; Maintain Confidentiality</a:t>
          </a:r>
        </a:p>
      </dsp:txBody>
      <dsp:txXfrm>
        <a:off x="1177383" y="3745374"/>
        <a:ext cx="1418276" cy="1240392"/>
      </dsp:txXfrm>
    </dsp:sp>
    <dsp:sp modelId="{79102283-81BD-4A13-94DF-AEA7903AC0DD}">
      <dsp:nvSpPr>
        <dsp:cNvPr id="0" name=""/>
        <dsp:cNvSpPr/>
      </dsp:nvSpPr>
      <dsp:spPr>
        <a:xfrm>
          <a:off x="883649" y="1091463"/>
          <a:ext cx="2005744" cy="1754180"/>
        </a:xfrm>
        <a:prstGeom prst="ellipse">
          <a:avLst/>
        </a:prstGeom>
        <a:solidFill>
          <a:schemeClr val="accent1">
            <a:shade val="80000"/>
            <a:hueOff val="349283"/>
            <a:satOff val="-6256"/>
            <a:lumOff val="2658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rgbClr val="152A35"/>
              </a:solidFill>
            </a:rPr>
            <a:t>Practice Holding Complex Thought</a:t>
          </a:r>
        </a:p>
      </dsp:txBody>
      <dsp:txXfrm>
        <a:off x="1177383" y="1348357"/>
        <a:ext cx="1418276" cy="124039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drawings/drawing1.xml><?xml version="1.0" encoding="utf-8"?>
<c:userShapes xmlns:c="http://schemas.openxmlformats.org/drawingml/2006/chart">
  <cdr:relSizeAnchor xmlns:cdr="http://schemas.openxmlformats.org/drawingml/2006/chartDrawing">
    <cdr:from>
      <cdr:x>0.75751</cdr:x>
      <cdr:y>0.42315</cdr:y>
    </cdr:from>
    <cdr:to>
      <cdr:x>0.83722</cdr:x>
      <cdr:y>0.57684</cdr:y>
    </cdr:to>
    <cdr:pic>
      <cdr:nvPicPr>
        <cdr:cNvPr id="2" name="Picture 1">
          <a:extLst xmlns:a="http://schemas.openxmlformats.org/drawingml/2006/main">
            <a:ext uri="{FF2B5EF4-FFF2-40B4-BE49-F238E27FC236}">
              <a16:creationId xmlns:a16="http://schemas.microsoft.com/office/drawing/2014/main" id="{F7BA58F6-5999-DDD0-B690-0A08A94B99B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431737" y="2459308"/>
          <a:ext cx="887243" cy="893221"/>
        </a:xfrm>
        <a:prstGeom xmlns:a="http://schemas.openxmlformats.org/drawingml/2006/main" prst="rect">
          <a:avLst/>
        </a:prstGeom>
        <a:solidFill xmlns:a="http://schemas.openxmlformats.org/drawingml/2006/main">
          <a:srgbClr val="7030A0"/>
        </a:solidFill>
      </cdr:spPr>
    </cdr:pic>
  </cdr:relSizeAnchor>
  <cdr:relSizeAnchor xmlns:cdr="http://schemas.openxmlformats.org/drawingml/2006/chartDrawing">
    <cdr:from>
      <cdr:x>0.16291</cdr:x>
      <cdr:y>0.42789</cdr:y>
    </cdr:from>
    <cdr:to>
      <cdr:x>0.24141</cdr:x>
      <cdr:y>0.57211</cdr:y>
    </cdr:to>
    <cdr:pic>
      <cdr:nvPicPr>
        <cdr:cNvPr id="3" name="Picture 2">
          <a:extLst xmlns:a="http://schemas.openxmlformats.org/drawingml/2006/main">
            <a:ext uri="{FF2B5EF4-FFF2-40B4-BE49-F238E27FC236}">
              <a16:creationId xmlns:a16="http://schemas.microsoft.com/office/drawing/2014/main" id="{14773880-986E-DD7C-07FB-5A3A27418F6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813345" y="2486827"/>
          <a:ext cx="873775" cy="838183"/>
        </a:xfrm>
        <a:prstGeom xmlns:a="http://schemas.openxmlformats.org/drawingml/2006/main" prst="rect">
          <a:avLst/>
        </a:prstGeom>
      </cdr:spPr>
    </cdr:pic>
  </cdr:relSizeAnchor>
  <cdr:relSizeAnchor xmlns:cdr="http://schemas.openxmlformats.org/drawingml/2006/chartDrawing">
    <cdr:from>
      <cdr:x>0.6746</cdr:x>
      <cdr:y>0.86015</cdr:y>
    </cdr:from>
    <cdr:to>
      <cdr:x>0.75</cdr:x>
      <cdr:y>1</cdr:y>
    </cdr:to>
    <cdr:pic>
      <cdr:nvPicPr>
        <cdr:cNvPr id="4" name="Picture 3">
          <a:extLst xmlns:a="http://schemas.openxmlformats.org/drawingml/2006/main">
            <a:ext uri="{FF2B5EF4-FFF2-40B4-BE49-F238E27FC236}">
              <a16:creationId xmlns:a16="http://schemas.microsoft.com/office/drawing/2014/main" id="{C3BF301F-71D2-819E-DD42-63587B145A4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7508895" y="4999052"/>
          <a:ext cx="839269" cy="812786"/>
        </a:xfrm>
        <a:prstGeom xmlns:a="http://schemas.openxmlformats.org/drawingml/2006/main" prst="rect">
          <a:avLst/>
        </a:prstGeom>
      </cdr:spPr>
    </cdr:pic>
  </cdr:relSizeAnchor>
  <cdr:relSizeAnchor xmlns:cdr="http://schemas.openxmlformats.org/drawingml/2006/chartDrawing">
    <cdr:from>
      <cdr:x>0.2361</cdr:x>
      <cdr:y>0.85578</cdr:y>
    </cdr:from>
    <cdr:to>
      <cdr:x>0.3146</cdr:x>
      <cdr:y>1</cdr:y>
    </cdr:to>
    <cdr:pic>
      <cdr:nvPicPr>
        <cdr:cNvPr id="5" name="Picture 4">
          <a:extLst xmlns:a="http://schemas.openxmlformats.org/drawingml/2006/main">
            <a:ext uri="{FF2B5EF4-FFF2-40B4-BE49-F238E27FC236}">
              <a16:creationId xmlns:a16="http://schemas.microsoft.com/office/drawing/2014/main" id="{0BDABC15-521D-074A-D99B-D7EBC560924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2628001" y="4973654"/>
          <a:ext cx="873775" cy="838184"/>
        </a:xfrm>
        <a:prstGeom xmlns:a="http://schemas.openxmlformats.org/drawingml/2006/main" prst="rect">
          <a:avLst/>
        </a:prstGeom>
      </cdr:spPr>
    </cdr:pic>
  </cdr:relSizeAnchor>
  <cdr:relSizeAnchor xmlns:cdr="http://schemas.openxmlformats.org/drawingml/2006/chartDrawing">
    <cdr:from>
      <cdr:x>0.61456</cdr:x>
      <cdr:y>0</cdr:y>
    </cdr:from>
    <cdr:to>
      <cdr:x>0.69427</cdr:x>
      <cdr:y>0.14204</cdr:y>
    </cdr:to>
    <cdr:pic>
      <cdr:nvPicPr>
        <cdr:cNvPr id="6" name="Picture 5">
          <a:extLst xmlns:a="http://schemas.openxmlformats.org/drawingml/2006/main">
            <a:ext uri="{FF2B5EF4-FFF2-40B4-BE49-F238E27FC236}">
              <a16:creationId xmlns:a16="http://schemas.microsoft.com/office/drawing/2014/main" id="{75C30128-E906-08D0-665E-D830BEBFCE7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6840549" y="0"/>
          <a:ext cx="887243" cy="825513"/>
        </a:xfrm>
        <a:prstGeom xmlns:a="http://schemas.openxmlformats.org/drawingml/2006/main" prst="rect">
          <a:avLst/>
        </a:prstGeom>
      </cdr:spPr>
    </cdr:pic>
  </cdr:relSizeAnchor>
  <cdr:relSizeAnchor xmlns:cdr="http://schemas.openxmlformats.org/drawingml/2006/chartDrawing">
    <cdr:from>
      <cdr:x>0.29164</cdr:x>
      <cdr:y>0</cdr:y>
    </cdr:from>
    <cdr:to>
      <cdr:x>0.35565</cdr:x>
      <cdr:y>0.14422</cdr:y>
    </cdr:to>
    <cdr:pic>
      <cdr:nvPicPr>
        <cdr:cNvPr id="8" name="Picture 7">
          <a:extLst xmlns:a="http://schemas.openxmlformats.org/drawingml/2006/main">
            <a:ext uri="{FF2B5EF4-FFF2-40B4-BE49-F238E27FC236}">
              <a16:creationId xmlns:a16="http://schemas.microsoft.com/office/drawing/2014/main" id="{2BFE0D2F-7189-0CEB-5659-A23C35A98F6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6"/>
        <a:stretch xmlns:a="http://schemas.openxmlformats.org/drawingml/2006/main">
          <a:fillRect/>
        </a:stretch>
      </cdr:blipFill>
      <cdr:spPr>
        <a:xfrm xmlns:a="http://schemas.openxmlformats.org/drawingml/2006/main">
          <a:off x="3246227" y="0"/>
          <a:ext cx="712488" cy="838183"/>
        </a:xfrm>
        <a:prstGeom xmlns:a="http://schemas.openxmlformats.org/drawingml/2006/main" prst="rect">
          <a:avLst/>
        </a:prstGeom>
      </cdr:spPr>
    </cdr:pic>
  </cdr:relSizeAnchor>
  <cdr:relSizeAnchor xmlns:cdr="http://schemas.openxmlformats.org/drawingml/2006/chartDrawing">
    <cdr:from>
      <cdr:x>0.58078</cdr:x>
      <cdr:y>0.44782</cdr:y>
    </cdr:from>
    <cdr:to>
      <cdr:x>0.73036</cdr:x>
      <cdr:y>0.592</cdr:y>
    </cdr:to>
    <cdr:sp macro="" textlink="">
      <cdr:nvSpPr>
        <cdr:cNvPr id="10" name="TextBox 9">
          <a:extLst xmlns:a="http://schemas.openxmlformats.org/drawingml/2006/main">
            <a:ext uri="{FF2B5EF4-FFF2-40B4-BE49-F238E27FC236}">
              <a16:creationId xmlns:a16="http://schemas.microsoft.com/office/drawing/2014/main" id="{8065FE5A-734F-4D13-9A90-35ED1CB27C81}"/>
            </a:ext>
          </a:extLst>
        </cdr:cNvPr>
        <cdr:cNvSpPr txBox="1"/>
      </cdr:nvSpPr>
      <cdr:spPr>
        <a:xfrm xmlns:a="http://schemas.openxmlformats.org/drawingml/2006/main">
          <a:off x="6464643" y="2602685"/>
          <a:ext cx="1664959" cy="8379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solidFill>
                <a:schemeClr val="bg1"/>
              </a:solidFill>
            </a:rPr>
            <a:t>Positive </a:t>
          </a:r>
          <a:r>
            <a:rPr lang="en-US" sz="2400" b="1" dirty="0">
              <a:solidFill>
                <a:schemeClr val="bg1"/>
              </a:solidFill>
            </a:rPr>
            <a:t>R</a:t>
          </a:r>
          <a:r>
            <a:rPr lang="en-US" sz="2000" dirty="0">
              <a:solidFill>
                <a:schemeClr val="bg1"/>
              </a:solidFill>
            </a:rPr>
            <a:t>elationships</a:t>
          </a:r>
        </a:p>
      </cdr:txBody>
    </cdr:sp>
  </cdr:relSizeAnchor>
  <cdr:relSizeAnchor xmlns:cdr="http://schemas.openxmlformats.org/drawingml/2006/chartDrawing">
    <cdr:from>
      <cdr:x>0.2859</cdr:x>
      <cdr:y>0.48005</cdr:y>
    </cdr:from>
    <cdr:to>
      <cdr:x>0.36805</cdr:x>
      <cdr:y>0.63738</cdr:y>
    </cdr:to>
    <cdr:sp macro="" textlink="">
      <cdr:nvSpPr>
        <cdr:cNvPr id="11" name="TextBox 10">
          <a:extLst xmlns:a="http://schemas.openxmlformats.org/drawingml/2006/main">
            <a:ext uri="{FF2B5EF4-FFF2-40B4-BE49-F238E27FC236}">
              <a16:creationId xmlns:a16="http://schemas.microsoft.com/office/drawing/2014/main" id="{6FD9AA62-0386-4E5A-B80D-116448913F6E}"/>
            </a:ext>
          </a:extLst>
        </cdr:cNvPr>
        <cdr:cNvSpPr txBox="1"/>
      </cdr:nvSpPr>
      <cdr:spPr>
        <a:xfrm xmlns:a="http://schemas.openxmlformats.org/drawingml/2006/main">
          <a:off x="3182334" y="2789957"/>
          <a:ext cx="914402"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solidFill>
                <a:schemeClr val="bg1"/>
              </a:solidFill>
            </a:rPr>
            <a:t>H</a:t>
          </a:r>
          <a:r>
            <a:rPr lang="en-US" sz="2000" dirty="0">
              <a:solidFill>
                <a:schemeClr val="bg1"/>
              </a:solidFill>
            </a:rPr>
            <a:t>ealth</a:t>
          </a:r>
        </a:p>
      </cdr:txBody>
    </cdr:sp>
  </cdr:relSizeAnchor>
  <cdr:relSizeAnchor xmlns:cdr="http://schemas.openxmlformats.org/drawingml/2006/chartDrawing">
    <cdr:from>
      <cdr:x>0.3502</cdr:x>
      <cdr:y>0.19181</cdr:y>
    </cdr:from>
    <cdr:to>
      <cdr:x>0.52235</cdr:x>
      <cdr:y>0.33795</cdr:y>
    </cdr:to>
    <cdr:sp macro="" textlink="">
      <cdr:nvSpPr>
        <cdr:cNvPr id="12" name="TextBox 1">
          <a:extLst xmlns:a="http://schemas.openxmlformats.org/drawingml/2006/main">
            <a:ext uri="{FF2B5EF4-FFF2-40B4-BE49-F238E27FC236}">
              <a16:creationId xmlns:a16="http://schemas.microsoft.com/office/drawing/2014/main" id="{5143E271-F40E-457A-92D8-02412D3F1FB0}"/>
            </a:ext>
          </a:extLst>
        </cdr:cNvPr>
        <cdr:cNvSpPr txBox="1"/>
      </cdr:nvSpPr>
      <cdr:spPr>
        <a:xfrm xmlns:a="http://schemas.openxmlformats.org/drawingml/2006/main">
          <a:off x="3898023" y="1114759"/>
          <a:ext cx="1916176" cy="8493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bg1"/>
              </a:solidFill>
            </a:rPr>
            <a:t>P</a:t>
          </a:r>
          <a:r>
            <a:rPr lang="en-US" sz="2000" dirty="0">
              <a:solidFill>
                <a:schemeClr val="bg1"/>
              </a:solidFill>
            </a:rPr>
            <a:t>ositive Emotions</a:t>
          </a:r>
        </a:p>
      </cdr:txBody>
    </cdr:sp>
  </cdr:relSizeAnchor>
  <cdr:relSizeAnchor xmlns:cdr="http://schemas.openxmlformats.org/drawingml/2006/chartDrawing">
    <cdr:from>
      <cdr:x>0.5178</cdr:x>
      <cdr:y>0.18977</cdr:y>
    </cdr:from>
    <cdr:to>
      <cdr:x>0.66738</cdr:x>
      <cdr:y>0.33394</cdr:y>
    </cdr:to>
    <cdr:sp macro="" textlink="">
      <cdr:nvSpPr>
        <cdr:cNvPr id="14" name="TextBox 1">
          <a:extLst xmlns:a="http://schemas.openxmlformats.org/drawingml/2006/main">
            <a:ext uri="{FF2B5EF4-FFF2-40B4-BE49-F238E27FC236}">
              <a16:creationId xmlns:a16="http://schemas.microsoft.com/office/drawing/2014/main" id="{5143E271-F40E-457A-92D8-02412D3F1FB0}"/>
            </a:ext>
          </a:extLst>
        </cdr:cNvPr>
        <cdr:cNvSpPr txBox="1"/>
      </cdr:nvSpPr>
      <cdr:spPr>
        <a:xfrm xmlns:a="http://schemas.openxmlformats.org/drawingml/2006/main">
          <a:off x="5763527" y="1102886"/>
          <a:ext cx="1665027" cy="8379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bg1"/>
              </a:solidFill>
            </a:rPr>
            <a:t>E</a:t>
          </a:r>
          <a:r>
            <a:rPr lang="en-US" sz="2000" dirty="0">
              <a:solidFill>
                <a:schemeClr val="bg1"/>
              </a:solidFill>
            </a:rPr>
            <a:t>ngagement</a:t>
          </a:r>
        </a:p>
      </cdr:txBody>
    </cdr:sp>
  </cdr:relSizeAnchor>
  <cdr:relSizeAnchor xmlns:cdr="http://schemas.openxmlformats.org/drawingml/2006/chartDrawing">
    <cdr:from>
      <cdr:x>0.52874</cdr:x>
      <cdr:y>0.75314</cdr:y>
    </cdr:from>
    <cdr:to>
      <cdr:x>0.67832</cdr:x>
      <cdr:y>0.89732</cdr:y>
    </cdr:to>
    <cdr:sp macro="" textlink="">
      <cdr:nvSpPr>
        <cdr:cNvPr id="15" name="TextBox 1">
          <a:extLst xmlns:a="http://schemas.openxmlformats.org/drawingml/2006/main">
            <a:ext uri="{FF2B5EF4-FFF2-40B4-BE49-F238E27FC236}">
              <a16:creationId xmlns:a16="http://schemas.microsoft.com/office/drawing/2014/main" id="{5143E271-F40E-457A-92D8-02412D3F1FB0}"/>
            </a:ext>
          </a:extLst>
        </cdr:cNvPr>
        <cdr:cNvSpPr txBox="1"/>
      </cdr:nvSpPr>
      <cdr:spPr>
        <a:xfrm xmlns:a="http://schemas.openxmlformats.org/drawingml/2006/main">
          <a:off x="5885371" y="4377113"/>
          <a:ext cx="1664958" cy="8379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bg1"/>
              </a:solidFill>
            </a:rPr>
            <a:t>M</a:t>
          </a:r>
          <a:r>
            <a:rPr lang="en-US" sz="2000" dirty="0">
              <a:solidFill>
                <a:schemeClr val="bg1"/>
              </a:solidFill>
            </a:rPr>
            <a:t>eaning</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298D10A-338A-4AA8-B814-AA964DE7E3ED}" type="datetimeFigureOut">
              <a:rPr lang="en-US" smtClean="0"/>
              <a:t>2/14/2025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081E308-4687-412C-BB3C-5131C7E29922}" type="slidenum">
              <a:rPr lang="en-US" smtClean="0"/>
              <a:t>‹#›</a:t>
            </a:fld>
            <a:endParaRPr lang="en-US"/>
          </a:p>
        </p:txBody>
      </p:sp>
    </p:spTree>
    <p:extLst>
      <p:ext uri="{BB962C8B-B14F-4D97-AF65-F5344CB8AC3E}">
        <p14:creationId xmlns:p14="http://schemas.microsoft.com/office/powerpoint/2010/main" val="702666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26 minutes of videos, 53 minutes activities</a:t>
            </a:r>
          </a:p>
          <a:p>
            <a:endParaRPr lang="en-US" dirty="0"/>
          </a:p>
          <a:p>
            <a:r>
              <a:rPr lang="en-US" sz="1200" kern="1200" dirty="0">
                <a:solidFill>
                  <a:schemeClr val="tx1"/>
                </a:solidFill>
                <a:effectLst/>
                <a:latin typeface="+mn-lt"/>
                <a:ea typeface="+mn-ea"/>
                <a:cs typeface="+mn-cs"/>
              </a:rPr>
              <a:t>Option to share:</a:t>
            </a:r>
          </a:p>
          <a:p>
            <a:r>
              <a:rPr lang="en-US" sz="1200" kern="1200" dirty="0">
                <a:solidFill>
                  <a:schemeClr val="tx1"/>
                </a:solidFill>
                <a:effectLst/>
                <a:latin typeface="+mn-lt"/>
                <a:ea typeface="+mn-ea"/>
                <a:cs typeface="+mn-cs"/>
              </a:rPr>
              <a:t>Your (division chief/manager/</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invited us here to talk about </a:t>
            </a:r>
            <a:r>
              <a:rPr lang="en-US" sz="1200" kern="1200" dirty="0" err="1">
                <a:solidFill>
                  <a:schemeClr val="tx1"/>
                </a:solidFill>
                <a:effectLst/>
                <a:latin typeface="+mn-lt"/>
                <a:ea typeface="+mn-ea"/>
                <a:cs typeface="+mn-cs"/>
              </a:rPr>
              <a:t>engangement</a:t>
            </a:r>
            <a:r>
              <a:rPr lang="en-US" sz="1200" kern="1200" baseline="0" dirty="0">
                <a:solidFill>
                  <a:schemeClr val="tx1"/>
                </a:solidFill>
                <a:effectLst/>
                <a:latin typeface="+mn-lt"/>
                <a:ea typeface="+mn-ea"/>
                <a:cs typeface="+mn-cs"/>
              </a:rPr>
              <a:t> with system improvements</a:t>
            </a:r>
            <a:r>
              <a:rPr lang="en-US" sz="1200" kern="1200" dirty="0">
                <a:solidFill>
                  <a:schemeClr val="tx1"/>
                </a:solidFill>
                <a:effectLst/>
                <a:latin typeface="+mn-lt"/>
                <a:ea typeface="+mn-ea"/>
                <a:cs typeface="+mn-cs"/>
              </a:rPr>
              <a:t> because they care about your well-being.  We are excited to present this session to you which was developed through a HRSA grant.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Change Notes-</a:t>
            </a:r>
          </a:p>
          <a:p>
            <a:r>
              <a:rPr lang="en-US" sz="1200" kern="1200" dirty="0">
                <a:solidFill>
                  <a:schemeClr val="tx1"/>
                </a:solidFill>
                <a:effectLst/>
                <a:latin typeface="+mn-lt"/>
                <a:ea typeface="+mn-ea"/>
                <a:cs typeface="+mn-cs"/>
              </a:rPr>
              <a:t>Updates from previous: QR code attendance &amp; QR code post survey, numbered sections, leadership note, twitter handle </a:t>
            </a:r>
          </a:p>
          <a:p>
            <a:endParaRPr lang="en-US" dirty="0"/>
          </a:p>
        </p:txBody>
      </p:sp>
      <p:sp>
        <p:nvSpPr>
          <p:cNvPr id="4" name="Slide Number Placeholder 3"/>
          <p:cNvSpPr>
            <a:spLocks noGrp="1"/>
          </p:cNvSpPr>
          <p:nvPr>
            <p:ph type="sldNum" sz="quarter" idx="5"/>
          </p:nvPr>
        </p:nvSpPr>
        <p:spPr/>
        <p:txBody>
          <a:bodyPr/>
          <a:lstStyle/>
          <a:p>
            <a:fld id="{1081E308-4687-412C-BB3C-5131C7E29922}" type="slidenum">
              <a:rPr lang="en-US" smtClean="0"/>
              <a:t>1</a:t>
            </a:fld>
            <a:endParaRPr lang="en-US"/>
          </a:p>
        </p:txBody>
      </p:sp>
    </p:spTree>
    <p:extLst>
      <p:ext uri="{BB962C8B-B14F-4D97-AF65-F5344CB8AC3E}">
        <p14:creationId xmlns:p14="http://schemas.microsoft.com/office/powerpoint/2010/main" val="4249713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7946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JDM</a:t>
            </a:r>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8255" indent="-291636">
              <a:defRPr>
                <a:solidFill>
                  <a:schemeClr val="tx1"/>
                </a:solidFill>
                <a:latin typeface="Arial" panose="020B0604020202020204" pitchFamily="34" charset="0"/>
              </a:defRPr>
            </a:lvl2pPr>
            <a:lvl3pPr marL="1166546" indent="-233309">
              <a:defRPr>
                <a:solidFill>
                  <a:schemeClr val="tx1"/>
                </a:solidFill>
                <a:latin typeface="Arial" panose="020B0604020202020204" pitchFamily="34" charset="0"/>
              </a:defRPr>
            </a:lvl3pPr>
            <a:lvl4pPr marL="1633164" indent="-233309">
              <a:defRPr>
                <a:solidFill>
                  <a:schemeClr val="tx1"/>
                </a:solidFill>
                <a:latin typeface="Arial" panose="020B0604020202020204" pitchFamily="34" charset="0"/>
              </a:defRPr>
            </a:lvl4pPr>
            <a:lvl5pPr marL="2099782" indent="-233309">
              <a:defRPr>
                <a:solidFill>
                  <a:schemeClr val="tx1"/>
                </a:solidFill>
                <a:latin typeface="Arial" panose="020B0604020202020204" pitchFamily="34" charset="0"/>
              </a:defRPr>
            </a:lvl5pPr>
            <a:lvl6pPr marL="2566401" indent="-233309" defTabSz="466618" eaLnBrk="0" fontAlgn="base" hangingPunct="0">
              <a:spcBef>
                <a:spcPct val="0"/>
              </a:spcBef>
              <a:spcAft>
                <a:spcPct val="0"/>
              </a:spcAft>
              <a:defRPr>
                <a:solidFill>
                  <a:schemeClr val="tx1"/>
                </a:solidFill>
                <a:latin typeface="Arial" panose="020B0604020202020204" pitchFamily="34" charset="0"/>
              </a:defRPr>
            </a:lvl6pPr>
            <a:lvl7pPr marL="3033019" indent="-233309" defTabSz="466618" eaLnBrk="0" fontAlgn="base" hangingPunct="0">
              <a:spcBef>
                <a:spcPct val="0"/>
              </a:spcBef>
              <a:spcAft>
                <a:spcPct val="0"/>
              </a:spcAft>
              <a:defRPr>
                <a:solidFill>
                  <a:schemeClr val="tx1"/>
                </a:solidFill>
                <a:latin typeface="Arial" panose="020B0604020202020204" pitchFamily="34" charset="0"/>
              </a:defRPr>
            </a:lvl7pPr>
            <a:lvl8pPr marL="3499637" indent="-233309" defTabSz="466618" eaLnBrk="0" fontAlgn="base" hangingPunct="0">
              <a:spcBef>
                <a:spcPct val="0"/>
              </a:spcBef>
              <a:spcAft>
                <a:spcPct val="0"/>
              </a:spcAft>
              <a:defRPr>
                <a:solidFill>
                  <a:schemeClr val="tx1"/>
                </a:solidFill>
                <a:latin typeface="Arial" panose="020B0604020202020204" pitchFamily="34" charset="0"/>
              </a:defRPr>
            </a:lvl8pPr>
            <a:lvl9pPr marL="3966256" indent="-233309" defTabSz="46661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D989EF-04BC-4C71-97F1-E9C094EE61B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62521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a:t>
            </a:r>
            <a:r>
              <a:rPr lang="en-US" baseline="0" dirty="0"/>
              <a:t>physicians feel like this, for a lot of reasons.  We’ll talk about starting to lift this weight in a bit, but lets start with what is engagement and why is matters.</a:t>
            </a:r>
          </a:p>
          <a:p>
            <a:endParaRPr lang="en-US" baseline="0" dirty="0"/>
          </a:p>
          <a:p>
            <a:r>
              <a:rPr lang="en-US" baseline="0" dirty="0"/>
              <a:t>Want to acknowledge this feeling, and the idea of “doing” more when we’re already “doing” so much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574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PERMAH model we are using in STREAM from Seligman.  This section specifically will focus on engagement from a perspective of improving work systems.  We also will talk about how engaging with peers helps us experience well-being by strengthening positive relationships and how actually accomplishing something helps us feel good.  </a:t>
            </a:r>
          </a:p>
        </p:txBody>
      </p:sp>
      <p:sp>
        <p:nvSpPr>
          <p:cNvPr id="4" name="Slide Number Placeholder 3"/>
          <p:cNvSpPr>
            <a:spLocks noGrp="1"/>
          </p:cNvSpPr>
          <p:nvPr>
            <p:ph type="sldNum" sz="quarter" idx="5"/>
          </p:nvPr>
        </p:nvSpPr>
        <p:spPr/>
        <p:txBody>
          <a:bodyPr/>
          <a:lstStyle/>
          <a:p>
            <a:fld id="{0CB5AEE0-034A-45E5-BCA4-1DF184AEE6C8}" type="slidenum">
              <a:rPr lang="en-US" smtClean="0"/>
              <a:t>13</a:t>
            </a:fld>
            <a:endParaRPr lang="en-US"/>
          </a:p>
        </p:txBody>
      </p:sp>
    </p:spTree>
    <p:extLst>
      <p:ext uri="{BB962C8B-B14F-4D97-AF65-F5344CB8AC3E}">
        <p14:creationId xmlns:p14="http://schemas.microsoft.com/office/powerpoint/2010/main" val="2331070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Transcription </a:t>
            </a:r>
            <a:r>
              <a:rPr lang="en-US" sz="1200" u="sng" dirty="0" smtClean="0"/>
              <a:t>for this slide</a:t>
            </a:r>
            <a:r>
              <a:rPr lang="en-US" sz="1200" u="sng" baseline="0" dirty="0" smtClean="0"/>
              <a:t> (John Mahan</a:t>
            </a:r>
            <a:r>
              <a:rPr lang="en-US" sz="1200" u="sng" dirty="0" smtClean="0"/>
              <a:t>):</a:t>
            </a:r>
            <a:endParaRPr lang="en-US" sz="1200" u="sng"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Rao and colleagues looked at physician burnout and engagement and career satisfaction in a large academic medical practice. This was actually at Mass General. And among the different almost 2,000 physicians that participated in the survey, there was a subgroup that were burned out but engaged, another group that was burned out but not engaged, the largest group that were not burned out and were engaged, and then lastly, a group that were not burned out and not engaged. Rao and colleagues found was that using the Utrecht work engagement scale, again, looking at some of these questions that relate to vigor, dedication, absorption in their work, by definition, if individuals scored high in two of these three subscales, they were considered engaged. And again, after controlling for burnout, engagement improved career satisfaction and the likelihood of staying in that practice for this large group of almost 2,000 physicians. </a:t>
            </a:r>
          </a:p>
          <a:p>
            <a:r>
              <a:rPr lang="en-US" sz="1200" kern="1200" dirty="0" smtClean="0">
                <a:solidFill>
                  <a:schemeClr val="tx1"/>
                </a:solidFill>
                <a:effectLst/>
                <a:latin typeface="+mn-lt"/>
                <a:ea typeface="+mn-ea"/>
                <a:cs typeface="+mn-cs"/>
              </a:rPr>
              <a:t>And who among us would not want to feel engaged in what we're doing, feel good about our choice in our career, and feel good about the place we're working at and intend to want to stay in that place because we believe it is meeting our needs as well as allowing us to accomplish important things. </a:t>
            </a:r>
          </a:p>
          <a:p>
            <a:endParaRPr lang="en-US" altLang="en-US" dirty="0"/>
          </a:p>
          <a:p>
            <a:r>
              <a:rPr lang="en-US" altLang="en-US" dirty="0"/>
              <a:t>Rao </a:t>
            </a:r>
            <a:r>
              <a:rPr lang="en-US" altLang="en-US" dirty="0" err="1"/>
              <a:t>Curr</a:t>
            </a:r>
            <a:r>
              <a:rPr lang="en-US" altLang="en-US" dirty="0"/>
              <a:t> Med Sci 2020 [Mass General]</a:t>
            </a:r>
          </a:p>
          <a:p>
            <a:r>
              <a:rPr lang="en-US" altLang="en-US" sz="1800" dirty="0">
                <a:latin typeface="GillSans"/>
              </a:rPr>
              <a:t>Of eligible physicians (n=1882), 92.0% completed a survey. High levels of engagement and burnout were shown in 59.5% and 45.6%, respectively. </a:t>
            </a:r>
            <a:r>
              <a:rPr lang="en-US" altLang="en-US" sz="1800" u="sng" dirty="0">
                <a:latin typeface="GillSans"/>
              </a:rPr>
              <a:t>Compared to physicians with high levels of engagement and low levels of burnout, physicians with low engagement and low burnout were less satisfied with their career (OR=0.20, 95% CI=0.11-0.35) and less likely to stay in their current role (OR=0.52, 95% CI= 0.37-0.73)</a:t>
            </a:r>
            <a:r>
              <a:rPr lang="en-US" altLang="en-US" sz="1800" dirty="0">
                <a:latin typeface="GillSans"/>
              </a:rPr>
              <a:t>. Among physicians with high levels of burnout, highly engaged physicians were more satisfied (OR=0.21; 95% CI=0.12-0.36 vs OR=0.08; 95% CI=0.05-0.12) and more likely to stay in their career (OR=0.34; 95% CI=0.25-0.45 vs OR=0.27; 95% CI=0.21-0.34) than non-engaged physicians.</a:t>
            </a:r>
          </a:p>
          <a:p>
            <a:r>
              <a:rPr lang="en-US" altLang="en-US" sz="1800" b="1" dirty="0">
                <a:latin typeface="GillSans-Bold"/>
              </a:rPr>
              <a:t>Conclusion: </a:t>
            </a:r>
            <a:r>
              <a:rPr lang="en-US" altLang="en-US" sz="1800" dirty="0">
                <a:latin typeface="GillSans"/>
              </a:rPr>
              <a:t>Engaged physicians have higher career satisfaction. There are many actionable ways to improve engagement.</a:t>
            </a:r>
          </a:p>
          <a:p>
            <a:r>
              <a:rPr lang="en-US" altLang="en-US" sz="1800" b="1" i="1" dirty="0">
                <a:latin typeface="TimesNewRomanPSMT"/>
              </a:rPr>
              <a:t>Work engagement: assessed using the Utrecht Work Engagement Scale. Physicians were considered ‘engaged’ if they scored high on two of three subscales: vigor, dedication, and absorption.</a:t>
            </a:r>
            <a:endParaRPr lang="en-US" altLang="en-US" b="1" i="1" dirty="0"/>
          </a:p>
        </p:txBody>
      </p:sp>
      <p:sp>
        <p:nvSpPr>
          <p:cNvPr id="6758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8255" indent="-291636">
              <a:defRPr>
                <a:solidFill>
                  <a:schemeClr val="tx1"/>
                </a:solidFill>
                <a:latin typeface="Arial" panose="020B0604020202020204" pitchFamily="34" charset="0"/>
                <a:ea typeface="MS PGothic" panose="020B0600070205080204" pitchFamily="34" charset="-128"/>
              </a:defRPr>
            </a:lvl2pPr>
            <a:lvl3pPr marL="1166546" indent="-233309">
              <a:defRPr>
                <a:solidFill>
                  <a:schemeClr val="tx1"/>
                </a:solidFill>
                <a:latin typeface="Arial" panose="020B0604020202020204" pitchFamily="34" charset="0"/>
                <a:ea typeface="MS PGothic" panose="020B0600070205080204" pitchFamily="34" charset="-128"/>
              </a:defRPr>
            </a:lvl3pPr>
            <a:lvl4pPr marL="1633164" indent="-233309">
              <a:defRPr>
                <a:solidFill>
                  <a:schemeClr val="tx1"/>
                </a:solidFill>
                <a:latin typeface="Arial" panose="020B0604020202020204" pitchFamily="34" charset="0"/>
                <a:ea typeface="MS PGothic" panose="020B0600070205080204" pitchFamily="34" charset="-128"/>
              </a:defRPr>
            </a:lvl4pPr>
            <a:lvl5pPr marL="2099782" indent="-233309">
              <a:defRPr>
                <a:solidFill>
                  <a:schemeClr val="tx1"/>
                </a:solidFill>
                <a:latin typeface="Arial" panose="020B0604020202020204" pitchFamily="34" charset="0"/>
                <a:ea typeface="MS PGothic" panose="020B0600070205080204" pitchFamily="34" charset="-128"/>
              </a:defRPr>
            </a:lvl5pPr>
            <a:lvl6pPr marL="2566401" indent="-233309" defTabSz="46661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33019" indent="-233309" defTabSz="46661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9637" indent="-233309" defTabSz="46661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6256" indent="-233309" defTabSz="46661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ABB4F6C-46F7-4F74-A62A-F10BB32C7CEC}" type="slidenum">
              <a:rPr lang="en-US" altLang="en-US"/>
              <a:pPr/>
              <a:t>14</a:t>
            </a:fld>
            <a:endParaRPr lang="en-US" altLang="en-US"/>
          </a:p>
        </p:txBody>
      </p:sp>
    </p:spTree>
    <p:extLst>
      <p:ext uri="{BB962C8B-B14F-4D97-AF65-F5344CB8AC3E}">
        <p14:creationId xmlns:p14="http://schemas.microsoft.com/office/powerpoint/2010/main" val="716433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Transcription </a:t>
            </a:r>
            <a:r>
              <a:rPr lang="en-US" sz="1200" u="sng" dirty="0" smtClean="0"/>
              <a:t>for this slide</a:t>
            </a:r>
            <a:r>
              <a:rPr lang="en-US" sz="1200" u="sng" baseline="0" dirty="0" smtClean="0"/>
              <a:t> (John Mahan</a:t>
            </a:r>
            <a:r>
              <a:rPr lang="en-US" sz="1200" u="sng" dirty="0" smtClean="0"/>
              <a:t>):</a:t>
            </a:r>
            <a:endParaRPr lang="en-US"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has been recognized by leaders in medicine and in a recent paper by Shannon Felt and colleagues, they identified the fact that going into engagement and engaging physicians really can be a priority for institutional leaders and institutions, recognizing that engagement is really an antidote to stress and burnout. And they really called out organizations and leaders to implement effective interventions to promote engagement, recognizing this very positive benefit.</a:t>
            </a:r>
          </a:p>
          <a:p>
            <a:endParaRPr lang="en-US" altLang="en-US" dirty="0" smtClean="0"/>
          </a:p>
          <a:p>
            <a:r>
              <a:rPr lang="en-US" altLang="en-US" dirty="0" smtClean="0"/>
              <a:t>JDM</a:t>
            </a:r>
            <a:endParaRPr lang="en-US" altLang="en-US" dirty="0"/>
          </a:p>
          <a:p>
            <a:r>
              <a:rPr lang="en-US" altLang="en-US" dirty="0"/>
              <a:t>Mayo Proc 2017</a:t>
            </a:r>
          </a:p>
          <a:p>
            <a:endParaRPr lang="en-US" altLang="en-US" sz="1800" b="1" i="1" dirty="0">
              <a:latin typeface="TimesNewRomanPSMT"/>
            </a:endParaRPr>
          </a:p>
          <a:p>
            <a:r>
              <a:rPr lang="en-US" altLang="en-US" sz="1800" b="1" i="1" dirty="0">
                <a:latin typeface="TimesNewRomanPSMT"/>
              </a:rPr>
              <a:t>Work engagement: assessed using the Utrecht Work Engagement Scale. Physicians were considered ‘engaged’ if they scored high on two of three subscales: vigor, dedication, and absorption.</a:t>
            </a:r>
            <a:endParaRPr lang="en-US" altLang="en-US" b="1" i="1" dirty="0"/>
          </a:p>
        </p:txBody>
      </p:sp>
      <p:sp>
        <p:nvSpPr>
          <p:cNvPr id="696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8255" indent="-291636">
              <a:defRPr>
                <a:solidFill>
                  <a:schemeClr val="tx1"/>
                </a:solidFill>
                <a:latin typeface="Arial" panose="020B0604020202020204" pitchFamily="34" charset="0"/>
                <a:ea typeface="MS PGothic" panose="020B0600070205080204" pitchFamily="34" charset="-128"/>
              </a:defRPr>
            </a:lvl2pPr>
            <a:lvl3pPr marL="1166546" indent="-233309">
              <a:defRPr>
                <a:solidFill>
                  <a:schemeClr val="tx1"/>
                </a:solidFill>
                <a:latin typeface="Arial" panose="020B0604020202020204" pitchFamily="34" charset="0"/>
                <a:ea typeface="MS PGothic" panose="020B0600070205080204" pitchFamily="34" charset="-128"/>
              </a:defRPr>
            </a:lvl3pPr>
            <a:lvl4pPr marL="1633164" indent="-233309">
              <a:defRPr>
                <a:solidFill>
                  <a:schemeClr val="tx1"/>
                </a:solidFill>
                <a:latin typeface="Arial" panose="020B0604020202020204" pitchFamily="34" charset="0"/>
                <a:ea typeface="MS PGothic" panose="020B0600070205080204" pitchFamily="34" charset="-128"/>
              </a:defRPr>
            </a:lvl4pPr>
            <a:lvl5pPr marL="2099782" indent="-233309">
              <a:defRPr>
                <a:solidFill>
                  <a:schemeClr val="tx1"/>
                </a:solidFill>
                <a:latin typeface="Arial" panose="020B0604020202020204" pitchFamily="34" charset="0"/>
                <a:ea typeface="MS PGothic" panose="020B0600070205080204" pitchFamily="34" charset="-128"/>
              </a:defRPr>
            </a:lvl5pPr>
            <a:lvl6pPr marL="2566401" indent="-233309" defTabSz="46661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33019" indent="-233309" defTabSz="46661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9637" indent="-233309" defTabSz="46661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6256" indent="-233309" defTabSz="46661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10D4C13-7506-4128-BC02-F6C414C5744C}" type="slidenum">
              <a:rPr lang="en-US" altLang="en-US"/>
              <a:pPr/>
              <a:t>15</a:t>
            </a:fld>
            <a:endParaRPr lang="en-US" altLang="en-US"/>
          </a:p>
        </p:txBody>
      </p:sp>
    </p:spTree>
    <p:extLst>
      <p:ext uri="{BB962C8B-B14F-4D97-AF65-F5344CB8AC3E}">
        <p14:creationId xmlns:p14="http://schemas.microsoft.com/office/powerpoint/2010/main" val="797751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8D989EF-04BC-4C71-97F1-E9C094EE61BA}" type="slidenum">
              <a:rPr lang="en-US" altLang="en-US" smtClean="0">
                <a:cs typeface="Arial" panose="020B0604020202020204" pitchFamily="34" charset="0"/>
              </a:rPr>
              <a:pPr/>
              <a:t>16</a:t>
            </a:fld>
            <a:endParaRPr lang="en-US" altLang="en-US">
              <a:cs typeface="Arial" panose="020B0604020202020204" pitchFamily="34" charset="0"/>
            </a:endParaRPr>
          </a:p>
        </p:txBody>
      </p:sp>
    </p:spTree>
    <p:extLst>
      <p:ext uri="{BB962C8B-B14F-4D97-AF65-F5344CB8AC3E}">
        <p14:creationId xmlns:p14="http://schemas.microsoft.com/office/powerpoint/2010/main" val="3057270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US" sz="1200" u="sng" dirty="0" smtClean="0"/>
              <a:t>Video transcript for this slide</a:t>
            </a:r>
            <a:r>
              <a:rPr lang="en-US" sz="1200" u="sng" baseline="0" dirty="0" smtClean="0"/>
              <a:t> (Suzie Reed</a:t>
            </a:r>
            <a:r>
              <a:rPr lang="en-US" sz="1200" u="sng" dirty="0" smtClean="0"/>
              <a:t>):</a:t>
            </a:r>
          </a:p>
          <a:p>
            <a:pPr marL="0" marR="0" lvl="0" indent="0" algn="l" defTabSz="933237"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33237"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we've been talking about engagement and how engagement really fosters well-being in physicians. So I guess the answer is simple. Just be engaged, right? Just do it. You know, it feels like if it's the right thing to do, I should just do it. But we know that there are so many barriers to engaging in our jobs and in the system problems. And that feels really heavy. </a:t>
            </a:r>
          </a:p>
          <a:p>
            <a:pPr defTabSz="933237">
              <a:defRPr/>
            </a:pPr>
            <a:endParaRPr lang="en-US" dirty="0" smtClean="0"/>
          </a:p>
          <a:p>
            <a:pPr defTabSz="933237">
              <a:defRPr/>
            </a:pPr>
            <a:r>
              <a:rPr lang="en-US" dirty="0" smtClean="0"/>
              <a:t>SMR</a:t>
            </a:r>
            <a:endParaRPr lang="en-US" dirty="0"/>
          </a:p>
          <a:p>
            <a:pPr defTabSz="933237">
              <a:defRPr/>
            </a:pPr>
            <a:r>
              <a:rPr lang="en-US" dirty="0"/>
              <a:t>We know the system is</a:t>
            </a:r>
            <a:r>
              <a:rPr lang="en-US" baseline="0" dirty="0"/>
              <a:t> the problem.  Most of us love, or at least like, medicine.  Caring for kids and families, educating, treating and curing illness are why we signed up.  And we know that the system is weighing us down.  Engaging is a necessary first (and subsequent) step to transforming our workplace to one that is compassionate to both our patients and to us.</a:t>
            </a:r>
            <a:endParaRPr lang="en-US" dirty="0"/>
          </a:p>
          <a:p>
            <a:endParaRPr lang="en-US" dirty="0"/>
          </a:p>
        </p:txBody>
      </p:sp>
      <p:sp>
        <p:nvSpPr>
          <p:cNvPr id="4" name="Slide Number Placeholder 3"/>
          <p:cNvSpPr>
            <a:spLocks noGrp="1"/>
          </p:cNvSpPr>
          <p:nvPr>
            <p:ph type="sldNum" sz="quarter" idx="10"/>
          </p:nvPr>
        </p:nvSpPr>
        <p:spPr/>
        <p:txBody>
          <a:bodyPr/>
          <a:lstStyle/>
          <a:p>
            <a:fld id="{1081E308-4687-412C-BB3C-5131C7E29922}" type="slidenum">
              <a:rPr lang="en-US" smtClean="0"/>
              <a:t>17</a:t>
            </a:fld>
            <a:endParaRPr lang="en-US"/>
          </a:p>
        </p:txBody>
      </p:sp>
    </p:spTree>
    <p:extLst>
      <p:ext uri="{BB962C8B-B14F-4D97-AF65-F5344CB8AC3E}">
        <p14:creationId xmlns:p14="http://schemas.microsoft.com/office/powerpoint/2010/main" val="999512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Video transcript for this slide</a:t>
            </a:r>
            <a:r>
              <a:rPr lang="en-US" sz="1200" u="sng" baseline="0" dirty="0" smtClean="0"/>
              <a:t> (Suzie Reed</a:t>
            </a:r>
            <a:r>
              <a:rPr lang="en-US" sz="1200" u="sng" dirty="0" smtClean="0"/>
              <a:t>):</a:t>
            </a:r>
          </a:p>
          <a:p>
            <a:r>
              <a:rPr lang="en-US" sz="1200" kern="1200" dirty="0" smtClean="0">
                <a:solidFill>
                  <a:schemeClr val="tx1"/>
                </a:solidFill>
                <a:effectLst/>
                <a:latin typeface="+mn-lt"/>
                <a:ea typeface="+mn-ea"/>
                <a:cs typeface="+mn-cs"/>
              </a:rPr>
              <a:t>So there are many different kinds of stressors that physicians have. And the environment that we work in really contribute to barriers that prevent us from practicing in a way that feels fulfilling to us. So everyone has their own personal stressors, but a lot of physicians share common stressors. Some examples of stressors that physicians have. So the electronic medical record, we've mentioned that a little bit earlier. While some things are beneficial about it, the inefficient EMR can just make physicians feel so weighed down and so burdened with time spent in documentation. Sometimes there's just too much secretarial work. </a:t>
            </a:r>
          </a:p>
          <a:p>
            <a:r>
              <a:rPr lang="en-US" sz="1200" kern="1200" dirty="0" smtClean="0">
                <a:solidFill>
                  <a:schemeClr val="tx1"/>
                </a:solidFill>
                <a:effectLst/>
                <a:latin typeface="+mn-lt"/>
                <a:ea typeface="+mn-ea"/>
                <a:cs typeface="+mn-cs"/>
              </a:rPr>
              <a:t>Some of us feel that there's a lack of respect from patients, from our leadership, from colleagues, and healthcare inequities also are a significant stressor for many physicians. Many of us feel a lack of flexibility in our jobs. Some of us feel like we aren't paid enough for what we do. A big stressor for some physicians is the idea or feeling like we're checking boxes, like this is a business rather than a calling or a feeling of dedication to patients. And also many of us feel personal responsibilities outside of work. And these stressors can weigh on us and weigh on us and weigh on us until it feels cumbersome to get through our days.</a:t>
            </a:r>
          </a:p>
          <a:p>
            <a:endParaRPr lang="en-US" dirty="0" smtClean="0"/>
          </a:p>
          <a:p>
            <a:r>
              <a:rPr lang="en-US" dirty="0" smtClean="0"/>
              <a:t>SMR </a:t>
            </a:r>
            <a:r>
              <a:rPr lang="en-US" dirty="0"/>
              <a:t>list of stressors</a:t>
            </a:r>
          </a:p>
          <a:p>
            <a:endParaRPr lang="en-US" dirty="0"/>
          </a:p>
          <a:p>
            <a:r>
              <a:rPr lang="en-US" dirty="0"/>
              <a:t>So: we are all swimming in</a:t>
            </a:r>
            <a:r>
              <a:rPr lang="en-US" baseline="0" dirty="0"/>
              <a:t> the same pond, though we may have slightly different stressors based on our direct work microenvironment</a:t>
            </a:r>
            <a:endParaRPr lang="en-US" dirty="0"/>
          </a:p>
        </p:txBody>
      </p:sp>
      <p:sp>
        <p:nvSpPr>
          <p:cNvPr id="4" name="Slide Number Placeholder 3"/>
          <p:cNvSpPr>
            <a:spLocks noGrp="1"/>
          </p:cNvSpPr>
          <p:nvPr>
            <p:ph type="sldNum" sz="quarter" idx="10"/>
          </p:nvPr>
        </p:nvSpPr>
        <p:spPr/>
        <p:txBody>
          <a:bodyPr/>
          <a:lstStyle/>
          <a:p>
            <a:fld id="{1081E308-4687-412C-BB3C-5131C7E29922}" type="slidenum">
              <a:rPr lang="en-US" smtClean="0"/>
              <a:t>18</a:t>
            </a:fld>
            <a:endParaRPr lang="en-US"/>
          </a:p>
        </p:txBody>
      </p:sp>
    </p:spTree>
    <p:extLst>
      <p:ext uri="{BB962C8B-B14F-4D97-AF65-F5344CB8AC3E}">
        <p14:creationId xmlns:p14="http://schemas.microsoft.com/office/powerpoint/2010/main" val="3365010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1E308-4687-412C-BB3C-5131C7E29922}" type="slidenum">
              <a:rPr lang="en-US" smtClean="0"/>
              <a:t>19</a:t>
            </a:fld>
            <a:endParaRPr lang="en-US"/>
          </a:p>
        </p:txBody>
      </p:sp>
    </p:spTree>
    <p:extLst>
      <p:ext uri="{BB962C8B-B14F-4D97-AF65-F5344CB8AC3E}">
        <p14:creationId xmlns:p14="http://schemas.microsoft.com/office/powerpoint/2010/main" val="1395265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26 minutes of videos, 53 minutes activities</a:t>
            </a:r>
          </a:p>
          <a:p>
            <a:endParaRPr lang="en-US" dirty="0"/>
          </a:p>
          <a:p>
            <a:r>
              <a:rPr lang="en-US" sz="1200" kern="1200" dirty="0">
                <a:solidFill>
                  <a:schemeClr val="tx1"/>
                </a:solidFill>
                <a:effectLst/>
                <a:latin typeface="+mn-lt"/>
                <a:ea typeface="+mn-ea"/>
                <a:cs typeface="+mn-cs"/>
              </a:rPr>
              <a:t>Option to share:</a:t>
            </a:r>
          </a:p>
          <a:p>
            <a:r>
              <a:rPr lang="en-US" sz="1200" kern="1200" dirty="0">
                <a:solidFill>
                  <a:schemeClr val="tx1"/>
                </a:solidFill>
                <a:effectLst/>
                <a:latin typeface="+mn-lt"/>
                <a:ea typeface="+mn-ea"/>
                <a:cs typeface="+mn-cs"/>
              </a:rPr>
              <a:t>Your (division chief/manager/</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invited us here to talk about </a:t>
            </a:r>
            <a:r>
              <a:rPr lang="en-US" sz="1200" kern="1200" dirty="0" err="1">
                <a:solidFill>
                  <a:schemeClr val="tx1"/>
                </a:solidFill>
                <a:effectLst/>
                <a:latin typeface="+mn-lt"/>
                <a:ea typeface="+mn-ea"/>
                <a:cs typeface="+mn-cs"/>
              </a:rPr>
              <a:t>engangement</a:t>
            </a:r>
            <a:r>
              <a:rPr lang="en-US" sz="1200" kern="1200" baseline="0" dirty="0">
                <a:solidFill>
                  <a:schemeClr val="tx1"/>
                </a:solidFill>
                <a:effectLst/>
                <a:latin typeface="+mn-lt"/>
                <a:ea typeface="+mn-ea"/>
                <a:cs typeface="+mn-cs"/>
              </a:rPr>
              <a:t> with system improvements</a:t>
            </a:r>
            <a:r>
              <a:rPr lang="en-US" sz="1200" kern="1200" dirty="0">
                <a:solidFill>
                  <a:schemeClr val="tx1"/>
                </a:solidFill>
                <a:effectLst/>
                <a:latin typeface="+mn-lt"/>
                <a:ea typeface="+mn-ea"/>
                <a:cs typeface="+mn-cs"/>
              </a:rPr>
              <a:t> because they care about your well-being.  We are excited to present this session to you which was developed through a HRSA grant.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Change Notes-</a:t>
            </a:r>
          </a:p>
          <a:p>
            <a:r>
              <a:rPr lang="en-US" sz="1200" kern="1200" dirty="0">
                <a:solidFill>
                  <a:schemeClr val="tx1"/>
                </a:solidFill>
                <a:effectLst/>
                <a:latin typeface="+mn-lt"/>
                <a:ea typeface="+mn-ea"/>
                <a:cs typeface="+mn-cs"/>
              </a:rPr>
              <a:t>Updates from previous: QR code attendance &amp; QR code post survey, numbered sections, leadership note, twitter handle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196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groups state 1 thing, make each group say something new until there are no new ideas.  </a:t>
            </a:r>
          </a:p>
        </p:txBody>
      </p:sp>
      <p:sp>
        <p:nvSpPr>
          <p:cNvPr id="4" name="Slide Number Placeholder 3"/>
          <p:cNvSpPr>
            <a:spLocks noGrp="1"/>
          </p:cNvSpPr>
          <p:nvPr>
            <p:ph type="sldNum" sz="quarter" idx="10"/>
          </p:nvPr>
        </p:nvSpPr>
        <p:spPr/>
        <p:txBody>
          <a:bodyPr/>
          <a:lstStyle/>
          <a:p>
            <a:fld id="{1081E308-4687-412C-BB3C-5131C7E29922}" type="slidenum">
              <a:rPr lang="en-US" smtClean="0"/>
              <a:t>20</a:t>
            </a:fld>
            <a:endParaRPr lang="en-US"/>
          </a:p>
        </p:txBody>
      </p:sp>
    </p:spTree>
    <p:extLst>
      <p:ext uri="{BB962C8B-B14F-4D97-AF65-F5344CB8AC3E}">
        <p14:creationId xmlns:p14="http://schemas.microsoft.com/office/powerpoint/2010/main" val="3196881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Video transcript for this slide</a:t>
            </a:r>
            <a:r>
              <a:rPr lang="en-US" sz="1200" u="sng" baseline="0" dirty="0" smtClean="0"/>
              <a:t> (Suzie Reed</a:t>
            </a:r>
            <a:r>
              <a:rPr lang="en-US" sz="1200" u="sng"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So while we can acknowledge that the system is a problem, a big problem, it may be easy to say the problem is not mine, the problem is too big to fix, and I don't even want to try. But we hope to convince you that we as physicians are the stakeholders in this. No one cares more about medicine than we do, we as the physicians. Medicine is ours, and it can be a place where we can thrive and we can practice in the way that we always had envisioned that we would want to practice, in a way that is compassionate not only to our patients, but also to us as physicians.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smtClean="0"/>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8255" indent="-291636">
              <a:defRPr>
                <a:solidFill>
                  <a:schemeClr val="tx1"/>
                </a:solidFill>
                <a:latin typeface="Arial" panose="020B0604020202020204" pitchFamily="34" charset="0"/>
              </a:defRPr>
            </a:lvl2pPr>
            <a:lvl3pPr marL="1166546" indent="-233309">
              <a:defRPr>
                <a:solidFill>
                  <a:schemeClr val="tx1"/>
                </a:solidFill>
                <a:latin typeface="Arial" panose="020B0604020202020204" pitchFamily="34" charset="0"/>
              </a:defRPr>
            </a:lvl3pPr>
            <a:lvl4pPr marL="1633164" indent="-233309">
              <a:defRPr>
                <a:solidFill>
                  <a:schemeClr val="tx1"/>
                </a:solidFill>
                <a:latin typeface="Arial" panose="020B0604020202020204" pitchFamily="34" charset="0"/>
              </a:defRPr>
            </a:lvl4pPr>
            <a:lvl5pPr marL="2099782" indent="-233309">
              <a:defRPr>
                <a:solidFill>
                  <a:schemeClr val="tx1"/>
                </a:solidFill>
                <a:latin typeface="Arial" panose="020B0604020202020204" pitchFamily="34" charset="0"/>
              </a:defRPr>
            </a:lvl5pPr>
            <a:lvl6pPr marL="2566401" indent="-233309" defTabSz="466618" eaLnBrk="0" fontAlgn="base" hangingPunct="0">
              <a:spcBef>
                <a:spcPct val="0"/>
              </a:spcBef>
              <a:spcAft>
                <a:spcPct val="0"/>
              </a:spcAft>
              <a:defRPr>
                <a:solidFill>
                  <a:schemeClr val="tx1"/>
                </a:solidFill>
                <a:latin typeface="Arial" panose="020B0604020202020204" pitchFamily="34" charset="0"/>
              </a:defRPr>
            </a:lvl6pPr>
            <a:lvl7pPr marL="3033019" indent="-233309" defTabSz="466618" eaLnBrk="0" fontAlgn="base" hangingPunct="0">
              <a:spcBef>
                <a:spcPct val="0"/>
              </a:spcBef>
              <a:spcAft>
                <a:spcPct val="0"/>
              </a:spcAft>
              <a:defRPr>
                <a:solidFill>
                  <a:schemeClr val="tx1"/>
                </a:solidFill>
                <a:latin typeface="Arial" panose="020B0604020202020204" pitchFamily="34" charset="0"/>
              </a:defRPr>
            </a:lvl7pPr>
            <a:lvl8pPr marL="3499637" indent="-233309" defTabSz="466618" eaLnBrk="0" fontAlgn="base" hangingPunct="0">
              <a:spcBef>
                <a:spcPct val="0"/>
              </a:spcBef>
              <a:spcAft>
                <a:spcPct val="0"/>
              </a:spcAft>
              <a:defRPr>
                <a:solidFill>
                  <a:schemeClr val="tx1"/>
                </a:solidFill>
                <a:latin typeface="Arial" panose="020B0604020202020204" pitchFamily="34" charset="0"/>
              </a:defRPr>
            </a:lvl8pPr>
            <a:lvl9pPr marL="3966256" indent="-233309" defTabSz="466618" eaLnBrk="0" fontAlgn="base" hangingPunct="0">
              <a:spcBef>
                <a:spcPct val="0"/>
              </a:spcBef>
              <a:spcAft>
                <a:spcPct val="0"/>
              </a:spcAft>
              <a:defRPr>
                <a:solidFill>
                  <a:schemeClr val="tx1"/>
                </a:solidFill>
                <a:latin typeface="Arial" panose="020B0604020202020204" pitchFamily="34" charset="0"/>
              </a:defRPr>
            </a:lvl9pPr>
          </a:lstStyle>
          <a:p>
            <a:fld id="{78D989EF-04BC-4C71-97F1-E9C094EE61BA}" type="slidenum">
              <a:rPr lang="en-US" altLang="en-US" smtClean="0">
                <a:cs typeface="Arial" panose="020B0604020202020204" pitchFamily="34" charset="0"/>
              </a:rPr>
              <a:pPr/>
              <a:t>21</a:t>
            </a:fld>
            <a:endParaRPr lang="en-US" altLang="en-US">
              <a:cs typeface="Arial" panose="020B0604020202020204" pitchFamily="34" charset="0"/>
            </a:endParaRPr>
          </a:p>
        </p:txBody>
      </p:sp>
    </p:spTree>
    <p:extLst>
      <p:ext uri="{BB962C8B-B14F-4D97-AF65-F5344CB8AC3E}">
        <p14:creationId xmlns:p14="http://schemas.microsoft.com/office/powerpoint/2010/main" val="4097021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Video transcript for this slide</a:t>
            </a:r>
            <a:r>
              <a:rPr lang="en-US" sz="1200" u="sng" baseline="0" dirty="0" smtClean="0"/>
              <a:t> (Suzie Reed</a:t>
            </a:r>
            <a:r>
              <a:rPr lang="en-US" sz="1200" u="sng" dirty="0" smtClean="0"/>
              <a:t>):</a:t>
            </a:r>
          </a:p>
          <a:p>
            <a:endParaRPr lang="en-US" dirty="0" smtClean="0"/>
          </a:p>
          <a:p>
            <a:r>
              <a:rPr lang="en-US" sz="1200" kern="1200" dirty="0" smtClean="0">
                <a:solidFill>
                  <a:schemeClr val="tx1"/>
                </a:solidFill>
                <a:effectLst/>
                <a:latin typeface="+mn-lt"/>
                <a:ea typeface="+mn-ea"/>
                <a:cs typeface="+mn-cs"/>
              </a:rPr>
              <a:t>When we think of the idea of flourishing or of thriving in our personal and professional life, we can think of it as having a personal reserve, having a full tank or a full water cooler, as this image shows. And each of those stressors that we talked about and maybe specific stressors to you, the EMR, the secretarial work, depletes that personal reserve, feeling like the EMR is a barrier to providing good patient care, again, continuing to deplete, more stressors, depleting, and depleting that personal reserve that we have that allows us to practice in the way that we want to practice. We like to think of and we hope to convince you that engagement in our job, engagement with our peers, in the systems to improve them to meet our needs helps refill this, our bucket, refill our bucket, refill our cooler. It helps really bring us to a place of flourishing in our professional environment. So what now? We have identified that engagement is powerful for physicians and powerful for job satisfaction, but we've also identified </a:t>
            </a:r>
          </a:p>
          <a:p>
            <a:r>
              <a:rPr lang="en-US" sz="1200" kern="1200" dirty="0" smtClean="0">
                <a:solidFill>
                  <a:schemeClr val="tx1"/>
                </a:solidFill>
                <a:effectLst/>
                <a:latin typeface="+mn-lt"/>
                <a:ea typeface="+mn-ea"/>
                <a:cs typeface="+mn-cs"/>
              </a:rPr>
              <a:t>that engagement feels can feel like just one more thing when we have so many stressors in our working environment. You likely have many of these stressors of your own and common to others and some unique. So next, we're going to explore ways to address these.</a:t>
            </a:r>
          </a:p>
          <a:p>
            <a:endParaRPr lang="en-US" dirty="0" smtClean="0"/>
          </a:p>
          <a:p>
            <a:r>
              <a:rPr lang="en-US" dirty="0" smtClean="0"/>
              <a:t>We know that all these stressors drain our coping reserve.  (list out stressors as water tank drains).  But we would like you to remember that engaging at work actually helps fill the tank back up</a:t>
            </a:r>
          </a:p>
          <a:p>
            <a:endParaRPr lang="en-US" dirty="0" smtClean="0"/>
          </a:p>
          <a:p>
            <a:r>
              <a:rPr lang="en-US" dirty="0" smtClean="0"/>
              <a:t>We </a:t>
            </a:r>
            <a:r>
              <a:rPr lang="en-US" dirty="0"/>
              <a:t>know that all these stressors drain our coping reserve.  (list out stressors as water tank drains).  But we would like you to remember that engaging at work actually helps fill the tank back </a:t>
            </a:r>
            <a:r>
              <a:rPr lang="en-US" dirty="0" smtClean="0"/>
              <a:t>up</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Facilitator – fill in with items from list of stressors from groups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10DFBC-A9D9-41D7-9EF4-5BA0CEC500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827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Video transcript for this slide</a:t>
            </a:r>
            <a:r>
              <a:rPr lang="en-US" sz="1200" u="sng" baseline="0" dirty="0" smtClean="0"/>
              <a:t> (Suzie Reed</a:t>
            </a:r>
            <a:r>
              <a:rPr lang="en-US" sz="1200" u="sng"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smtClean="0"/>
              <a:t>So what 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smtClean="0"/>
              <a:t>We have identified that engagement is powerful for job satisfaction,</a:t>
            </a:r>
            <a:r>
              <a:rPr lang="en-US" sz="1200" u="none" baseline="0" dirty="0" smtClean="0"/>
              <a:t> but that it can feel like we have one more thing when we have so many stressors in our work environment.  Next were </a:t>
            </a:r>
            <a:r>
              <a:rPr lang="en-US" sz="1200" u="none" baseline="0" dirty="0" err="1" smtClean="0"/>
              <a:t>gonna</a:t>
            </a:r>
            <a:r>
              <a:rPr lang="en-US" sz="1200" u="none" baseline="0" dirty="0" smtClean="0"/>
              <a:t> explore ways to address these.</a:t>
            </a:r>
            <a:endParaRPr lang="en-US" sz="1200" u="none" dirty="0" smtClean="0"/>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8255" indent="-291636">
              <a:defRPr>
                <a:solidFill>
                  <a:schemeClr val="tx1"/>
                </a:solidFill>
                <a:latin typeface="Arial" panose="020B0604020202020204" pitchFamily="34" charset="0"/>
              </a:defRPr>
            </a:lvl2pPr>
            <a:lvl3pPr marL="1166546" indent="-233309">
              <a:defRPr>
                <a:solidFill>
                  <a:schemeClr val="tx1"/>
                </a:solidFill>
                <a:latin typeface="Arial" panose="020B0604020202020204" pitchFamily="34" charset="0"/>
              </a:defRPr>
            </a:lvl3pPr>
            <a:lvl4pPr marL="1633164" indent="-233309">
              <a:defRPr>
                <a:solidFill>
                  <a:schemeClr val="tx1"/>
                </a:solidFill>
                <a:latin typeface="Arial" panose="020B0604020202020204" pitchFamily="34" charset="0"/>
              </a:defRPr>
            </a:lvl4pPr>
            <a:lvl5pPr marL="2099782" indent="-233309">
              <a:defRPr>
                <a:solidFill>
                  <a:schemeClr val="tx1"/>
                </a:solidFill>
                <a:latin typeface="Arial" panose="020B0604020202020204" pitchFamily="34" charset="0"/>
              </a:defRPr>
            </a:lvl5pPr>
            <a:lvl6pPr marL="2566401" indent="-233309" defTabSz="466618" eaLnBrk="0" fontAlgn="base" hangingPunct="0">
              <a:spcBef>
                <a:spcPct val="0"/>
              </a:spcBef>
              <a:spcAft>
                <a:spcPct val="0"/>
              </a:spcAft>
              <a:defRPr>
                <a:solidFill>
                  <a:schemeClr val="tx1"/>
                </a:solidFill>
                <a:latin typeface="Arial" panose="020B0604020202020204" pitchFamily="34" charset="0"/>
              </a:defRPr>
            </a:lvl6pPr>
            <a:lvl7pPr marL="3033019" indent="-233309" defTabSz="466618" eaLnBrk="0" fontAlgn="base" hangingPunct="0">
              <a:spcBef>
                <a:spcPct val="0"/>
              </a:spcBef>
              <a:spcAft>
                <a:spcPct val="0"/>
              </a:spcAft>
              <a:defRPr>
                <a:solidFill>
                  <a:schemeClr val="tx1"/>
                </a:solidFill>
                <a:latin typeface="Arial" panose="020B0604020202020204" pitchFamily="34" charset="0"/>
              </a:defRPr>
            </a:lvl7pPr>
            <a:lvl8pPr marL="3499637" indent="-233309" defTabSz="466618" eaLnBrk="0" fontAlgn="base" hangingPunct="0">
              <a:spcBef>
                <a:spcPct val="0"/>
              </a:spcBef>
              <a:spcAft>
                <a:spcPct val="0"/>
              </a:spcAft>
              <a:defRPr>
                <a:solidFill>
                  <a:schemeClr val="tx1"/>
                </a:solidFill>
                <a:latin typeface="Arial" panose="020B0604020202020204" pitchFamily="34" charset="0"/>
              </a:defRPr>
            </a:lvl8pPr>
            <a:lvl9pPr marL="3966256" indent="-233309" defTabSz="466618" eaLnBrk="0" fontAlgn="base" hangingPunct="0">
              <a:spcBef>
                <a:spcPct val="0"/>
              </a:spcBef>
              <a:spcAft>
                <a:spcPct val="0"/>
              </a:spcAft>
              <a:defRPr>
                <a:solidFill>
                  <a:schemeClr val="tx1"/>
                </a:solidFill>
                <a:latin typeface="Arial" panose="020B0604020202020204" pitchFamily="34" charset="0"/>
              </a:defRPr>
            </a:lvl9pPr>
          </a:lstStyle>
          <a:p>
            <a:fld id="{78D989EF-04BC-4C71-97F1-E9C094EE61BA}" type="slidenum">
              <a:rPr lang="en-US" altLang="en-US" smtClean="0">
                <a:cs typeface="Arial" panose="020B0604020202020204" pitchFamily="34" charset="0"/>
              </a:rPr>
              <a:pPr/>
              <a:t>23</a:t>
            </a:fld>
            <a:endParaRPr lang="en-US" altLang="en-US">
              <a:cs typeface="Arial" panose="020B0604020202020204" pitchFamily="34" charset="0"/>
            </a:endParaRPr>
          </a:p>
        </p:txBody>
      </p:sp>
    </p:spTree>
    <p:extLst>
      <p:ext uri="{BB962C8B-B14F-4D97-AF65-F5344CB8AC3E}">
        <p14:creationId xmlns:p14="http://schemas.microsoft.com/office/powerpoint/2010/main" val="2083747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Now we are going to hear about an example of Engagement success</a:t>
            </a:r>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8D989EF-04BC-4C71-97F1-E9C094EE61BA}" type="slidenum">
              <a:rPr lang="en-US" altLang="en-US" smtClean="0">
                <a:cs typeface="Arial" panose="020B0604020202020204" pitchFamily="34" charset="0"/>
              </a:rPr>
              <a:pPr/>
              <a:t>24</a:t>
            </a:fld>
            <a:endParaRPr lang="en-US" altLang="en-US">
              <a:cs typeface="Arial" panose="020B0604020202020204" pitchFamily="34" charset="0"/>
            </a:endParaRPr>
          </a:p>
        </p:txBody>
      </p:sp>
    </p:spTree>
    <p:extLst>
      <p:ext uri="{BB962C8B-B14F-4D97-AF65-F5344CB8AC3E}">
        <p14:creationId xmlns:p14="http://schemas.microsoft.com/office/powerpoint/2010/main" val="4003471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Transcription </a:t>
            </a:r>
            <a:r>
              <a:rPr lang="en-US" sz="1200" u="sng" dirty="0" smtClean="0"/>
              <a:t>for this slide</a:t>
            </a:r>
            <a:r>
              <a:rPr lang="en-US" sz="1200" u="sng" baseline="0" dirty="0" smtClean="0"/>
              <a:t> (John Mahan</a:t>
            </a:r>
            <a:r>
              <a:rPr lang="en-US" sz="1200" u="sng" dirty="0" smtClean="0"/>
              <a:t>):</a:t>
            </a:r>
            <a:endParaRPr lang="en-US" sz="1200" u="sng"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next, I'm going to present to you an example of engagement and also give you an example of what we're going to get to do in the small group activity that's coming up in this presentation. So this is a data slide from Monica Hoff's paper recently in Pediatrics, and not that every bit of engagement lends itself to a peer-reviewed article, but I wanted to highlight this as an example of an engagement activity between residents and faculty and program directors that really resulted in a nice accomplishment, but also a real gratifying opportunity to work together and do meaningful work that demonstrated engagement and also the benefits for the individuals participating in this. This was an activity to increase the percentage of URM residents matched per recruitment cycle. </a:t>
            </a:r>
          </a:p>
          <a:p>
            <a:r>
              <a:rPr lang="en-US" sz="1200" kern="1200" dirty="0" smtClean="0">
                <a:solidFill>
                  <a:schemeClr val="tx1"/>
                </a:solidFill>
                <a:effectLst/>
                <a:latin typeface="+mn-lt"/>
                <a:ea typeface="+mn-ea"/>
                <a:cs typeface="+mn-cs"/>
              </a:rPr>
              <a:t>And as you can see on this graph, from a baseline of 3% to 5% per year, this QI team was able to improve URM recruitment percentages to be more reflective of the patient population served through a variety of measures that were undertaken over these several years. They used a multifaceted approach. It involved iterative changes and ultimately led to </a:t>
            </a:r>
            <a:r>
              <a:rPr lang="en-US" sz="1200" kern="1200" dirty="0" err="1" smtClean="0">
                <a:solidFill>
                  <a:schemeClr val="tx1"/>
                </a:solidFill>
                <a:effectLst/>
                <a:latin typeface="+mn-lt"/>
                <a:ea typeface="+mn-ea"/>
                <a:cs typeface="+mn-cs"/>
              </a:rPr>
              <a:t>to</a:t>
            </a:r>
            <a:r>
              <a:rPr lang="en-US" sz="1200" kern="1200" dirty="0" smtClean="0">
                <a:solidFill>
                  <a:schemeClr val="tx1"/>
                </a:solidFill>
                <a:effectLst/>
                <a:latin typeface="+mn-lt"/>
                <a:ea typeface="+mn-ea"/>
                <a:cs typeface="+mn-cs"/>
              </a:rPr>
              <a:t> a progressive increase and a more representative program. And again, the key here is not what they accomplished as much as this was a group activity that led to a lot of job satisfaction, a sense of accomplishment, and ultimately demonstrates how engagement can be a positive for professionals.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081E308-4687-412C-BB3C-5131C7E29922}" type="slidenum">
              <a:rPr lang="en-US" smtClean="0"/>
              <a:t>25</a:t>
            </a:fld>
            <a:endParaRPr lang="en-US"/>
          </a:p>
        </p:txBody>
      </p:sp>
    </p:spTree>
    <p:extLst>
      <p:ext uri="{BB962C8B-B14F-4D97-AF65-F5344CB8AC3E}">
        <p14:creationId xmlns:p14="http://schemas.microsoft.com/office/powerpoint/2010/main" val="4237760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100" b="1" dirty="0"/>
              <a:t>Facilitator:  What kinds of activities resonate with you?  </a:t>
            </a:r>
          </a:p>
          <a:p>
            <a:pPr defTabSz="933237">
              <a:defRPr/>
            </a:pPr>
            <a:r>
              <a:rPr lang="en-US" sz="1100" b="1" dirty="0"/>
              <a:t>Then click forward for examples</a:t>
            </a:r>
          </a:p>
          <a:p>
            <a:pPr defTabSz="933237">
              <a:defRPr/>
            </a:pPr>
            <a:endParaRPr lang="en-US" sz="1100" b="1" dirty="0"/>
          </a:p>
          <a:p>
            <a:pPr defTabSz="933237">
              <a:defRPr/>
            </a:pPr>
            <a:r>
              <a:rPr lang="en-US" sz="1100" b="1" dirty="0"/>
              <a:t>(3 min)</a:t>
            </a:r>
          </a:p>
          <a:p>
            <a:pPr defTabSz="933237">
              <a:defRPr/>
            </a:pPr>
            <a:endParaRPr lang="en-US" sz="1100" b="1" dirty="0"/>
          </a:p>
          <a:p>
            <a:pPr defTabSz="933237">
              <a:defRPr/>
            </a:pPr>
            <a:r>
              <a:rPr lang="en-US" sz="1100" b="1" dirty="0"/>
              <a:t>JDM – </a:t>
            </a:r>
          </a:p>
          <a:p>
            <a:pPr marL="174982" indent="-174982" defTabSz="933237">
              <a:buFont typeface="Arial" panose="020B0604020202020204" pitchFamily="34" charset="0"/>
              <a:buChar char="•"/>
              <a:defRPr/>
            </a:pPr>
            <a:r>
              <a:rPr lang="en-US" sz="1100" b="1" dirty="0">
                <a:solidFill>
                  <a:srgbClr val="1A1A1A"/>
                </a:solidFill>
              </a:rPr>
              <a:t>Methods - Strategies included applicant interviews with URM faculty, interview dinners with URM residents, visibility at academic conferences for URM trainees, development of targeted marketing materials, and a visiting student program supported by networking with URM residents. </a:t>
            </a:r>
          </a:p>
          <a:p>
            <a:pPr marL="174982" indent="-174982">
              <a:buFont typeface="Arial" panose="020B0604020202020204" pitchFamily="34" charset="0"/>
              <a:buChar char="•"/>
            </a:pPr>
            <a:r>
              <a:rPr lang="en-US" sz="1100" dirty="0">
                <a:solidFill>
                  <a:srgbClr val="1A1A1A"/>
                </a:solidFill>
              </a:rPr>
              <a:t>A physician workforce that reflects the patient population is associated with improved patient outcomes and promotes health equity. Notwithstanding, racial and ethnic disparities persist within US medical schools, making some individuals underrepresented in medicine (URM). </a:t>
            </a:r>
          </a:p>
          <a:p>
            <a:pPr marL="174982" indent="-174982">
              <a:buFont typeface="Arial" panose="020B0604020202020204" pitchFamily="34" charset="0"/>
              <a:buChar char="•"/>
            </a:pPr>
            <a:r>
              <a:rPr lang="en-US" sz="1100" dirty="0">
                <a:solidFill>
                  <a:srgbClr val="1A1A1A"/>
                </a:solidFill>
              </a:rPr>
              <a:t>The primary outcome measure was the percentage of matched residents in the categorical pediatrics, child neurology, and medical genetics training programs who identified as URM. The percentage of URM residents increased to 16% (6 of 37) in 2018, 26% (11 of 43) in 2019, 19% (8 of 43) in 2020, and 21% (9 of 43) in 2021 (a four-year average of 22% URM residents; </a:t>
            </a:r>
            <a:r>
              <a:rPr lang="en-US" sz="1100" i="1" dirty="0">
                <a:solidFill>
                  <a:srgbClr val="1A1A1A"/>
                </a:solidFill>
              </a:rPr>
              <a:t>P</a:t>
            </a:r>
            <a:r>
              <a:rPr lang="en-US" sz="1100" dirty="0">
                <a:solidFill>
                  <a:srgbClr val="1A1A1A"/>
                </a:solidFill>
              </a:rPr>
              <a:t> = .0002). </a:t>
            </a:r>
            <a:endParaRPr lang="en-US" sz="1100" dirty="0"/>
          </a:p>
        </p:txBody>
      </p:sp>
      <p:sp>
        <p:nvSpPr>
          <p:cNvPr id="4" name="Slide Number Placeholder 3"/>
          <p:cNvSpPr>
            <a:spLocks noGrp="1"/>
          </p:cNvSpPr>
          <p:nvPr>
            <p:ph type="sldNum" sz="quarter" idx="5"/>
          </p:nvPr>
        </p:nvSpPr>
        <p:spPr/>
        <p:txBody>
          <a:bodyPr/>
          <a:lstStyle/>
          <a:p>
            <a:fld id="{1081E308-4687-412C-BB3C-5131C7E29922}" type="slidenum">
              <a:rPr lang="en-US" smtClean="0"/>
              <a:t>26</a:t>
            </a:fld>
            <a:endParaRPr lang="en-US"/>
          </a:p>
        </p:txBody>
      </p:sp>
    </p:spTree>
    <p:extLst>
      <p:ext uri="{BB962C8B-B14F-4D97-AF65-F5344CB8AC3E}">
        <p14:creationId xmlns:p14="http://schemas.microsoft.com/office/powerpoint/2010/main" val="3700739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Transcription </a:t>
            </a:r>
            <a:r>
              <a:rPr lang="en-US" sz="1200" u="sng" dirty="0" smtClean="0"/>
              <a:t>for this slide</a:t>
            </a:r>
            <a:r>
              <a:rPr lang="en-US" sz="1200" u="sng" baseline="0" dirty="0" smtClean="0"/>
              <a:t> (John Mahan</a:t>
            </a:r>
            <a:r>
              <a:rPr lang="en-US" sz="1200" u="sng" dirty="0" smtClean="0"/>
              <a:t>):</a:t>
            </a:r>
          </a:p>
          <a:p>
            <a:r>
              <a:rPr lang="en-US" dirty="0" smtClean="0"/>
              <a:t>So Id like to take a moment and jus t point out some keys to success that we believe can help you</a:t>
            </a:r>
            <a:r>
              <a:rPr lang="en-US" baseline="0" dirty="0" smtClean="0"/>
              <a:t> really do well in an engagement activity and reap the benefits of engagement for you and the folks you work with; what we like to call the microenvironment.  </a:t>
            </a:r>
          </a:p>
          <a:p>
            <a:r>
              <a:rPr lang="en-US" baseline="0" dirty="0" smtClean="0"/>
              <a:t>First of all its really valuable to engage in something you care about. Something in your work environment where your effort and energy to make it better are </a:t>
            </a:r>
            <a:r>
              <a:rPr lang="en-US" baseline="0" dirty="0" err="1" smtClean="0"/>
              <a:t>gonna</a:t>
            </a:r>
            <a:r>
              <a:rPr lang="en-US" baseline="0" dirty="0" smtClean="0"/>
              <a:t> be a good thing for you and you care about that task.  </a:t>
            </a:r>
          </a:p>
          <a:p>
            <a:endParaRPr lang="en-US" baseline="0" dirty="0" smtClean="0"/>
          </a:p>
          <a:p>
            <a:r>
              <a:rPr lang="en-US" baseline="0" dirty="0" smtClean="0"/>
              <a:t>A second item is to engage with colleagues who care about the issue.  Its helpful to include those with differing perspectives, you're more likely to come to a good solution when you have different perspectives.  But there’s something special about the engaging with colleagues that makes it a positive for you and your colleagues that you're doing it together.</a:t>
            </a:r>
          </a:p>
          <a:p>
            <a:endParaRPr lang="en-US" baseline="0" dirty="0" smtClean="0"/>
          </a:p>
          <a:p>
            <a:r>
              <a:rPr lang="en-US" baseline="0" dirty="0" smtClean="0"/>
              <a:t>We think its also important to enlist the sponsorship and support of your boss.  To pursue an area of improvement in your microenvironment in your team in your area that is imp to the boss as well is more likely to result in a successful outcome and be appreciated and be implemented.</a:t>
            </a:r>
          </a:p>
          <a:p>
            <a:endParaRPr lang="en-US" baseline="0" dirty="0" smtClean="0"/>
          </a:p>
          <a:p>
            <a:r>
              <a:rPr lang="en-US" baseline="0" dirty="0" smtClean="0"/>
              <a:t>Lastly start small and meaningful. Not talking about getting involved in large hospital wide initiatives necessarily.  In fact we would argue that its better to start small and do things that are more likely to come to success in a reasonable period of time and therefore be meaningful to you</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421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Transcription </a:t>
            </a:r>
            <a:r>
              <a:rPr lang="en-US" sz="1200" u="sng" dirty="0" smtClean="0"/>
              <a:t>for this slide</a:t>
            </a:r>
            <a:r>
              <a:rPr lang="en-US" sz="1200" u="sng" baseline="0" dirty="0" smtClean="0"/>
              <a:t> (John Mahan</a:t>
            </a:r>
            <a:r>
              <a:rPr lang="en-US" sz="1200" u="sng"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smtClean="0"/>
              <a:t>So the what of</a:t>
            </a:r>
            <a:r>
              <a:rPr lang="en-US" sz="1200" u="none" baseline="0" dirty="0" smtClean="0"/>
              <a:t> engagement is to practice collaborating to improve the workplace efficiency.  So that’s the activity we’re </a:t>
            </a:r>
            <a:r>
              <a:rPr lang="en-US" sz="1200" u="none" baseline="0" dirty="0" err="1" smtClean="0"/>
              <a:t>gonna</a:t>
            </a:r>
            <a:r>
              <a:rPr lang="en-US" sz="1200" u="none" baseline="0" dirty="0" smtClean="0"/>
              <a:t> have you do is work through something where you’re collaborating with others to improve efficiency in your work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baseline="0" dirty="0" smtClean="0"/>
              <a:t>Why this is important is for you to start to understand how it feels to be involved in the process of systems change.</a:t>
            </a:r>
            <a:endParaRPr lang="en-US" sz="1200" u="none" dirty="0" smtClean="0"/>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8255" indent="-291636">
              <a:defRPr>
                <a:solidFill>
                  <a:schemeClr val="tx1"/>
                </a:solidFill>
                <a:latin typeface="Arial" panose="020B0604020202020204" pitchFamily="34" charset="0"/>
              </a:defRPr>
            </a:lvl2pPr>
            <a:lvl3pPr marL="1166546" indent="-233309">
              <a:defRPr>
                <a:solidFill>
                  <a:schemeClr val="tx1"/>
                </a:solidFill>
                <a:latin typeface="Arial" panose="020B0604020202020204" pitchFamily="34" charset="0"/>
              </a:defRPr>
            </a:lvl3pPr>
            <a:lvl4pPr marL="1633164" indent="-233309">
              <a:defRPr>
                <a:solidFill>
                  <a:schemeClr val="tx1"/>
                </a:solidFill>
                <a:latin typeface="Arial" panose="020B0604020202020204" pitchFamily="34" charset="0"/>
              </a:defRPr>
            </a:lvl4pPr>
            <a:lvl5pPr marL="2099782" indent="-233309">
              <a:defRPr>
                <a:solidFill>
                  <a:schemeClr val="tx1"/>
                </a:solidFill>
                <a:latin typeface="Arial" panose="020B0604020202020204" pitchFamily="34" charset="0"/>
              </a:defRPr>
            </a:lvl5pPr>
            <a:lvl6pPr marL="2566401" indent="-233309" defTabSz="466618" eaLnBrk="0" fontAlgn="base" hangingPunct="0">
              <a:spcBef>
                <a:spcPct val="0"/>
              </a:spcBef>
              <a:spcAft>
                <a:spcPct val="0"/>
              </a:spcAft>
              <a:defRPr>
                <a:solidFill>
                  <a:schemeClr val="tx1"/>
                </a:solidFill>
                <a:latin typeface="Arial" panose="020B0604020202020204" pitchFamily="34" charset="0"/>
              </a:defRPr>
            </a:lvl6pPr>
            <a:lvl7pPr marL="3033019" indent="-233309" defTabSz="466618" eaLnBrk="0" fontAlgn="base" hangingPunct="0">
              <a:spcBef>
                <a:spcPct val="0"/>
              </a:spcBef>
              <a:spcAft>
                <a:spcPct val="0"/>
              </a:spcAft>
              <a:defRPr>
                <a:solidFill>
                  <a:schemeClr val="tx1"/>
                </a:solidFill>
                <a:latin typeface="Arial" panose="020B0604020202020204" pitchFamily="34" charset="0"/>
              </a:defRPr>
            </a:lvl7pPr>
            <a:lvl8pPr marL="3499637" indent="-233309" defTabSz="466618" eaLnBrk="0" fontAlgn="base" hangingPunct="0">
              <a:spcBef>
                <a:spcPct val="0"/>
              </a:spcBef>
              <a:spcAft>
                <a:spcPct val="0"/>
              </a:spcAft>
              <a:defRPr>
                <a:solidFill>
                  <a:schemeClr val="tx1"/>
                </a:solidFill>
                <a:latin typeface="Arial" panose="020B0604020202020204" pitchFamily="34" charset="0"/>
              </a:defRPr>
            </a:lvl8pPr>
            <a:lvl9pPr marL="3966256" indent="-233309" defTabSz="46661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D989EF-04BC-4C71-97F1-E9C094EE61B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36397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Transcription </a:t>
            </a:r>
            <a:r>
              <a:rPr lang="en-US" sz="1200" u="sng" dirty="0" smtClean="0"/>
              <a:t>for this slide</a:t>
            </a:r>
            <a:r>
              <a:rPr lang="en-US" sz="1200" u="sng" baseline="0" dirty="0" smtClean="0"/>
              <a:t> (John Mahan</a:t>
            </a:r>
            <a:r>
              <a:rPr lang="en-US" sz="1200" u="sng" dirty="0" smtClean="0"/>
              <a:t>):</a:t>
            </a:r>
          </a:p>
          <a:p>
            <a:pPr marL="0" marR="0" lvl="0" indent="0" algn="l" defTabSz="933237" rtl="0" eaLnBrk="1" fontAlgn="auto" latinLnBrk="0" hangingPunct="1">
              <a:lnSpc>
                <a:spcPct val="100000"/>
              </a:lnSpc>
              <a:spcBef>
                <a:spcPts val="0"/>
              </a:spcBef>
              <a:spcAft>
                <a:spcPts val="0"/>
              </a:spcAft>
              <a:buClrTx/>
              <a:buSzTx/>
              <a:buFontTx/>
              <a:buNone/>
              <a:tabLst/>
              <a:defRPr/>
            </a:pPr>
            <a:r>
              <a:rPr lang="en-US" sz="1200" u="none" dirty="0" smtClean="0"/>
              <a:t>We’re </a:t>
            </a:r>
            <a:r>
              <a:rPr lang="en-US" sz="1200" u="none" dirty="0" err="1" smtClean="0"/>
              <a:t>gonna</a:t>
            </a:r>
            <a:r>
              <a:rPr lang="en-US" sz="1200" u="none" dirty="0" smtClean="0"/>
              <a:t> have you in a moment break out into small groups and work on one case.</a:t>
            </a:r>
          </a:p>
          <a:p>
            <a:pPr marL="0" marR="0" lvl="0" indent="0" algn="l" defTabSz="933237" rtl="0" eaLnBrk="1" fontAlgn="auto" latinLnBrk="0" hangingPunct="1">
              <a:lnSpc>
                <a:spcPct val="100000"/>
              </a:lnSpc>
              <a:spcBef>
                <a:spcPts val="0"/>
              </a:spcBef>
              <a:spcAft>
                <a:spcPts val="0"/>
              </a:spcAft>
              <a:buClrTx/>
              <a:buSzTx/>
              <a:buFontTx/>
              <a:buNone/>
              <a:tabLst/>
              <a:defRPr/>
            </a:pPr>
            <a:r>
              <a:rPr lang="en-US" sz="1200" u="none" dirty="0" smtClean="0"/>
              <a:t>When you get into groups: assign a scribe, review worksheet</a:t>
            </a:r>
            <a:r>
              <a:rPr lang="en-US" sz="1200" u="none" baseline="0" dirty="0" smtClean="0"/>
              <a:t> and the case/problem,</a:t>
            </a:r>
            <a:r>
              <a:rPr lang="en-US" sz="1200" u="none" dirty="0" smtClean="0"/>
              <a:t> choose a spokesperson </a:t>
            </a:r>
          </a:p>
          <a:p>
            <a:pPr marL="0" marR="0" lvl="0" indent="0" algn="l" defTabSz="933237" rtl="0" eaLnBrk="1" fontAlgn="auto" latinLnBrk="0" hangingPunct="1">
              <a:lnSpc>
                <a:spcPct val="100000"/>
              </a:lnSpc>
              <a:spcBef>
                <a:spcPts val="0"/>
              </a:spcBef>
              <a:spcAft>
                <a:spcPts val="0"/>
              </a:spcAft>
              <a:buClrTx/>
              <a:buSzTx/>
              <a:buFontTx/>
              <a:buNone/>
              <a:tabLst/>
              <a:defRPr/>
            </a:pPr>
            <a:r>
              <a:rPr lang="en-US" sz="1200" u="none" dirty="0" smtClean="0"/>
              <a:t>You’ll have about 12 min to review the scenario and generate an action plan with several specific steps.</a:t>
            </a:r>
          </a:p>
          <a:p>
            <a:pPr defTabSz="933237">
              <a:defRPr/>
            </a:pPr>
            <a:endParaRPr lang="en-US" dirty="0"/>
          </a:p>
          <a:p>
            <a:pPr defTabSz="933237">
              <a:defRPr/>
            </a:pPr>
            <a:r>
              <a:rPr lang="en-US" dirty="0"/>
              <a:t>Small Group Case Discussions   </a:t>
            </a:r>
            <a:r>
              <a:rPr lang="en-US" b="1" dirty="0"/>
              <a:t>(12 min)</a:t>
            </a:r>
          </a:p>
          <a:p>
            <a:pPr defTabSz="933237">
              <a:defRPr/>
            </a:pPr>
            <a:r>
              <a:rPr lang="en-US" b="1" dirty="0"/>
              <a:t>Change #4?</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198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Our STREAM model incorporates four areas where we can work to improve our overall wellness: Well-Being, Resilience, Engagement and Joy and Meaning in Medicine</a:t>
            </a:r>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8D989EF-04BC-4C71-97F1-E9C094EE61BA}" type="slidenum">
              <a:rPr lang="en-US" altLang="en-US" smtClean="0">
                <a:cs typeface="Arial" panose="020B0604020202020204" pitchFamily="34" charset="0"/>
              </a:rPr>
              <a:pPr/>
              <a:t>3</a:t>
            </a:fld>
            <a:endParaRPr lang="en-US" altLang="en-US">
              <a:cs typeface="Arial" panose="020B0604020202020204" pitchFamily="34" charset="0"/>
            </a:endParaRPr>
          </a:p>
        </p:txBody>
      </p:sp>
    </p:spTree>
    <p:extLst>
      <p:ext uri="{BB962C8B-B14F-4D97-AF65-F5344CB8AC3E}">
        <p14:creationId xmlns:p14="http://schemas.microsoft.com/office/powerpoint/2010/main" val="3875150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Transcription </a:t>
            </a:r>
            <a:r>
              <a:rPr lang="en-US" sz="1200" u="sng" dirty="0" smtClean="0"/>
              <a:t>for this slide</a:t>
            </a:r>
            <a:r>
              <a:rPr lang="en-US" sz="1200" u="sng" baseline="0" dirty="0" smtClean="0"/>
              <a:t> (John Mahan</a:t>
            </a:r>
            <a:r>
              <a:rPr lang="en-US" sz="1200" u="sng" dirty="0" smtClean="0"/>
              <a:t>):</a:t>
            </a:r>
          </a:p>
          <a:p>
            <a:r>
              <a:rPr lang="en-US" dirty="0" smtClean="0"/>
              <a:t>So we’ll give you an example.</a:t>
            </a:r>
            <a:r>
              <a:rPr lang="en-US" baseline="0" dirty="0" smtClean="0"/>
              <a:t>  Here’s a case</a:t>
            </a:r>
          </a:p>
          <a:p>
            <a:endParaRPr lang="en-US" dirty="0" smtClean="0"/>
          </a:p>
          <a:p>
            <a:r>
              <a:rPr lang="en-US" dirty="0" smtClean="0"/>
              <a:t>*He reads the above scenarios*</a:t>
            </a:r>
          </a:p>
          <a:p>
            <a:endParaRPr lang="en-US" dirty="0" smtClean="0"/>
          </a:p>
          <a:p>
            <a:r>
              <a:rPr lang="en-US" dirty="0" smtClean="0"/>
              <a:t>So your task with your group is to generate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389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Transcription </a:t>
            </a:r>
            <a:r>
              <a:rPr lang="en-US" sz="1200" u="sng" dirty="0" smtClean="0"/>
              <a:t>for this slide</a:t>
            </a:r>
            <a:r>
              <a:rPr lang="en-US" sz="1200" u="sng" baseline="0" dirty="0" smtClean="0"/>
              <a:t> (John Mahan</a:t>
            </a:r>
            <a:r>
              <a:rPr lang="en-US" sz="1200" u="sng"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smtClean="0"/>
              <a:t>So for example, you might generate these type of actions.  You should come up with your own, but you might generate</a:t>
            </a:r>
            <a:r>
              <a:rPr lang="en-US" sz="1200" u="none" baseline="0" dirty="0" smtClean="0"/>
              <a:t> actions like:</a:t>
            </a:r>
            <a:endParaRPr lang="en-US" sz="120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smtClean="0"/>
              <a:t>*reads the 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smtClean="0"/>
              <a:t>So these would be some potential actions and then on your worksheet write in these potential solutions</a:t>
            </a:r>
            <a:r>
              <a:rPr lang="en-US" sz="1200" u="none" baseline="0" dirty="0" smtClean="0"/>
              <a:t> and identify at least two steps on how that might be implemented in your work environment.</a:t>
            </a:r>
            <a:endParaRPr lang="en-US" sz="1200" u="none"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25741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8D989EF-04BC-4C71-97F1-E9C094EE61BA}" type="slidenum">
              <a:rPr lang="en-US" altLang="en-US" smtClean="0">
                <a:cs typeface="Arial" panose="020B0604020202020204" pitchFamily="34" charset="0"/>
              </a:rPr>
              <a:pPr/>
              <a:t>32</a:t>
            </a:fld>
            <a:endParaRPr lang="en-US" altLang="en-US">
              <a:cs typeface="Arial" panose="020B0604020202020204" pitchFamily="34" charset="0"/>
            </a:endParaRPr>
          </a:p>
        </p:txBody>
      </p:sp>
    </p:spTree>
    <p:extLst>
      <p:ext uri="{BB962C8B-B14F-4D97-AF65-F5344CB8AC3E}">
        <p14:creationId xmlns:p14="http://schemas.microsoft.com/office/powerpoint/2010/main" val="19399270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Video transcript for this slide</a:t>
            </a:r>
            <a:r>
              <a:rPr lang="en-US" sz="1200" u="sng" baseline="0" dirty="0" smtClean="0"/>
              <a:t> (Suzie Reed</a:t>
            </a:r>
            <a:r>
              <a:rPr lang="en-US" sz="1200" u="sng" dirty="0" smtClean="0"/>
              <a:t>):</a:t>
            </a:r>
          </a:p>
          <a:p>
            <a:r>
              <a:rPr lang="en-US" sz="1200" kern="1200" dirty="0" smtClean="0">
                <a:solidFill>
                  <a:schemeClr val="tx1"/>
                </a:solidFill>
                <a:effectLst/>
                <a:latin typeface="+mn-lt"/>
                <a:ea typeface="+mn-ea"/>
                <a:cs typeface="+mn-cs"/>
              </a:rPr>
              <a:t>so as you move into this next activity, we really want to encourage you to keep an open mind. It can really feel like you're pushing a giant boulder up a hill when you're trying to engage in some sort of systems improvement when you already have an overwhelming to-do list. So we realize this can feel like, you know, one more thing, one more really difficult to achieve thing. </a:t>
            </a:r>
            <a:endParaRPr lang="en-US" dirty="0"/>
          </a:p>
        </p:txBody>
      </p:sp>
      <p:sp>
        <p:nvSpPr>
          <p:cNvPr id="4" name="Slide Number Placeholder 3"/>
          <p:cNvSpPr>
            <a:spLocks noGrp="1"/>
          </p:cNvSpPr>
          <p:nvPr>
            <p:ph type="sldNum" sz="quarter" idx="5"/>
          </p:nvPr>
        </p:nvSpPr>
        <p:spPr/>
        <p:txBody>
          <a:bodyPr/>
          <a:lstStyle/>
          <a:p>
            <a:fld id="{1081E308-4687-412C-BB3C-5131C7E29922}" type="slidenum">
              <a:rPr lang="en-US" smtClean="0"/>
              <a:t>33</a:t>
            </a:fld>
            <a:endParaRPr lang="en-US"/>
          </a:p>
        </p:txBody>
      </p:sp>
    </p:spTree>
    <p:extLst>
      <p:ext uri="{BB962C8B-B14F-4D97-AF65-F5344CB8AC3E}">
        <p14:creationId xmlns:p14="http://schemas.microsoft.com/office/powerpoint/2010/main" val="1915048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Video transcript for this slide</a:t>
            </a:r>
            <a:r>
              <a:rPr lang="en-US" sz="1200" u="sng" baseline="0" dirty="0" smtClean="0"/>
              <a:t> (Suzie Reed</a:t>
            </a:r>
            <a:r>
              <a:rPr lang="en-US" sz="1200" u="sng"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when thinking about these difficult tasks, there are the more common things that we consider, the importance of taking breaks and taking rests, the importance of considering the barriers that you might face when undergoing a challenging intervention or systems improvement, and also making sure that we work efficiently and work together. </a:t>
            </a:r>
          </a:p>
        </p:txBody>
      </p:sp>
      <p:sp>
        <p:nvSpPr>
          <p:cNvPr id="4" name="Slide Number Placeholder 3"/>
          <p:cNvSpPr>
            <a:spLocks noGrp="1"/>
          </p:cNvSpPr>
          <p:nvPr>
            <p:ph type="sldNum" sz="quarter" idx="5"/>
          </p:nvPr>
        </p:nvSpPr>
        <p:spPr/>
        <p:txBody>
          <a:bodyPr/>
          <a:lstStyle/>
          <a:p>
            <a:fld id="{ADD29145-333D-4735-85AA-4F46FB6CA1E4}" type="slidenum">
              <a:rPr lang="en-US" smtClean="0"/>
              <a:t>34</a:t>
            </a:fld>
            <a:endParaRPr lang="en-US"/>
          </a:p>
        </p:txBody>
      </p:sp>
    </p:spTree>
    <p:extLst>
      <p:ext uri="{BB962C8B-B14F-4D97-AF65-F5344CB8AC3E}">
        <p14:creationId xmlns:p14="http://schemas.microsoft.com/office/powerpoint/2010/main" val="2653919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Video transcript for this slide</a:t>
            </a:r>
            <a:r>
              <a:rPr lang="en-US" sz="1200" u="sng" baseline="0" dirty="0" smtClean="0"/>
              <a:t> (Suzie Reed</a:t>
            </a:r>
            <a:r>
              <a:rPr lang="en-US" sz="1200" u="sng"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 knowing that this is a challenging task set before you, we also want to encourage you to think a little creatively and maybe think outside the box a little bit. Maybe it means changing your summit or breaking up your rock and looking at it differently. Or maybe it means pushing your rock in a different direction than you were expecting or that you had planned. So keep those ideas in mind as you move into this next activity.</a:t>
            </a:r>
          </a:p>
        </p:txBody>
      </p:sp>
      <p:sp>
        <p:nvSpPr>
          <p:cNvPr id="4" name="Slide Number Placeholder 3"/>
          <p:cNvSpPr>
            <a:spLocks noGrp="1"/>
          </p:cNvSpPr>
          <p:nvPr>
            <p:ph type="sldNum" sz="quarter" idx="5"/>
          </p:nvPr>
        </p:nvSpPr>
        <p:spPr/>
        <p:txBody>
          <a:bodyPr/>
          <a:lstStyle/>
          <a:p>
            <a:fld id="{ADD29145-333D-4735-85AA-4F46FB6CA1E4}" type="slidenum">
              <a:rPr lang="en-US" smtClean="0"/>
              <a:t>35</a:t>
            </a:fld>
            <a:endParaRPr lang="en-US"/>
          </a:p>
        </p:txBody>
      </p:sp>
    </p:spTree>
    <p:extLst>
      <p:ext uri="{BB962C8B-B14F-4D97-AF65-F5344CB8AC3E}">
        <p14:creationId xmlns:p14="http://schemas.microsoft.com/office/powerpoint/2010/main" val="4210752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JDM</a:t>
            </a:r>
          </a:p>
          <a:p>
            <a:endParaRPr lang="en-US" dirty="0"/>
          </a:p>
          <a:p>
            <a:pPr defTabSz="933237">
              <a:defRPr/>
            </a:pPr>
            <a:r>
              <a:rPr lang="en-US" dirty="0"/>
              <a:t>It can be easy for think “that will never work” or “no one at my intuition will support this”.  We want to challenge you to change your thinking to “what would it look like if this were to change?”.  This mindset will allow for greater creativity in thinking about options instead of focusing on the barriers.  </a:t>
            </a:r>
          </a:p>
          <a:p>
            <a:endParaRPr lang="en-US" dirty="0"/>
          </a:p>
          <a:p>
            <a:r>
              <a:rPr lang="en-US" dirty="0"/>
              <a:t>You may have tried</a:t>
            </a:r>
            <a:r>
              <a:rPr lang="en-US" baseline="0" dirty="0"/>
              <a:t> things (or your organization may have tried things) in the past that haven’t worked, but try to stay open to re-thinking old ideas and generating some potential new ones</a:t>
            </a:r>
            <a:endParaRPr lang="en-US" dirty="0"/>
          </a:p>
        </p:txBody>
      </p:sp>
      <p:sp>
        <p:nvSpPr>
          <p:cNvPr id="4" name="Slide Number Placeholder 3"/>
          <p:cNvSpPr>
            <a:spLocks noGrp="1"/>
          </p:cNvSpPr>
          <p:nvPr>
            <p:ph type="sldNum" sz="quarter" idx="5"/>
          </p:nvPr>
        </p:nvSpPr>
        <p:spPr/>
        <p:txBody>
          <a:bodyPr/>
          <a:lstStyle/>
          <a:p>
            <a:fld id="{1081E308-4687-412C-BB3C-5131C7E29922}" type="slidenum">
              <a:rPr lang="en-US" smtClean="0"/>
              <a:t>36</a:t>
            </a:fld>
            <a:endParaRPr lang="en-US"/>
          </a:p>
        </p:txBody>
      </p:sp>
    </p:spTree>
    <p:extLst>
      <p:ext uri="{BB962C8B-B14F-4D97-AF65-F5344CB8AC3E}">
        <p14:creationId xmlns:p14="http://schemas.microsoft.com/office/powerpoint/2010/main" val="9919000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a:t>
            </a:r>
            <a:r>
              <a:rPr lang="en-US" baseline="0" dirty="0"/>
              <a:t> SLIDE (10 min)</a:t>
            </a:r>
          </a:p>
          <a:p>
            <a:endParaRPr lang="en-US" dirty="0"/>
          </a:p>
          <a:p>
            <a:r>
              <a:rPr lang="en-US" dirty="0"/>
              <a:t>Discussion</a:t>
            </a:r>
            <a:r>
              <a:rPr lang="en-US" baseline="0" dirty="0"/>
              <a:t>: (not the content, but the experience)</a:t>
            </a:r>
          </a:p>
          <a:p>
            <a:r>
              <a:rPr lang="en-US" baseline="0" dirty="0"/>
              <a:t>--Could you come up with useful solutions?</a:t>
            </a:r>
          </a:p>
          <a:p>
            <a:r>
              <a:rPr lang="en-US" baseline="0" dirty="0"/>
              <a:t>--What was the most difficult in this process?</a:t>
            </a:r>
          </a:p>
          <a:p>
            <a:r>
              <a:rPr lang="en-US" baseline="0" dirty="0"/>
              <a:t>--Did you feel like there is a chance for your solution to be heard/implemented?</a:t>
            </a:r>
            <a:endParaRPr lang="en-US" dirty="0"/>
          </a:p>
        </p:txBody>
      </p:sp>
      <p:sp>
        <p:nvSpPr>
          <p:cNvPr id="4" name="Slide Number Placeholder 3"/>
          <p:cNvSpPr>
            <a:spLocks noGrp="1"/>
          </p:cNvSpPr>
          <p:nvPr>
            <p:ph type="sldNum" sz="quarter" idx="10"/>
          </p:nvPr>
        </p:nvSpPr>
        <p:spPr/>
        <p:txBody>
          <a:bodyPr/>
          <a:lstStyle/>
          <a:p>
            <a:fld id="{1081E308-4687-412C-BB3C-5131C7E29922}" type="slidenum">
              <a:rPr lang="en-US" smtClean="0"/>
              <a:t>37</a:t>
            </a:fld>
            <a:endParaRPr lang="en-US"/>
          </a:p>
        </p:txBody>
      </p:sp>
    </p:spTree>
    <p:extLst>
      <p:ext uri="{BB962C8B-B14F-4D97-AF65-F5344CB8AC3E}">
        <p14:creationId xmlns:p14="http://schemas.microsoft.com/office/powerpoint/2010/main" val="2059865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8D989EF-04BC-4C71-97F1-E9C094EE61BA}" type="slidenum">
              <a:rPr lang="en-US" altLang="en-US" smtClean="0">
                <a:cs typeface="Arial" panose="020B0604020202020204" pitchFamily="34" charset="0"/>
              </a:rPr>
              <a:pPr/>
              <a:t>38</a:t>
            </a:fld>
            <a:endParaRPr lang="en-US" altLang="en-US">
              <a:cs typeface="Arial" panose="020B0604020202020204" pitchFamily="34" charset="0"/>
            </a:endParaRPr>
          </a:p>
        </p:txBody>
      </p:sp>
    </p:spTree>
    <p:extLst>
      <p:ext uri="{BB962C8B-B14F-4D97-AF65-F5344CB8AC3E}">
        <p14:creationId xmlns:p14="http://schemas.microsoft.com/office/powerpoint/2010/main" val="1451243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u="sng" dirty="0" smtClean="0">
                <a:effectLst/>
                <a:latin typeface="Calibri" panose="020F0502020204030204" pitchFamily="34" charset="0"/>
                <a:ea typeface="Calibri" panose="020F0502020204030204" pitchFamily="34" charset="0"/>
              </a:rPr>
              <a:t>Transcript</a:t>
            </a:r>
            <a:r>
              <a:rPr lang="en-US" sz="1800" u="sng" baseline="0" dirty="0" smtClean="0">
                <a:effectLst/>
                <a:latin typeface="Calibri" panose="020F0502020204030204" pitchFamily="34" charset="0"/>
                <a:ea typeface="Calibri" panose="020F0502020204030204" pitchFamily="34" charset="0"/>
              </a:rPr>
              <a:t> (Suzie):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It's important to keep in mind when considering a change that you'd like to see happen or you'd like to lead that context is very important. So different contextual factors about different working environments really affect how well or how likely a change is to be successful. Some seeds will grow in any environment while others require very specific very specific environmental factors to thrive. And so it's important to consider that when working through your change that you would like to see through. </a:t>
            </a:r>
          </a:p>
          <a:p>
            <a:pPr marL="0" marR="0">
              <a:spcBef>
                <a:spcPts val="0"/>
              </a:spcBef>
              <a:spcAft>
                <a:spcPts val="0"/>
              </a:spcAft>
            </a:pPr>
            <a:endParaRPr lang="en-US" sz="1800" dirty="0" smtClean="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smtClean="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smtClean="0">
                <a:effectLst/>
                <a:latin typeface="Calibri" panose="020F0502020204030204" pitchFamily="34" charset="0"/>
                <a:ea typeface="Calibri" panose="020F0502020204030204" pitchFamily="34" charset="0"/>
              </a:rPr>
              <a:t>The </a:t>
            </a:r>
            <a:r>
              <a:rPr lang="en-US" sz="1800" dirty="0">
                <a:effectLst/>
                <a:latin typeface="Calibri" panose="020F0502020204030204" pitchFamily="34" charset="0"/>
                <a:ea typeface="Calibri" panose="020F0502020204030204" pitchFamily="34" charset="0"/>
              </a:rPr>
              <a:t>variability in results of changes in different places and organizations is because certain context influences make it easier or more difficult to implement the intervention fully, and these influences are present or absent to a greater or lesser degree in different places or in different organizations.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These context influences are more and less important at different stages in selling, starting, progressing, sustaining and spreading an improvement.  Some seeds will grow anywhere in about any conditions, some require a specific environment and a gardener with specific skills.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092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want everyone to participate during this session, be respectful and open to new ideas. </a:t>
            </a:r>
          </a:p>
          <a:p>
            <a:endParaRPr lang="en-US" dirty="0"/>
          </a:p>
        </p:txBody>
      </p:sp>
      <p:sp>
        <p:nvSpPr>
          <p:cNvPr id="4" name="Slide Number Placeholder 3"/>
          <p:cNvSpPr>
            <a:spLocks noGrp="1"/>
          </p:cNvSpPr>
          <p:nvPr>
            <p:ph type="sldNum" sz="quarter" idx="10"/>
          </p:nvPr>
        </p:nvSpPr>
        <p:spPr/>
        <p:txBody>
          <a:bodyPr/>
          <a:lstStyle/>
          <a:p>
            <a:fld id="{1081E308-4687-412C-BB3C-5131C7E29922}" type="slidenum">
              <a:rPr lang="en-US" smtClean="0"/>
              <a:t>4</a:t>
            </a:fld>
            <a:endParaRPr lang="en-US"/>
          </a:p>
        </p:txBody>
      </p:sp>
    </p:spTree>
    <p:extLst>
      <p:ext uri="{BB962C8B-B14F-4D97-AF65-F5344CB8AC3E}">
        <p14:creationId xmlns:p14="http://schemas.microsoft.com/office/powerpoint/2010/main" val="21076238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Calibri" panose="020F0502020204030204" pitchFamily="34" charset="0"/>
                <a:ea typeface="Calibri" panose="020F0502020204030204" pitchFamily="34" charset="0"/>
              </a:rPr>
              <a:t>Transcript (Suzie):</a:t>
            </a:r>
          </a:p>
          <a:p>
            <a:r>
              <a:rPr lang="en-US" sz="1200" kern="1200" dirty="0" smtClean="0">
                <a:solidFill>
                  <a:schemeClr val="tx1"/>
                </a:solidFill>
                <a:effectLst/>
                <a:latin typeface="+mn-lt"/>
                <a:ea typeface="+mn-ea"/>
                <a:cs typeface="+mn-cs"/>
              </a:rPr>
              <a:t>Here is a framework that can be helpful when you're considering starting out your own change. So vision, leadership, and learning culture are at the center. So important for any change, for any engagement in creating a better working environment for yourself and your colleagues. </a:t>
            </a:r>
          </a:p>
          <a:p>
            <a:r>
              <a:rPr lang="en-US" sz="1200" kern="1200" dirty="0" smtClean="0">
                <a:solidFill>
                  <a:schemeClr val="tx1"/>
                </a:solidFill>
                <a:effectLst/>
                <a:latin typeface="+mn-lt"/>
                <a:ea typeface="+mn-ea"/>
                <a:cs typeface="+mn-cs"/>
              </a:rPr>
              <a:t>And we also know that while vision and leadership and learning culture are essential and the core to any sort of change intervention, that using multiple strategies really increases the likelihood that the change will be successful.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Calibri" panose="020F0502020204030204" pitchFamily="34" charset="0"/>
                <a:ea typeface="Calibri" panose="020F0502020204030204" pitchFamily="34" charset="0"/>
              </a:rPr>
              <a:t/>
            </a:r>
            <a:br>
              <a:rPr lang="en-US" sz="1800" dirty="0" smtClean="0">
                <a:effectLst/>
                <a:latin typeface="Calibri" panose="020F0502020204030204" pitchFamily="34" charset="0"/>
                <a:ea typeface="Calibri" panose="020F0502020204030204" pitchFamily="34" charset="0"/>
              </a:rPr>
            </a:br>
            <a:r>
              <a:rPr lang="en-US" sz="1800" dirty="0" smtClean="0">
                <a:effectLst/>
                <a:latin typeface="Calibri" panose="020F0502020204030204" pitchFamily="34" charset="0"/>
                <a:ea typeface="Calibri" panose="020F0502020204030204" pitchFamily="34" charset="0"/>
              </a:rPr>
              <a:t>Here </a:t>
            </a:r>
            <a:r>
              <a:rPr lang="en-US" sz="1800" dirty="0">
                <a:effectLst/>
                <a:latin typeface="Calibri" panose="020F0502020204030204" pitchFamily="34" charset="0"/>
                <a:ea typeface="Calibri" panose="020F0502020204030204" pitchFamily="34" charset="0"/>
              </a:rPr>
              <a:t>is a concept that might be helpful to think through as you are embarking on an improvement idea.  Vision, leadership, and culture are at the center.  We know that implementation of improvement ideas works best when it is applied through multiple strategies at multiple levels.  </a:t>
            </a:r>
          </a:p>
          <a:p>
            <a:endParaRPr lang="en-US" dirty="0"/>
          </a:p>
        </p:txBody>
      </p:sp>
      <p:sp>
        <p:nvSpPr>
          <p:cNvPr id="4" name="Slide Number Placeholder 3"/>
          <p:cNvSpPr>
            <a:spLocks noGrp="1"/>
          </p:cNvSpPr>
          <p:nvPr>
            <p:ph type="sldNum" sz="quarter" idx="5"/>
          </p:nvPr>
        </p:nvSpPr>
        <p:spPr/>
        <p:txBody>
          <a:bodyPr/>
          <a:lstStyle/>
          <a:p>
            <a:fld id="{F6BDED50-048A-4117-BC22-7A0B95E544F1}" type="slidenum">
              <a:rPr lang="en-US" smtClean="0"/>
              <a:t>40</a:t>
            </a:fld>
            <a:endParaRPr lang="en-US"/>
          </a:p>
        </p:txBody>
      </p:sp>
    </p:spTree>
    <p:extLst>
      <p:ext uri="{BB962C8B-B14F-4D97-AF65-F5344CB8AC3E}">
        <p14:creationId xmlns:p14="http://schemas.microsoft.com/office/powerpoint/2010/main" val="13606884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8D989EF-04BC-4C71-97F1-E9C094EE61BA}" type="slidenum">
              <a:rPr lang="en-US" altLang="en-US" smtClean="0">
                <a:cs typeface="Arial" panose="020B0604020202020204" pitchFamily="34" charset="0"/>
              </a:rPr>
              <a:pPr/>
              <a:t>41</a:t>
            </a:fld>
            <a:endParaRPr lang="en-US" altLang="en-US">
              <a:cs typeface="Arial" panose="020B0604020202020204" pitchFamily="34" charset="0"/>
            </a:endParaRPr>
          </a:p>
        </p:txBody>
      </p:sp>
    </p:spTree>
    <p:extLst>
      <p:ext uri="{BB962C8B-B14F-4D97-AF65-F5344CB8AC3E}">
        <p14:creationId xmlns:p14="http://schemas.microsoft.com/office/powerpoint/2010/main" val="27155273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Transcription (Suzie):</a:t>
            </a:r>
          </a:p>
          <a:p>
            <a:r>
              <a:rPr lang="en-US" dirty="0" smtClean="0"/>
              <a:t>So now were going to transition into a different activity where you can explore your own engagement ideas and try to personalize some of the skills you’ve been working on in this session</a:t>
            </a:r>
          </a:p>
          <a:p>
            <a:endParaRPr lang="en-US" dirty="0" smtClean="0"/>
          </a:p>
          <a:p>
            <a:r>
              <a:rPr lang="en-US" dirty="0" smtClean="0"/>
              <a:t>So the first part we’ll be taking a few minutes to have</a:t>
            </a:r>
            <a:r>
              <a:rPr lang="en-US" baseline="0" dirty="0" smtClean="0"/>
              <a:t> a personal reflection and we’d ask that you use the provided worksheet</a:t>
            </a:r>
            <a:r>
              <a:rPr lang="en-US" dirty="0" smtClean="0"/>
              <a:t> to work through thinking</a:t>
            </a:r>
            <a:r>
              <a:rPr lang="en-US" baseline="0" dirty="0" smtClean="0"/>
              <a:t> about</a:t>
            </a:r>
            <a:r>
              <a:rPr lang="en-US" dirty="0" smtClean="0"/>
              <a:t> identifying an area for collaboration to improve your own work.  When we say your own work we mean your</a:t>
            </a:r>
            <a:r>
              <a:rPr lang="en-US" baseline="0" dirty="0" smtClean="0"/>
              <a:t> working environment, the systems your working in, not necessarily your own personal efficiency.  Thinking about colleagues to work on this with you who might be interested and who might be a sponsor to help push it through.</a:t>
            </a:r>
          </a:p>
          <a:p>
            <a:endParaRPr lang="en-US" baseline="0" dirty="0" smtClean="0"/>
          </a:p>
          <a:p>
            <a:r>
              <a:rPr lang="en-US" baseline="0" dirty="0" smtClean="0"/>
              <a:t>After a few minutes of thinking about what mean the most to you then </a:t>
            </a:r>
            <a:r>
              <a:rPr lang="en-US" baseline="0" dirty="0" err="1" smtClean="0"/>
              <a:t>youll</a:t>
            </a:r>
            <a:r>
              <a:rPr lang="en-US" baseline="0" dirty="0" smtClean="0"/>
              <a:t> get time to share with a partner to get some feedback. </a:t>
            </a:r>
            <a:endParaRPr lang="en-US" dirty="0"/>
          </a:p>
        </p:txBody>
      </p:sp>
      <p:sp>
        <p:nvSpPr>
          <p:cNvPr id="4" name="Slide Number Placeholder 3"/>
          <p:cNvSpPr>
            <a:spLocks noGrp="1"/>
          </p:cNvSpPr>
          <p:nvPr>
            <p:ph type="sldNum" sz="quarter" idx="5"/>
          </p:nvPr>
        </p:nvSpPr>
        <p:spPr/>
        <p:txBody>
          <a:bodyPr/>
          <a:lstStyle/>
          <a:p>
            <a:fld id="{1081E308-4687-412C-BB3C-5131C7E29922}" type="slidenum">
              <a:rPr lang="en-US" smtClean="0"/>
              <a:t>42</a:t>
            </a:fld>
            <a:endParaRPr lang="en-US"/>
          </a:p>
        </p:txBody>
      </p:sp>
    </p:spTree>
    <p:extLst>
      <p:ext uri="{BB962C8B-B14F-4D97-AF65-F5344CB8AC3E}">
        <p14:creationId xmlns:p14="http://schemas.microsoft.com/office/powerpoint/2010/main" val="20888026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1E308-4687-412C-BB3C-5131C7E29922}" type="slidenum">
              <a:rPr lang="en-US" smtClean="0"/>
              <a:t>43</a:t>
            </a:fld>
            <a:endParaRPr lang="en-US"/>
          </a:p>
        </p:txBody>
      </p:sp>
    </p:spTree>
    <p:extLst>
      <p:ext uri="{BB962C8B-B14F-4D97-AF65-F5344CB8AC3E}">
        <p14:creationId xmlns:p14="http://schemas.microsoft.com/office/powerpoint/2010/main" val="20829025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Transcription </a:t>
            </a:r>
            <a:r>
              <a:rPr lang="en-US" sz="1200" u="sng" dirty="0" smtClean="0"/>
              <a:t>for this slide</a:t>
            </a:r>
            <a:r>
              <a:rPr lang="en-US" sz="1200" u="sng" baseline="0" dirty="0" smtClean="0"/>
              <a:t> (John Mahan</a:t>
            </a:r>
            <a:r>
              <a:rPr lang="en-US" sz="1200" u="sng" dirty="0" smtClean="0"/>
              <a:t>):</a:t>
            </a:r>
          </a:p>
          <a:p>
            <a:endParaRPr lang="en-US" dirty="0" smtClean="0"/>
          </a:p>
          <a:p>
            <a:r>
              <a:rPr lang="en-US" sz="1200" kern="1200" dirty="0" smtClean="0">
                <a:solidFill>
                  <a:schemeClr val="tx1"/>
                </a:solidFill>
                <a:effectLst/>
                <a:latin typeface="+mn-lt"/>
                <a:ea typeface="+mn-ea"/>
                <a:cs typeface="+mn-cs"/>
              </a:rPr>
              <a:t>Okay, so welcome back. Now that you've had a chance to reflect a little bit on what issues would mean the most to you and hopefully identify one or two that you would be interested in working on, we would hope that this would be a spur for you to get engaged in something over the next three to six months that could really improve your workplace, your system, and also provides you the benefits of engaging with peers in improving systems. So remember, we've identified these four keys to success in engaging with peers in systems work. Engage with something you care about. Engage with colleagues who care about the issue, and ideally, colleagues with differing perspectives. Remember, the support and or sponsorship of your boss is important to accomplish meaningful improvements. </a:t>
            </a:r>
          </a:p>
          <a:p>
            <a:r>
              <a:rPr lang="en-US" sz="1200" kern="1200" dirty="0" smtClean="0">
                <a:solidFill>
                  <a:schemeClr val="tx1"/>
                </a:solidFill>
                <a:effectLst/>
                <a:latin typeface="+mn-lt"/>
                <a:ea typeface="+mn-ea"/>
                <a:cs typeface="+mn-cs"/>
              </a:rPr>
              <a:t>Talk to your boss about what you're doing and make sure that it aligns with the interest of your group and ultimately is something that your supervisor or boss will be willing to support. And remember to start small, but do things that are meaningful to you. You don't need to take on the biggest challenge, your biggest problem. You certainly are not going to be taking it on by yourself. You're going to be taking it on with peers that care about these issues like you. </a:t>
            </a:r>
          </a:p>
          <a:p>
            <a:endParaRPr lang="en-US" dirty="0"/>
          </a:p>
        </p:txBody>
      </p:sp>
      <p:sp>
        <p:nvSpPr>
          <p:cNvPr id="4" name="Slide Number Placeholder 3"/>
          <p:cNvSpPr>
            <a:spLocks noGrp="1"/>
          </p:cNvSpPr>
          <p:nvPr>
            <p:ph type="sldNum" sz="quarter" idx="10"/>
          </p:nvPr>
        </p:nvSpPr>
        <p:spPr/>
        <p:txBody>
          <a:bodyPr/>
          <a:lstStyle/>
          <a:p>
            <a:fld id="{1081E308-4687-412C-BB3C-5131C7E29922}" type="slidenum">
              <a:rPr lang="en-US" smtClean="0"/>
              <a:t>44</a:t>
            </a:fld>
            <a:endParaRPr lang="en-US"/>
          </a:p>
        </p:txBody>
      </p:sp>
    </p:spTree>
    <p:extLst>
      <p:ext uri="{BB962C8B-B14F-4D97-AF65-F5344CB8AC3E}">
        <p14:creationId xmlns:p14="http://schemas.microsoft.com/office/powerpoint/2010/main" val="34280746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Transcription </a:t>
            </a:r>
            <a:r>
              <a:rPr lang="en-US" sz="1200" u="sng" dirty="0" smtClean="0"/>
              <a:t>for this slide</a:t>
            </a:r>
            <a:r>
              <a:rPr lang="en-US" sz="1200" u="sng" baseline="0" dirty="0" smtClean="0"/>
              <a:t> (John Mahan</a:t>
            </a:r>
            <a:r>
              <a:rPr lang="en-US" sz="1200" u="sng"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in summary for this session, I'd like to remind you that physician burnout, resilience, wellness, these are personal and social constructs. And they really need to be seen through this lens of connecting with others, influencing others, but also what you bring in terms of your work and your engagement. Physician </a:t>
            </a:r>
            <a:r>
              <a:rPr lang="en-US" sz="1200" kern="1200" dirty="0" err="1" smtClean="0">
                <a:solidFill>
                  <a:schemeClr val="tx1"/>
                </a:solidFill>
                <a:effectLst/>
                <a:latin typeface="+mn-lt"/>
                <a:ea typeface="+mn-ea"/>
                <a:cs typeface="+mn-cs"/>
              </a:rPr>
              <a:t>unwellness</a:t>
            </a:r>
            <a:r>
              <a:rPr lang="en-US" sz="1200" kern="1200" dirty="0" smtClean="0">
                <a:solidFill>
                  <a:schemeClr val="tx1"/>
                </a:solidFill>
                <a:effectLst/>
                <a:latin typeface="+mn-lt"/>
                <a:ea typeface="+mn-ea"/>
                <a:cs typeface="+mn-cs"/>
              </a:rPr>
              <a:t> can negatively impact patient care and physician engagement and retention. So we are really striving for you as physicians to be thriving and doing well. And then lastly, physician engagement with peers and improving systems can positively impact on physician thriving. We hope we've made that case with you today. And there are a list of good references on looking at involving oneself in improving systems. and the benefits not only for ourselves, but for the patients and families that we care for. </a:t>
            </a:r>
            <a:r>
              <a:rPr lang="en-US" sz="1200" kern="1200" smtClean="0">
                <a:solidFill>
                  <a:schemeClr val="tx1"/>
                </a:solidFill>
                <a:effectLst/>
                <a:latin typeface="+mn-lt"/>
                <a:ea typeface="+mn-ea"/>
                <a:cs typeface="+mn-cs"/>
              </a:rPr>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smtClean="0"/>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8255" indent="-291636">
              <a:defRPr>
                <a:solidFill>
                  <a:schemeClr val="tx1"/>
                </a:solidFill>
                <a:latin typeface="Arial" panose="020B0604020202020204" pitchFamily="34" charset="0"/>
              </a:defRPr>
            </a:lvl2pPr>
            <a:lvl3pPr marL="1166546" indent="-233309">
              <a:defRPr>
                <a:solidFill>
                  <a:schemeClr val="tx1"/>
                </a:solidFill>
                <a:latin typeface="Arial" panose="020B0604020202020204" pitchFamily="34" charset="0"/>
              </a:defRPr>
            </a:lvl3pPr>
            <a:lvl4pPr marL="1633164" indent="-233309">
              <a:defRPr>
                <a:solidFill>
                  <a:schemeClr val="tx1"/>
                </a:solidFill>
                <a:latin typeface="Arial" panose="020B0604020202020204" pitchFamily="34" charset="0"/>
              </a:defRPr>
            </a:lvl4pPr>
            <a:lvl5pPr marL="2099782" indent="-233309">
              <a:defRPr>
                <a:solidFill>
                  <a:schemeClr val="tx1"/>
                </a:solidFill>
                <a:latin typeface="Arial" panose="020B0604020202020204" pitchFamily="34" charset="0"/>
              </a:defRPr>
            </a:lvl5pPr>
            <a:lvl6pPr marL="2566401" indent="-233309" defTabSz="466618" eaLnBrk="0" fontAlgn="base" hangingPunct="0">
              <a:spcBef>
                <a:spcPct val="0"/>
              </a:spcBef>
              <a:spcAft>
                <a:spcPct val="0"/>
              </a:spcAft>
              <a:defRPr>
                <a:solidFill>
                  <a:schemeClr val="tx1"/>
                </a:solidFill>
                <a:latin typeface="Arial" panose="020B0604020202020204" pitchFamily="34" charset="0"/>
              </a:defRPr>
            </a:lvl6pPr>
            <a:lvl7pPr marL="3033019" indent="-233309" defTabSz="466618" eaLnBrk="0" fontAlgn="base" hangingPunct="0">
              <a:spcBef>
                <a:spcPct val="0"/>
              </a:spcBef>
              <a:spcAft>
                <a:spcPct val="0"/>
              </a:spcAft>
              <a:defRPr>
                <a:solidFill>
                  <a:schemeClr val="tx1"/>
                </a:solidFill>
                <a:latin typeface="Arial" panose="020B0604020202020204" pitchFamily="34" charset="0"/>
              </a:defRPr>
            </a:lvl7pPr>
            <a:lvl8pPr marL="3499637" indent="-233309" defTabSz="466618" eaLnBrk="0" fontAlgn="base" hangingPunct="0">
              <a:spcBef>
                <a:spcPct val="0"/>
              </a:spcBef>
              <a:spcAft>
                <a:spcPct val="0"/>
              </a:spcAft>
              <a:defRPr>
                <a:solidFill>
                  <a:schemeClr val="tx1"/>
                </a:solidFill>
                <a:latin typeface="Arial" panose="020B0604020202020204" pitchFamily="34" charset="0"/>
              </a:defRPr>
            </a:lvl8pPr>
            <a:lvl9pPr marL="3966256" indent="-233309" defTabSz="466618" eaLnBrk="0" fontAlgn="base" hangingPunct="0">
              <a:spcBef>
                <a:spcPct val="0"/>
              </a:spcBef>
              <a:spcAft>
                <a:spcPct val="0"/>
              </a:spcAft>
              <a:defRPr>
                <a:solidFill>
                  <a:schemeClr val="tx1"/>
                </a:solidFill>
                <a:latin typeface="Arial" panose="020B0604020202020204" pitchFamily="34" charset="0"/>
              </a:defRPr>
            </a:lvl9pPr>
          </a:lstStyle>
          <a:p>
            <a:fld id="{78D989EF-04BC-4C71-97F1-E9C094EE61BA}" type="slidenum">
              <a:rPr lang="en-US" altLang="en-US" smtClean="0">
                <a:cs typeface="Arial" panose="020B0604020202020204" pitchFamily="34" charset="0"/>
              </a:rPr>
              <a:pPr/>
              <a:t>45</a:t>
            </a:fld>
            <a:endParaRPr lang="en-US" altLang="en-US">
              <a:cs typeface="Arial" panose="020B0604020202020204" pitchFamily="34" charset="0"/>
            </a:endParaRPr>
          </a:p>
        </p:txBody>
      </p:sp>
    </p:spTree>
    <p:extLst>
      <p:ext uri="{BB962C8B-B14F-4D97-AF65-F5344CB8AC3E}">
        <p14:creationId xmlns:p14="http://schemas.microsoft.com/office/powerpoint/2010/main" val="14805871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SMR</a:t>
            </a:r>
          </a:p>
        </p:txBody>
      </p:sp>
      <p:sp>
        <p:nvSpPr>
          <p:cNvPr id="4" name="Slide Number Placeholder 3"/>
          <p:cNvSpPr>
            <a:spLocks noGrp="1"/>
          </p:cNvSpPr>
          <p:nvPr>
            <p:ph type="sldNum" sz="quarter" idx="5"/>
          </p:nvPr>
        </p:nvSpPr>
        <p:spPr/>
        <p:txBody>
          <a:bodyPr/>
          <a:lstStyle/>
          <a:p>
            <a:fld id="{1081E308-4687-412C-BB3C-5131C7E29922}" type="slidenum">
              <a:rPr lang="en-US" smtClean="0"/>
              <a:t>46</a:t>
            </a:fld>
            <a:endParaRPr lang="en-US"/>
          </a:p>
        </p:txBody>
      </p:sp>
    </p:spTree>
    <p:extLst>
      <p:ext uri="{BB962C8B-B14F-4D97-AF65-F5344CB8AC3E}">
        <p14:creationId xmlns:p14="http://schemas.microsoft.com/office/powerpoint/2010/main" val="23227966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60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1081E308-4687-412C-BB3C-5131C7E29922}" type="slidenum">
              <a:rPr lang="en-US" smtClean="0"/>
              <a:t>5</a:t>
            </a:fld>
            <a:endParaRPr lang="en-US"/>
          </a:p>
        </p:txBody>
      </p:sp>
    </p:spTree>
    <p:extLst>
      <p:ext uri="{BB962C8B-B14F-4D97-AF65-F5344CB8AC3E}">
        <p14:creationId xmlns:p14="http://schemas.microsoft.com/office/powerpoint/2010/main" val="3773594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1E308-4687-412C-BB3C-5131C7E29922}" type="slidenum">
              <a:rPr lang="en-US" smtClean="0"/>
              <a:t>6</a:t>
            </a:fld>
            <a:endParaRPr lang="en-US"/>
          </a:p>
        </p:txBody>
      </p:sp>
    </p:spTree>
    <p:extLst>
      <p:ext uri="{BB962C8B-B14F-4D97-AF65-F5344CB8AC3E}">
        <p14:creationId xmlns:p14="http://schemas.microsoft.com/office/powerpoint/2010/main" val="1127861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well-being is complex interaction between personal level experiences, behaviors, and thoughts. Within the </a:t>
            </a:r>
            <a:r>
              <a:rPr lang="en-US" dirty="0" err="1"/>
              <a:t>socioecologic</a:t>
            </a:r>
            <a:r>
              <a:rPr lang="en-US" dirty="0"/>
              <a:t> model, each level adds it’s own layer of complexity.  </a:t>
            </a:r>
          </a:p>
        </p:txBody>
      </p:sp>
      <p:sp>
        <p:nvSpPr>
          <p:cNvPr id="4" name="Slide Number Placeholder 3"/>
          <p:cNvSpPr>
            <a:spLocks noGrp="1"/>
          </p:cNvSpPr>
          <p:nvPr>
            <p:ph type="sldNum" sz="quarter" idx="5"/>
          </p:nvPr>
        </p:nvSpPr>
        <p:spPr/>
        <p:txBody>
          <a:bodyPr/>
          <a:lstStyle/>
          <a:p>
            <a:fld id="{F04C98ED-A2D2-48B6-953D-93C0B7EBAA3E}" type="slidenum">
              <a:rPr lang="en-US" smtClean="0"/>
              <a:t>7</a:t>
            </a:fld>
            <a:endParaRPr lang="en-US"/>
          </a:p>
        </p:txBody>
      </p:sp>
    </p:spTree>
    <p:extLst>
      <p:ext uri="{BB962C8B-B14F-4D97-AF65-F5344CB8AC3E}">
        <p14:creationId xmlns:p14="http://schemas.microsoft.com/office/powerpoint/2010/main" val="241469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1: It’s easy to be overwhelmed by the dysfunctional system. However, you are part of the system. You can impact the system at multiple points of contact and those points can influence other points.  Eventually, the system can work differently, which is the goal. All of the systems factors are important. Being in the practice of medicine is our calling and part of that is walking into other’s suffering everyday.  We still need individual well-being strategies to while we also address the system factors so that we can still show up while we are working on changing the system. In STREAM, we want to challenge you to consider how you can apply (well-being, resilience, engagement, joy, meaning) strategies both to yourself and your work system.  </a:t>
            </a:r>
          </a:p>
          <a:p>
            <a:endParaRPr lang="en-US" dirty="0"/>
          </a:p>
          <a:p>
            <a:endParaRPr lang="en-US" dirty="0"/>
          </a:p>
          <a:p>
            <a:r>
              <a:rPr lang="en-US" dirty="0"/>
              <a:t>Option 2: Raise you hand if you want the system to change, raise your hand if you want to be miserable while you wait. If we focus on individuals, we change how we show up to out work.  This can make a very large impact and you have a choice!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2914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Transcription </a:t>
            </a:r>
            <a:r>
              <a:rPr lang="en-US" sz="1200" u="sng" dirty="0" smtClean="0"/>
              <a:t>for this slide</a:t>
            </a:r>
            <a:r>
              <a:rPr lang="en-US" sz="1200" u="sng" baseline="0" dirty="0" smtClean="0"/>
              <a:t> (John Mahan</a:t>
            </a:r>
            <a:r>
              <a:rPr lang="en-US" sz="1200" u="sng" dirty="0" smtClean="0"/>
              <a:t>):</a:t>
            </a:r>
            <a:endParaRPr lang="en-US"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the benefits of engagement, we believe, is the opportunity to really promote equity for ourselves, our colleagues and our patients and families. True equity involves providing help and resources as they are needed, not necessarily providing the same to everyone. And we believe through this process of engagement, we can really pay attention to what different individuals need to be able to thrive and do well. We also believe that collaborating to improve the work environment and the work processes can help us as professionals ensure that everyone, ourselves, our colleagues, and patients and families have what they need to be successful and thrive. So in this sense, engagement can really be part of our pathway to equity.</a:t>
            </a:r>
          </a:p>
          <a:p>
            <a:endParaRPr lang="en-US" altLang="en-US" dirty="0"/>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8255" indent="-291636">
              <a:defRPr>
                <a:solidFill>
                  <a:schemeClr val="tx1"/>
                </a:solidFill>
                <a:latin typeface="Arial" panose="020B0604020202020204" pitchFamily="34" charset="0"/>
              </a:defRPr>
            </a:lvl2pPr>
            <a:lvl3pPr marL="1166546" indent="-233309">
              <a:defRPr>
                <a:solidFill>
                  <a:schemeClr val="tx1"/>
                </a:solidFill>
                <a:latin typeface="Arial" panose="020B0604020202020204" pitchFamily="34" charset="0"/>
              </a:defRPr>
            </a:lvl3pPr>
            <a:lvl4pPr marL="1633164" indent="-233309">
              <a:defRPr>
                <a:solidFill>
                  <a:schemeClr val="tx1"/>
                </a:solidFill>
                <a:latin typeface="Arial" panose="020B0604020202020204" pitchFamily="34" charset="0"/>
              </a:defRPr>
            </a:lvl4pPr>
            <a:lvl5pPr marL="2099782" indent="-233309">
              <a:defRPr>
                <a:solidFill>
                  <a:schemeClr val="tx1"/>
                </a:solidFill>
                <a:latin typeface="Arial" panose="020B0604020202020204" pitchFamily="34" charset="0"/>
              </a:defRPr>
            </a:lvl5pPr>
            <a:lvl6pPr marL="2566401" indent="-233309" defTabSz="466618" eaLnBrk="0" fontAlgn="base" hangingPunct="0">
              <a:spcBef>
                <a:spcPct val="0"/>
              </a:spcBef>
              <a:spcAft>
                <a:spcPct val="0"/>
              </a:spcAft>
              <a:defRPr>
                <a:solidFill>
                  <a:schemeClr val="tx1"/>
                </a:solidFill>
                <a:latin typeface="Arial" panose="020B0604020202020204" pitchFamily="34" charset="0"/>
              </a:defRPr>
            </a:lvl6pPr>
            <a:lvl7pPr marL="3033019" indent="-233309" defTabSz="466618" eaLnBrk="0" fontAlgn="base" hangingPunct="0">
              <a:spcBef>
                <a:spcPct val="0"/>
              </a:spcBef>
              <a:spcAft>
                <a:spcPct val="0"/>
              </a:spcAft>
              <a:defRPr>
                <a:solidFill>
                  <a:schemeClr val="tx1"/>
                </a:solidFill>
                <a:latin typeface="Arial" panose="020B0604020202020204" pitchFamily="34" charset="0"/>
              </a:defRPr>
            </a:lvl7pPr>
            <a:lvl8pPr marL="3499637" indent="-233309" defTabSz="466618" eaLnBrk="0" fontAlgn="base" hangingPunct="0">
              <a:spcBef>
                <a:spcPct val="0"/>
              </a:spcBef>
              <a:spcAft>
                <a:spcPct val="0"/>
              </a:spcAft>
              <a:defRPr>
                <a:solidFill>
                  <a:schemeClr val="tx1"/>
                </a:solidFill>
                <a:latin typeface="Arial" panose="020B0604020202020204" pitchFamily="34" charset="0"/>
              </a:defRPr>
            </a:lvl8pPr>
            <a:lvl9pPr marL="3966256" indent="-233309" defTabSz="466618" eaLnBrk="0" fontAlgn="base" hangingPunct="0">
              <a:spcBef>
                <a:spcPct val="0"/>
              </a:spcBef>
              <a:spcAft>
                <a:spcPct val="0"/>
              </a:spcAft>
              <a:defRPr>
                <a:solidFill>
                  <a:schemeClr val="tx1"/>
                </a:solidFill>
                <a:latin typeface="Arial" panose="020B0604020202020204" pitchFamily="34" charset="0"/>
              </a:defRPr>
            </a:lvl9pPr>
          </a:lstStyle>
          <a:p>
            <a:fld id="{78D989EF-04BC-4C71-97F1-E9C094EE61BA}" type="slidenum">
              <a:rPr lang="en-US" altLang="en-US" smtClean="0">
                <a:cs typeface="Arial" panose="020B0604020202020204" pitchFamily="34" charset="0"/>
              </a:rPr>
              <a:pPr/>
              <a:t>9</a:t>
            </a:fld>
            <a:endParaRPr lang="en-US" altLang="en-US">
              <a:cs typeface="Arial" panose="020B0604020202020204" pitchFamily="34" charset="0"/>
            </a:endParaRPr>
          </a:p>
        </p:txBody>
      </p:sp>
    </p:spTree>
    <p:extLst>
      <p:ext uri="{BB962C8B-B14F-4D97-AF65-F5344CB8AC3E}">
        <p14:creationId xmlns:p14="http://schemas.microsoft.com/office/powerpoint/2010/main" val="4160650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C5091C-91D9-1EA8-0B51-8F4EA463FC65}"/>
              </a:ext>
            </a:extLst>
          </p:cNvPr>
          <p:cNvPicPr>
            <a:picLocks noChangeAspect="1"/>
          </p:cNvPicPr>
          <p:nvPr userDrawn="1"/>
        </p:nvPicPr>
        <p:blipFill>
          <a:blip r:embed="rId2"/>
          <a:stretch>
            <a:fillRect/>
          </a:stretch>
        </p:blipFill>
        <p:spPr>
          <a:xfrm>
            <a:off x="0" y="6196633"/>
            <a:ext cx="12192000" cy="661368"/>
          </a:xfrm>
          <a:prstGeom prst="rect">
            <a:avLst/>
          </a:prstGeom>
        </p:spPr>
      </p:pic>
      <p:sp>
        <p:nvSpPr>
          <p:cNvPr id="2" name="Title 1">
            <a:extLst>
              <a:ext uri="{FF2B5EF4-FFF2-40B4-BE49-F238E27FC236}">
                <a16:creationId xmlns:a16="http://schemas.microsoft.com/office/drawing/2014/main" id="{FD2335BD-884B-DFB7-F544-69427BA4E4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EF0B94-CD9D-3023-27DE-802C61B594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87859B-8472-B831-8A25-886C9FAB3AD7}"/>
              </a:ext>
            </a:extLst>
          </p:cNvPr>
          <p:cNvSpPr>
            <a:spLocks noGrp="1"/>
          </p:cNvSpPr>
          <p:nvPr>
            <p:ph type="dt" sz="half" idx="10"/>
          </p:nvPr>
        </p:nvSpPr>
        <p:spPr/>
        <p:txBody>
          <a:bodyPr/>
          <a:lstStyle/>
          <a:p>
            <a:fld id="{2F783F27-CD11-4DEE-81ED-6667B17AB7C0}" type="datetimeFigureOut">
              <a:rPr lang="en-US" smtClean="0"/>
              <a:t>2/14/2025</a:t>
            </a:fld>
            <a:endParaRPr lang="en-US"/>
          </a:p>
        </p:txBody>
      </p:sp>
      <p:sp>
        <p:nvSpPr>
          <p:cNvPr id="5" name="Footer Placeholder 4">
            <a:extLst>
              <a:ext uri="{FF2B5EF4-FFF2-40B4-BE49-F238E27FC236}">
                <a16:creationId xmlns:a16="http://schemas.microsoft.com/office/drawing/2014/main" id="{4B4E8F81-2D0A-7964-EE8E-5F03B56D5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AED2B0-B5CD-30F5-B643-240436D04271}"/>
              </a:ext>
            </a:extLst>
          </p:cNvPr>
          <p:cNvSpPr>
            <a:spLocks noGrp="1"/>
          </p:cNvSpPr>
          <p:nvPr>
            <p:ph type="sldNum" sz="quarter" idx="12"/>
          </p:nvPr>
        </p:nvSpPr>
        <p:spPr/>
        <p:txBody>
          <a:bodyPr/>
          <a:lstStyle/>
          <a:p>
            <a:fld id="{107F56D5-36A9-4234-9D77-E4E8D414EAF0}" type="slidenum">
              <a:rPr lang="en-US" smtClean="0"/>
              <a:t>‹#›</a:t>
            </a:fld>
            <a:endParaRPr lang="en-US"/>
          </a:p>
        </p:txBody>
      </p:sp>
      <p:pic>
        <p:nvPicPr>
          <p:cNvPr id="8" name="Picture 7">
            <a:extLst>
              <a:ext uri="{FF2B5EF4-FFF2-40B4-BE49-F238E27FC236}">
                <a16:creationId xmlns:a16="http://schemas.microsoft.com/office/drawing/2014/main" id="{DFAE0363-FE24-D1B6-D2B0-D5D2D0EB45E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038600" y="382031"/>
            <a:ext cx="3723898" cy="1098550"/>
          </a:xfrm>
          <a:prstGeom prst="rect">
            <a:avLst/>
          </a:prstGeom>
        </p:spPr>
      </p:pic>
    </p:spTree>
    <p:extLst>
      <p:ext uri="{BB962C8B-B14F-4D97-AF65-F5344CB8AC3E}">
        <p14:creationId xmlns:p14="http://schemas.microsoft.com/office/powerpoint/2010/main" val="2603831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95354-14B3-4800-26EB-CDEE517B7F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FC5ADB-62D9-2433-91FA-474AEF0B79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9B865-A7F4-9393-769F-9D0A6E2A8C0C}"/>
              </a:ext>
            </a:extLst>
          </p:cNvPr>
          <p:cNvSpPr>
            <a:spLocks noGrp="1"/>
          </p:cNvSpPr>
          <p:nvPr>
            <p:ph type="dt" sz="half" idx="10"/>
          </p:nvPr>
        </p:nvSpPr>
        <p:spPr/>
        <p:txBody>
          <a:bodyPr/>
          <a:lstStyle/>
          <a:p>
            <a:fld id="{2F783F27-CD11-4DEE-81ED-6667B17AB7C0}" type="datetimeFigureOut">
              <a:rPr lang="en-US" smtClean="0"/>
              <a:t>2/14/2025</a:t>
            </a:fld>
            <a:endParaRPr lang="en-US"/>
          </a:p>
        </p:txBody>
      </p:sp>
      <p:sp>
        <p:nvSpPr>
          <p:cNvPr id="5" name="Footer Placeholder 4">
            <a:extLst>
              <a:ext uri="{FF2B5EF4-FFF2-40B4-BE49-F238E27FC236}">
                <a16:creationId xmlns:a16="http://schemas.microsoft.com/office/drawing/2014/main" id="{D86439C9-C445-ECA5-0734-9B5E70E03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7F261-729E-6173-B88C-1D1F887CEFC1}"/>
              </a:ext>
            </a:extLst>
          </p:cNvPr>
          <p:cNvSpPr>
            <a:spLocks noGrp="1"/>
          </p:cNvSpPr>
          <p:nvPr>
            <p:ph type="sldNum" sz="quarter" idx="12"/>
          </p:nvPr>
        </p:nvSpPr>
        <p:spPr/>
        <p:txBody>
          <a:bodyPr/>
          <a:lstStyle/>
          <a:p>
            <a:fld id="{107F56D5-36A9-4234-9D77-E4E8D414EAF0}" type="slidenum">
              <a:rPr lang="en-US" smtClean="0"/>
              <a:t>‹#›</a:t>
            </a:fld>
            <a:endParaRPr lang="en-US"/>
          </a:p>
        </p:txBody>
      </p:sp>
      <p:pic>
        <p:nvPicPr>
          <p:cNvPr id="8" name="Picture 7">
            <a:extLst>
              <a:ext uri="{FF2B5EF4-FFF2-40B4-BE49-F238E27FC236}">
                <a16:creationId xmlns:a16="http://schemas.microsoft.com/office/drawing/2014/main" id="{4C1F8BAD-1692-8D4F-E73C-FF6CD9A2404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a:off x="-474474" y="3945126"/>
            <a:ext cx="3723898" cy="1098550"/>
          </a:xfrm>
          <a:prstGeom prst="rect">
            <a:avLst/>
          </a:prstGeom>
        </p:spPr>
      </p:pic>
    </p:spTree>
    <p:extLst>
      <p:ext uri="{BB962C8B-B14F-4D97-AF65-F5344CB8AC3E}">
        <p14:creationId xmlns:p14="http://schemas.microsoft.com/office/powerpoint/2010/main" val="2316028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D71626-3C88-BD1B-6FFC-2B7FFD5B9D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0482BA-0167-8373-3280-E0539B3742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FEAC28-9F5F-719F-A654-D291F3170100}"/>
              </a:ext>
            </a:extLst>
          </p:cNvPr>
          <p:cNvSpPr>
            <a:spLocks noGrp="1"/>
          </p:cNvSpPr>
          <p:nvPr>
            <p:ph type="dt" sz="half" idx="10"/>
          </p:nvPr>
        </p:nvSpPr>
        <p:spPr/>
        <p:txBody>
          <a:bodyPr/>
          <a:lstStyle/>
          <a:p>
            <a:fld id="{2F783F27-CD11-4DEE-81ED-6667B17AB7C0}" type="datetimeFigureOut">
              <a:rPr lang="en-US" smtClean="0"/>
              <a:t>2/14/2025</a:t>
            </a:fld>
            <a:endParaRPr lang="en-US"/>
          </a:p>
        </p:txBody>
      </p:sp>
      <p:sp>
        <p:nvSpPr>
          <p:cNvPr id="5" name="Footer Placeholder 4">
            <a:extLst>
              <a:ext uri="{FF2B5EF4-FFF2-40B4-BE49-F238E27FC236}">
                <a16:creationId xmlns:a16="http://schemas.microsoft.com/office/drawing/2014/main" id="{9EF1E330-D81B-FE38-4113-66461640F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1A106-6631-2457-34A9-3AB87EE0ADFE}"/>
              </a:ext>
            </a:extLst>
          </p:cNvPr>
          <p:cNvSpPr>
            <a:spLocks noGrp="1"/>
          </p:cNvSpPr>
          <p:nvPr>
            <p:ph type="sldNum" sz="quarter" idx="12"/>
          </p:nvPr>
        </p:nvSpPr>
        <p:spPr/>
        <p:txBody>
          <a:bodyPr/>
          <a:lstStyle/>
          <a:p>
            <a:fld id="{107F56D5-36A9-4234-9D77-E4E8D414EAF0}" type="slidenum">
              <a:rPr lang="en-US" smtClean="0"/>
              <a:t>‹#›</a:t>
            </a:fld>
            <a:endParaRPr lang="en-US"/>
          </a:p>
        </p:txBody>
      </p:sp>
      <p:pic>
        <p:nvPicPr>
          <p:cNvPr id="7" name="Picture 6">
            <a:extLst>
              <a:ext uri="{FF2B5EF4-FFF2-40B4-BE49-F238E27FC236}">
                <a16:creationId xmlns:a16="http://schemas.microsoft.com/office/drawing/2014/main" id="{8E482179-85C6-BE61-9348-1F4CFC62EBC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a:off x="-474474" y="3945126"/>
            <a:ext cx="3723898" cy="1098550"/>
          </a:xfrm>
          <a:prstGeom prst="rect">
            <a:avLst/>
          </a:prstGeom>
        </p:spPr>
      </p:pic>
    </p:spTree>
    <p:extLst>
      <p:ext uri="{BB962C8B-B14F-4D97-AF65-F5344CB8AC3E}">
        <p14:creationId xmlns:p14="http://schemas.microsoft.com/office/powerpoint/2010/main" val="2131731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D64B-E401-6A7A-9A65-36A782F3D7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782FE6-60BE-DA4B-5DB5-B3FBF8CB49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781BB-DC79-8B35-7926-537CCBB60F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783F27-CD11-4DEE-81ED-6667B17AB7C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E1205CC-9FFA-8251-9BA6-A3783D758B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FF6979-0B99-707A-EEAB-2226BBF690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F56D5-36A9-4234-9D77-E4E8D414EA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821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0A2540-C74E-C126-6C2E-87CD6A52B447}"/>
              </a:ext>
            </a:extLst>
          </p:cNvPr>
          <p:cNvSpPr>
            <a:spLocks noGrp="1"/>
          </p:cNvSpPr>
          <p:nvPr>
            <p:ph type="dt" sz="half" idx="10"/>
          </p:nvPr>
        </p:nvSpPr>
        <p:spPr/>
        <p:txBody>
          <a:bodyPr/>
          <a:lstStyle/>
          <a:p>
            <a:fld id="{2F783F27-CD11-4DEE-81ED-6667B17AB7C0}" type="datetimeFigureOut">
              <a:rPr lang="en-US" smtClean="0"/>
              <a:t>2/14/2025</a:t>
            </a:fld>
            <a:endParaRPr lang="en-US"/>
          </a:p>
        </p:txBody>
      </p:sp>
      <p:sp>
        <p:nvSpPr>
          <p:cNvPr id="3" name="Footer Placeholder 2">
            <a:extLst>
              <a:ext uri="{FF2B5EF4-FFF2-40B4-BE49-F238E27FC236}">
                <a16:creationId xmlns:a16="http://schemas.microsoft.com/office/drawing/2014/main" id="{BFD06964-F5D3-54CC-F616-3A47A2C854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18061A-E792-0853-577C-CC9528C8352E}"/>
              </a:ext>
            </a:extLst>
          </p:cNvPr>
          <p:cNvSpPr>
            <a:spLocks noGrp="1"/>
          </p:cNvSpPr>
          <p:nvPr>
            <p:ph type="sldNum" sz="quarter" idx="12"/>
          </p:nvPr>
        </p:nvSpPr>
        <p:spPr/>
        <p:txBody>
          <a:bodyPr/>
          <a:lstStyle/>
          <a:p>
            <a:fld id="{107F56D5-36A9-4234-9D77-E4E8D414EAF0}" type="slidenum">
              <a:rPr lang="en-US" smtClean="0"/>
              <a:t>‹#›</a:t>
            </a:fld>
            <a:endParaRPr lang="en-US"/>
          </a:p>
        </p:txBody>
      </p:sp>
    </p:spTree>
    <p:extLst>
      <p:ext uri="{BB962C8B-B14F-4D97-AF65-F5344CB8AC3E}">
        <p14:creationId xmlns:p14="http://schemas.microsoft.com/office/powerpoint/2010/main" val="231614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D64B-E401-6A7A-9A65-36A782F3D7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782FE6-60BE-DA4B-5DB5-B3FBF8CB49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781BB-DC79-8B35-7926-537CCBB60F45}"/>
              </a:ext>
            </a:extLst>
          </p:cNvPr>
          <p:cNvSpPr>
            <a:spLocks noGrp="1"/>
          </p:cNvSpPr>
          <p:nvPr>
            <p:ph type="dt" sz="half" idx="10"/>
          </p:nvPr>
        </p:nvSpPr>
        <p:spPr/>
        <p:txBody>
          <a:bodyPr/>
          <a:lstStyle/>
          <a:p>
            <a:fld id="{2F783F27-CD11-4DEE-81ED-6667B17AB7C0}" type="datetimeFigureOut">
              <a:rPr lang="en-US" smtClean="0"/>
              <a:t>2/14/2025</a:t>
            </a:fld>
            <a:endParaRPr lang="en-US"/>
          </a:p>
        </p:txBody>
      </p:sp>
      <p:sp>
        <p:nvSpPr>
          <p:cNvPr id="5" name="Footer Placeholder 4">
            <a:extLst>
              <a:ext uri="{FF2B5EF4-FFF2-40B4-BE49-F238E27FC236}">
                <a16:creationId xmlns:a16="http://schemas.microsoft.com/office/drawing/2014/main" id="{4E1205CC-9FFA-8251-9BA6-A3783D758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F6979-0B99-707A-EEAB-2226BBF69012}"/>
              </a:ext>
            </a:extLst>
          </p:cNvPr>
          <p:cNvSpPr>
            <a:spLocks noGrp="1"/>
          </p:cNvSpPr>
          <p:nvPr>
            <p:ph type="sldNum" sz="quarter" idx="12"/>
          </p:nvPr>
        </p:nvSpPr>
        <p:spPr/>
        <p:txBody>
          <a:bodyPr/>
          <a:lstStyle/>
          <a:p>
            <a:fld id="{107F56D5-36A9-4234-9D77-E4E8D414EAF0}" type="slidenum">
              <a:rPr lang="en-US" smtClean="0"/>
              <a:t>‹#›</a:t>
            </a:fld>
            <a:endParaRPr lang="en-US"/>
          </a:p>
        </p:txBody>
      </p:sp>
    </p:spTree>
    <p:extLst>
      <p:ext uri="{BB962C8B-B14F-4D97-AF65-F5344CB8AC3E}">
        <p14:creationId xmlns:p14="http://schemas.microsoft.com/office/powerpoint/2010/main" val="403976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CAC2A-E343-CA36-6272-B3D356F8D3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259F6-F8FE-83E4-3060-12423537E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014F0D-79CF-F6D8-C0BC-18FD94732106}"/>
              </a:ext>
            </a:extLst>
          </p:cNvPr>
          <p:cNvSpPr>
            <a:spLocks noGrp="1"/>
          </p:cNvSpPr>
          <p:nvPr>
            <p:ph type="dt" sz="half" idx="10"/>
          </p:nvPr>
        </p:nvSpPr>
        <p:spPr/>
        <p:txBody>
          <a:bodyPr/>
          <a:lstStyle/>
          <a:p>
            <a:fld id="{2F783F27-CD11-4DEE-81ED-6667B17AB7C0}" type="datetimeFigureOut">
              <a:rPr lang="en-US" smtClean="0"/>
              <a:t>2/14/2025</a:t>
            </a:fld>
            <a:endParaRPr lang="en-US"/>
          </a:p>
        </p:txBody>
      </p:sp>
      <p:sp>
        <p:nvSpPr>
          <p:cNvPr id="5" name="Footer Placeholder 4">
            <a:extLst>
              <a:ext uri="{FF2B5EF4-FFF2-40B4-BE49-F238E27FC236}">
                <a16:creationId xmlns:a16="http://schemas.microsoft.com/office/drawing/2014/main" id="{E7F138DA-9A61-A0E3-9383-0CEEDA37DD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F27D87-93B1-3569-2168-BA0F066BE234}"/>
              </a:ext>
            </a:extLst>
          </p:cNvPr>
          <p:cNvSpPr>
            <a:spLocks noGrp="1"/>
          </p:cNvSpPr>
          <p:nvPr>
            <p:ph type="sldNum" sz="quarter" idx="12"/>
          </p:nvPr>
        </p:nvSpPr>
        <p:spPr/>
        <p:txBody>
          <a:bodyPr/>
          <a:lstStyle/>
          <a:p>
            <a:fld id="{107F56D5-36A9-4234-9D77-E4E8D414EAF0}" type="slidenum">
              <a:rPr lang="en-US" smtClean="0"/>
              <a:t>‹#›</a:t>
            </a:fld>
            <a:endParaRPr lang="en-US"/>
          </a:p>
        </p:txBody>
      </p:sp>
      <p:pic>
        <p:nvPicPr>
          <p:cNvPr id="7" name="Picture 6">
            <a:extLst>
              <a:ext uri="{FF2B5EF4-FFF2-40B4-BE49-F238E27FC236}">
                <a16:creationId xmlns:a16="http://schemas.microsoft.com/office/drawing/2014/main" id="{F5E6A7F1-9706-59F7-160C-BC6D1EFA1CA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856456" y="5168107"/>
            <a:ext cx="3723898" cy="1098550"/>
          </a:xfrm>
          <a:prstGeom prst="rect">
            <a:avLst/>
          </a:prstGeom>
        </p:spPr>
      </p:pic>
    </p:spTree>
    <p:extLst>
      <p:ext uri="{BB962C8B-B14F-4D97-AF65-F5344CB8AC3E}">
        <p14:creationId xmlns:p14="http://schemas.microsoft.com/office/powerpoint/2010/main" val="202910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BDF8-5D68-2A70-AEE3-E652E17572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FD8C93-A9A4-D75B-23FA-C5BF611467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0F6BF1-4ACC-698D-7ED5-E1EFBF4FB9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1A39E6-53C5-2E28-4E8E-1AAE6DAFD1EE}"/>
              </a:ext>
            </a:extLst>
          </p:cNvPr>
          <p:cNvSpPr>
            <a:spLocks noGrp="1"/>
          </p:cNvSpPr>
          <p:nvPr>
            <p:ph type="dt" sz="half" idx="10"/>
          </p:nvPr>
        </p:nvSpPr>
        <p:spPr/>
        <p:txBody>
          <a:bodyPr/>
          <a:lstStyle/>
          <a:p>
            <a:fld id="{2F783F27-CD11-4DEE-81ED-6667B17AB7C0}" type="datetimeFigureOut">
              <a:rPr lang="en-US" smtClean="0"/>
              <a:t>2/14/2025</a:t>
            </a:fld>
            <a:endParaRPr lang="en-US"/>
          </a:p>
        </p:txBody>
      </p:sp>
      <p:sp>
        <p:nvSpPr>
          <p:cNvPr id="6" name="Footer Placeholder 5">
            <a:extLst>
              <a:ext uri="{FF2B5EF4-FFF2-40B4-BE49-F238E27FC236}">
                <a16:creationId xmlns:a16="http://schemas.microsoft.com/office/drawing/2014/main" id="{BB6BACF2-C9EF-419C-54C7-E0D4A109FD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DF73C0-C2D7-9656-213D-F48630DC89F1}"/>
              </a:ext>
            </a:extLst>
          </p:cNvPr>
          <p:cNvSpPr>
            <a:spLocks noGrp="1"/>
          </p:cNvSpPr>
          <p:nvPr>
            <p:ph type="sldNum" sz="quarter" idx="12"/>
          </p:nvPr>
        </p:nvSpPr>
        <p:spPr/>
        <p:txBody>
          <a:bodyPr/>
          <a:lstStyle/>
          <a:p>
            <a:fld id="{107F56D5-36A9-4234-9D77-E4E8D414EAF0}" type="slidenum">
              <a:rPr lang="en-US" smtClean="0"/>
              <a:t>‹#›</a:t>
            </a:fld>
            <a:endParaRPr lang="en-US"/>
          </a:p>
        </p:txBody>
      </p:sp>
      <p:pic>
        <p:nvPicPr>
          <p:cNvPr id="8" name="Picture 7">
            <a:extLst>
              <a:ext uri="{FF2B5EF4-FFF2-40B4-BE49-F238E27FC236}">
                <a16:creationId xmlns:a16="http://schemas.microsoft.com/office/drawing/2014/main" id="{8F2C849F-82EE-9000-8C3F-146C99C182D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856456" y="5168107"/>
            <a:ext cx="3723898" cy="1098550"/>
          </a:xfrm>
          <a:prstGeom prst="rect">
            <a:avLst/>
          </a:prstGeom>
        </p:spPr>
      </p:pic>
    </p:spTree>
    <p:extLst>
      <p:ext uri="{BB962C8B-B14F-4D97-AF65-F5344CB8AC3E}">
        <p14:creationId xmlns:p14="http://schemas.microsoft.com/office/powerpoint/2010/main" val="252201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BB41B-6DF5-D8B9-21E7-176F6F6C72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123299-95BE-7BC1-37E1-DE41433CA9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68234E-5C0B-4697-F424-5403A24BDC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1C2ADC-5DDA-15EB-6896-066923AB6D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76501F-7BDD-7AEC-86F4-ED66C883F7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7FD4EC-C942-6140-9B24-18C1B48ADB56}"/>
              </a:ext>
            </a:extLst>
          </p:cNvPr>
          <p:cNvSpPr>
            <a:spLocks noGrp="1"/>
          </p:cNvSpPr>
          <p:nvPr>
            <p:ph type="dt" sz="half" idx="10"/>
          </p:nvPr>
        </p:nvSpPr>
        <p:spPr/>
        <p:txBody>
          <a:bodyPr/>
          <a:lstStyle/>
          <a:p>
            <a:fld id="{2F783F27-CD11-4DEE-81ED-6667B17AB7C0}" type="datetimeFigureOut">
              <a:rPr lang="en-US" smtClean="0"/>
              <a:t>2/14/2025</a:t>
            </a:fld>
            <a:endParaRPr lang="en-US"/>
          </a:p>
        </p:txBody>
      </p:sp>
      <p:sp>
        <p:nvSpPr>
          <p:cNvPr id="8" name="Footer Placeholder 7">
            <a:extLst>
              <a:ext uri="{FF2B5EF4-FFF2-40B4-BE49-F238E27FC236}">
                <a16:creationId xmlns:a16="http://schemas.microsoft.com/office/drawing/2014/main" id="{0F2FCC94-5759-D079-A3D1-F708C028CB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53D694-DAAE-7957-EE75-24EA9E64AF22}"/>
              </a:ext>
            </a:extLst>
          </p:cNvPr>
          <p:cNvSpPr>
            <a:spLocks noGrp="1"/>
          </p:cNvSpPr>
          <p:nvPr>
            <p:ph type="sldNum" sz="quarter" idx="12"/>
          </p:nvPr>
        </p:nvSpPr>
        <p:spPr/>
        <p:txBody>
          <a:bodyPr/>
          <a:lstStyle/>
          <a:p>
            <a:fld id="{107F56D5-36A9-4234-9D77-E4E8D414EAF0}" type="slidenum">
              <a:rPr lang="en-US" smtClean="0"/>
              <a:t>‹#›</a:t>
            </a:fld>
            <a:endParaRPr lang="en-US"/>
          </a:p>
        </p:txBody>
      </p:sp>
      <p:pic>
        <p:nvPicPr>
          <p:cNvPr id="10" name="Picture 9">
            <a:extLst>
              <a:ext uri="{FF2B5EF4-FFF2-40B4-BE49-F238E27FC236}">
                <a16:creationId xmlns:a16="http://schemas.microsoft.com/office/drawing/2014/main" id="{AFC5D0D2-56F6-15C5-6EBD-5D6239E4010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856456" y="5168107"/>
            <a:ext cx="3723898" cy="1098550"/>
          </a:xfrm>
          <a:prstGeom prst="rect">
            <a:avLst/>
          </a:prstGeom>
        </p:spPr>
      </p:pic>
    </p:spTree>
    <p:extLst>
      <p:ext uri="{BB962C8B-B14F-4D97-AF65-F5344CB8AC3E}">
        <p14:creationId xmlns:p14="http://schemas.microsoft.com/office/powerpoint/2010/main" val="389255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3AC08-1AF2-16DC-D51E-B360F3F3CB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E179FD-8F20-C8AC-5215-BC6860CB68C5}"/>
              </a:ext>
            </a:extLst>
          </p:cNvPr>
          <p:cNvSpPr>
            <a:spLocks noGrp="1"/>
          </p:cNvSpPr>
          <p:nvPr>
            <p:ph type="dt" sz="half" idx="10"/>
          </p:nvPr>
        </p:nvSpPr>
        <p:spPr/>
        <p:txBody>
          <a:bodyPr/>
          <a:lstStyle/>
          <a:p>
            <a:fld id="{2F783F27-CD11-4DEE-81ED-6667B17AB7C0}" type="datetimeFigureOut">
              <a:rPr lang="en-US" smtClean="0"/>
              <a:t>2/14/2025</a:t>
            </a:fld>
            <a:endParaRPr lang="en-US"/>
          </a:p>
        </p:txBody>
      </p:sp>
      <p:sp>
        <p:nvSpPr>
          <p:cNvPr id="4" name="Footer Placeholder 3">
            <a:extLst>
              <a:ext uri="{FF2B5EF4-FFF2-40B4-BE49-F238E27FC236}">
                <a16:creationId xmlns:a16="http://schemas.microsoft.com/office/drawing/2014/main" id="{B8EE3C0D-DB79-4A5A-ECEE-1EF09997A9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E87A2D-1DFB-F2E7-7E3A-4104802EAADA}"/>
              </a:ext>
            </a:extLst>
          </p:cNvPr>
          <p:cNvSpPr>
            <a:spLocks noGrp="1"/>
          </p:cNvSpPr>
          <p:nvPr>
            <p:ph type="sldNum" sz="quarter" idx="12"/>
          </p:nvPr>
        </p:nvSpPr>
        <p:spPr/>
        <p:txBody>
          <a:bodyPr/>
          <a:lstStyle/>
          <a:p>
            <a:fld id="{107F56D5-36A9-4234-9D77-E4E8D414EAF0}" type="slidenum">
              <a:rPr lang="en-US" smtClean="0"/>
              <a:t>‹#›</a:t>
            </a:fld>
            <a:endParaRPr lang="en-US"/>
          </a:p>
        </p:txBody>
      </p:sp>
      <p:pic>
        <p:nvPicPr>
          <p:cNvPr id="6" name="Picture 5">
            <a:extLst>
              <a:ext uri="{FF2B5EF4-FFF2-40B4-BE49-F238E27FC236}">
                <a16:creationId xmlns:a16="http://schemas.microsoft.com/office/drawing/2014/main" id="{00BA4801-8933-346A-40EC-14BF24F1DAB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856456" y="5168107"/>
            <a:ext cx="3723898" cy="1098550"/>
          </a:xfrm>
          <a:prstGeom prst="rect">
            <a:avLst/>
          </a:prstGeom>
        </p:spPr>
      </p:pic>
    </p:spTree>
    <p:extLst>
      <p:ext uri="{BB962C8B-B14F-4D97-AF65-F5344CB8AC3E}">
        <p14:creationId xmlns:p14="http://schemas.microsoft.com/office/powerpoint/2010/main" val="3706315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0A2540-C74E-C126-6C2E-87CD6A52B447}"/>
              </a:ext>
            </a:extLst>
          </p:cNvPr>
          <p:cNvSpPr>
            <a:spLocks noGrp="1"/>
          </p:cNvSpPr>
          <p:nvPr>
            <p:ph type="dt" sz="half" idx="10"/>
          </p:nvPr>
        </p:nvSpPr>
        <p:spPr/>
        <p:txBody>
          <a:bodyPr/>
          <a:lstStyle/>
          <a:p>
            <a:fld id="{2F783F27-CD11-4DEE-81ED-6667B17AB7C0}" type="datetimeFigureOut">
              <a:rPr lang="en-US" smtClean="0"/>
              <a:t>2/14/2025</a:t>
            </a:fld>
            <a:endParaRPr lang="en-US"/>
          </a:p>
        </p:txBody>
      </p:sp>
      <p:sp>
        <p:nvSpPr>
          <p:cNvPr id="3" name="Footer Placeholder 2">
            <a:extLst>
              <a:ext uri="{FF2B5EF4-FFF2-40B4-BE49-F238E27FC236}">
                <a16:creationId xmlns:a16="http://schemas.microsoft.com/office/drawing/2014/main" id="{BFD06964-F5D3-54CC-F616-3A47A2C854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18061A-E792-0853-577C-CC9528C8352E}"/>
              </a:ext>
            </a:extLst>
          </p:cNvPr>
          <p:cNvSpPr>
            <a:spLocks noGrp="1"/>
          </p:cNvSpPr>
          <p:nvPr>
            <p:ph type="sldNum" sz="quarter" idx="12"/>
          </p:nvPr>
        </p:nvSpPr>
        <p:spPr/>
        <p:txBody>
          <a:bodyPr/>
          <a:lstStyle/>
          <a:p>
            <a:fld id="{107F56D5-36A9-4234-9D77-E4E8D414EAF0}" type="slidenum">
              <a:rPr lang="en-US" smtClean="0"/>
              <a:t>‹#›</a:t>
            </a:fld>
            <a:endParaRPr lang="en-US"/>
          </a:p>
        </p:txBody>
      </p:sp>
      <p:pic>
        <p:nvPicPr>
          <p:cNvPr id="5" name="Picture 4">
            <a:extLst>
              <a:ext uri="{FF2B5EF4-FFF2-40B4-BE49-F238E27FC236}">
                <a16:creationId xmlns:a16="http://schemas.microsoft.com/office/drawing/2014/main" id="{8488F00C-6BBB-947B-F450-08B8C6DC391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856456" y="5168107"/>
            <a:ext cx="3723898" cy="1098550"/>
          </a:xfrm>
          <a:prstGeom prst="rect">
            <a:avLst/>
          </a:prstGeom>
        </p:spPr>
      </p:pic>
    </p:spTree>
    <p:extLst>
      <p:ext uri="{BB962C8B-B14F-4D97-AF65-F5344CB8AC3E}">
        <p14:creationId xmlns:p14="http://schemas.microsoft.com/office/powerpoint/2010/main" val="2930128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1F24A-18F6-50FE-7FE1-027B4C03DA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D4C29B-C049-AF32-0295-14DFF5838B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05F887-2480-D246-427E-F9AC9FE8E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119BCA-83E3-0FB4-B48A-1F2B8838B5D0}"/>
              </a:ext>
            </a:extLst>
          </p:cNvPr>
          <p:cNvSpPr>
            <a:spLocks noGrp="1"/>
          </p:cNvSpPr>
          <p:nvPr>
            <p:ph type="dt" sz="half" idx="10"/>
          </p:nvPr>
        </p:nvSpPr>
        <p:spPr/>
        <p:txBody>
          <a:bodyPr/>
          <a:lstStyle/>
          <a:p>
            <a:fld id="{2F783F27-CD11-4DEE-81ED-6667B17AB7C0}" type="datetimeFigureOut">
              <a:rPr lang="en-US" smtClean="0"/>
              <a:t>2/14/2025</a:t>
            </a:fld>
            <a:endParaRPr lang="en-US"/>
          </a:p>
        </p:txBody>
      </p:sp>
      <p:sp>
        <p:nvSpPr>
          <p:cNvPr id="6" name="Footer Placeholder 5">
            <a:extLst>
              <a:ext uri="{FF2B5EF4-FFF2-40B4-BE49-F238E27FC236}">
                <a16:creationId xmlns:a16="http://schemas.microsoft.com/office/drawing/2014/main" id="{35327840-CC17-E069-1F3C-51590C1E87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85D03C-7AC2-6897-634E-1E8E152FF5E0}"/>
              </a:ext>
            </a:extLst>
          </p:cNvPr>
          <p:cNvSpPr>
            <a:spLocks noGrp="1"/>
          </p:cNvSpPr>
          <p:nvPr>
            <p:ph type="sldNum" sz="quarter" idx="12"/>
          </p:nvPr>
        </p:nvSpPr>
        <p:spPr/>
        <p:txBody>
          <a:bodyPr/>
          <a:lstStyle/>
          <a:p>
            <a:fld id="{107F56D5-36A9-4234-9D77-E4E8D414EAF0}" type="slidenum">
              <a:rPr lang="en-US" smtClean="0"/>
              <a:t>‹#›</a:t>
            </a:fld>
            <a:endParaRPr lang="en-US"/>
          </a:p>
        </p:txBody>
      </p:sp>
      <p:pic>
        <p:nvPicPr>
          <p:cNvPr id="8" name="Picture 7">
            <a:extLst>
              <a:ext uri="{FF2B5EF4-FFF2-40B4-BE49-F238E27FC236}">
                <a16:creationId xmlns:a16="http://schemas.microsoft.com/office/drawing/2014/main" id="{6B7F0A05-29EA-EB53-CE7F-EC5AC06D4E8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856456" y="5168107"/>
            <a:ext cx="3723898" cy="1098550"/>
          </a:xfrm>
          <a:prstGeom prst="rect">
            <a:avLst/>
          </a:prstGeom>
        </p:spPr>
      </p:pic>
    </p:spTree>
    <p:extLst>
      <p:ext uri="{BB962C8B-B14F-4D97-AF65-F5344CB8AC3E}">
        <p14:creationId xmlns:p14="http://schemas.microsoft.com/office/powerpoint/2010/main" val="327940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CA2D1-B17A-3830-B160-25DE92119B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713F54-5A6A-4000-9515-9D924E3638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2B3875-960C-179A-72D7-11B6EC029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111ACA-580A-8A28-82B1-51E6AFCF5BC4}"/>
              </a:ext>
            </a:extLst>
          </p:cNvPr>
          <p:cNvSpPr>
            <a:spLocks noGrp="1"/>
          </p:cNvSpPr>
          <p:nvPr>
            <p:ph type="dt" sz="half" idx="10"/>
          </p:nvPr>
        </p:nvSpPr>
        <p:spPr/>
        <p:txBody>
          <a:bodyPr/>
          <a:lstStyle/>
          <a:p>
            <a:fld id="{2F783F27-CD11-4DEE-81ED-6667B17AB7C0}" type="datetimeFigureOut">
              <a:rPr lang="en-US" smtClean="0"/>
              <a:t>2/14/2025</a:t>
            </a:fld>
            <a:endParaRPr lang="en-US"/>
          </a:p>
        </p:txBody>
      </p:sp>
      <p:sp>
        <p:nvSpPr>
          <p:cNvPr id="6" name="Footer Placeholder 5">
            <a:extLst>
              <a:ext uri="{FF2B5EF4-FFF2-40B4-BE49-F238E27FC236}">
                <a16:creationId xmlns:a16="http://schemas.microsoft.com/office/drawing/2014/main" id="{6EE393AC-CE77-C643-0C73-1BFD8EC0BB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7B31A6-8FBC-722C-DC05-A40A82F8B3BD}"/>
              </a:ext>
            </a:extLst>
          </p:cNvPr>
          <p:cNvSpPr>
            <a:spLocks noGrp="1"/>
          </p:cNvSpPr>
          <p:nvPr>
            <p:ph type="sldNum" sz="quarter" idx="12"/>
          </p:nvPr>
        </p:nvSpPr>
        <p:spPr/>
        <p:txBody>
          <a:bodyPr/>
          <a:lstStyle/>
          <a:p>
            <a:fld id="{107F56D5-36A9-4234-9D77-E4E8D414EAF0}" type="slidenum">
              <a:rPr lang="en-US" smtClean="0"/>
              <a:t>‹#›</a:t>
            </a:fld>
            <a:endParaRPr lang="en-US"/>
          </a:p>
        </p:txBody>
      </p:sp>
      <p:pic>
        <p:nvPicPr>
          <p:cNvPr id="8" name="Picture 7">
            <a:extLst>
              <a:ext uri="{FF2B5EF4-FFF2-40B4-BE49-F238E27FC236}">
                <a16:creationId xmlns:a16="http://schemas.microsoft.com/office/drawing/2014/main" id="{7861441D-9806-4E93-29CA-D878DA4A152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856456" y="5168107"/>
            <a:ext cx="3723898" cy="1098550"/>
          </a:xfrm>
          <a:prstGeom prst="rect">
            <a:avLst/>
          </a:prstGeom>
        </p:spPr>
      </p:pic>
    </p:spTree>
    <p:extLst>
      <p:ext uri="{BB962C8B-B14F-4D97-AF65-F5344CB8AC3E}">
        <p14:creationId xmlns:p14="http://schemas.microsoft.com/office/powerpoint/2010/main" val="1269948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455621-293B-9973-CEF8-060C51038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25B4E3-E8FE-A9E1-2D11-DE3271CD3D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7FB1F-5EF7-8A81-DDE2-8240E5CEBE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83F27-CD11-4DEE-81ED-6667B17AB7C0}" type="datetimeFigureOut">
              <a:rPr lang="en-US" smtClean="0"/>
              <a:t>2/14/2025</a:t>
            </a:fld>
            <a:endParaRPr lang="en-US"/>
          </a:p>
        </p:txBody>
      </p:sp>
      <p:sp>
        <p:nvSpPr>
          <p:cNvPr id="5" name="Footer Placeholder 4">
            <a:extLst>
              <a:ext uri="{FF2B5EF4-FFF2-40B4-BE49-F238E27FC236}">
                <a16:creationId xmlns:a16="http://schemas.microsoft.com/office/drawing/2014/main" id="{60186E0C-85A3-C09B-6837-E3FF3984C8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1E8A64-213C-C674-DD1E-B81F881A27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F56D5-36A9-4234-9D77-E4E8D414EAF0}" type="slidenum">
              <a:rPr lang="en-US" smtClean="0"/>
              <a:t>‹#›</a:t>
            </a:fld>
            <a:endParaRPr lang="en-US"/>
          </a:p>
        </p:txBody>
      </p:sp>
    </p:spTree>
    <p:extLst>
      <p:ext uri="{BB962C8B-B14F-4D97-AF65-F5344CB8AC3E}">
        <p14:creationId xmlns:p14="http://schemas.microsoft.com/office/powerpoint/2010/main" val="2237612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455621-293B-9973-CEF8-060C51038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25B4E3-E8FE-A9E1-2D11-DE3271CD3D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7FB1F-5EF7-8A81-DDE2-8240E5CEBE44}"/>
              </a:ext>
            </a:extLst>
          </p:cNvPr>
          <p:cNvSpPr>
            <a:spLocks noGrp="1"/>
          </p:cNvSpPr>
          <p:nvPr>
            <p:ph type="dt" sz="half" idx="2"/>
          </p:nvPr>
        </p:nvSpPr>
        <p:spPr>
          <a:xfrm>
            <a:off x="838200" y="6533016"/>
            <a:ext cx="2743200" cy="228600"/>
          </a:xfrm>
          <a:prstGeom prst="rect">
            <a:avLst/>
          </a:prstGeom>
        </p:spPr>
        <p:txBody>
          <a:bodyPr vert="horz" lIns="91440" tIns="45720" rIns="91440" bIns="45720" rtlCol="0" anchor="ctr"/>
          <a:lstStyle>
            <a:lvl1pPr algn="l">
              <a:defRPr sz="1200">
                <a:solidFill>
                  <a:schemeClr val="tx1">
                    <a:tint val="75000"/>
                  </a:schemeClr>
                </a:solidFill>
              </a:defRPr>
            </a:lvl1pPr>
          </a:lstStyle>
          <a:p>
            <a:fld id="{2F783F27-CD11-4DEE-81ED-6667B17AB7C0}" type="datetimeFigureOut">
              <a:rPr lang="en-US" smtClean="0"/>
              <a:t>2/14/2025</a:t>
            </a:fld>
            <a:endParaRPr lang="en-US" dirty="0"/>
          </a:p>
        </p:txBody>
      </p:sp>
      <p:sp>
        <p:nvSpPr>
          <p:cNvPr id="5" name="Footer Placeholder 4">
            <a:extLst>
              <a:ext uri="{FF2B5EF4-FFF2-40B4-BE49-F238E27FC236}">
                <a16:creationId xmlns:a16="http://schemas.microsoft.com/office/drawing/2014/main" id="{60186E0C-85A3-C09B-6837-E3FF3984C800}"/>
              </a:ext>
            </a:extLst>
          </p:cNvPr>
          <p:cNvSpPr>
            <a:spLocks noGrp="1"/>
          </p:cNvSpPr>
          <p:nvPr>
            <p:ph type="ftr" sz="quarter" idx="3"/>
          </p:nvPr>
        </p:nvSpPr>
        <p:spPr>
          <a:xfrm>
            <a:off x="4038600" y="6533014"/>
            <a:ext cx="4114800" cy="2286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E1E8A64-213C-C674-DD1E-B81F881A2715}"/>
              </a:ext>
            </a:extLst>
          </p:cNvPr>
          <p:cNvSpPr>
            <a:spLocks noGrp="1"/>
          </p:cNvSpPr>
          <p:nvPr>
            <p:ph type="sldNum" sz="quarter" idx="4"/>
          </p:nvPr>
        </p:nvSpPr>
        <p:spPr>
          <a:xfrm>
            <a:off x="8610600" y="6533014"/>
            <a:ext cx="2743200" cy="228601"/>
          </a:xfrm>
          <a:prstGeom prst="rect">
            <a:avLst/>
          </a:prstGeom>
        </p:spPr>
        <p:txBody>
          <a:bodyPr vert="horz" lIns="91440" tIns="45720" rIns="91440" bIns="45720" rtlCol="0" anchor="ctr"/>
          <a:lstStyle>
            <a:lvl1pPr algn="r">
              <a:defRPr sz="1200">
                <a:solidFill>
                  <a:schemeClr val="tx1">
                    <a:tint val="75000"/>
                  </a:schemeClr>
                </a:solidFill>
              </a:defRPr>
            </a:lvl1pPr>
          </a:lstStyle>
          <a:p>
            <a:fld id="{107F56D5-36A9-4234-9D77-E4E8D414EAF0}" type="slidenum">
              <a:rPr lang="en-US" smtClean="0"/>
              <a:t>‹#›</a:t>
            </a:fld>
            <a:endParaRPr lang="en-US" dirty="0"/>
          </a:p>
        </p:txBody>
      </p:sp>
      <p:pic>
        <p:nvPicPr>
          <p:cNvPr id="9" name="Picture 8">
            <a:extLst>
              <a:ext uri="{FF2B5EF4-FFF2-40B4-BE49-F238E27FC236}">
                <a16:creationId xmlns:a16="http://schemas.microsoft.com/office/drawing/2014/main" id="{A8F8757D-3A23-FD5C-D984-327101C7CA2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165956" y="5843710"/>
            <a:ext cx="2026044" cy="597683"/>
          </a:xfrm>
          <a:prstGeom prst="rect">
            <a:avLst/>
          </a:prstGeom>
        </p:spPr>
      </p:pic>
      <p:grpSp>
        <p:nvGrpSpPr>
          <p:cNvPr id="7" name="Group 6"/>
          <p:cNvGrpSpPr/>
          <p:nvPr userDrawn="1"/>
        </p:nvGrpSpPr>
        <p:grpSpPr>
          <a:xfrm>
            <a:off x="0" y="5637675"/>
            <a:ext cx="12192000" cy="1257271"/>
            <a:chOff x="0" y="5637675"/>
            <a:chExt cx="12192000" cy="1257271"/>
          </a:xfrm>
        </p:grpSpPr>
        <p:sp>
          <p:nvSpPr>
            <p:cNvPr id="8" name="Rectangle 7">
              <a:extLst>
                <a:ext uri="{FF2B5EF4-FFF2-40B4-BE49-F238E27FC236}">
                  <a16:creationId xmlns:a16="http://schemas.microsoft.com/office/drawing/2014/main" id="{A1EA9F1B-B788-58BA-67C8-AAFB6208C0D7}"/>
                </a:ext>
              </a:extLst>
            </p:cNvPr>
            <p:cNvSpPr/>
            <p:nvPr userDrawn="1"/>
          </p:nvSpPr>
          <p:spPr>
            <a:xfrm>
              <a:off x="0" y="6476934"/>
              <a:ext cx="12192000" cy="418012"/>
            </a:xfrm>
            <a:prstGeom prst="rect">
              <a:avLst/>
            </a:prstGeom>
            <a:solidFill>
              <a:srgbClr val="3F6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268114" y="5637675"/>
              <a:ext cx="1738339" cy="1078575"/>
              <a:chOff x="825191" y="5211196"/>
              <a:chExt cx="1738339" cy="1078575"/>
            </a:xfrm>
          </p:grpSpPr>
          <p:pic>
            <p:nvPicPr>
              <p:cNvPr id="11" name="Picture 10">
                <a:extLst>
                  <a:ext uri="{FF2B5EF4-FFF2-40B4-BE49-F238E27FC236}">
                    <a16:creationId xmlns:a16="http://schemas.microsoft.com/office/drawing/2014/main" id="{4C38E3C4-B538-91EA-3C5A-41AF9946951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825191" y="5468383"/>
                <a:ext cx="705699" cy="821388"/>
              </a:xfrm>
              <a:prstGeom prst="rect">
                <a:avLst/>
              </a:prstGeom>
            </p:spPr>
          </p:pic>
          <p:pic>
            <p:nvPicPr>
              <p:cNvPr id="12" name="Picture 11">
                <a:extLst>
                  <a:ext uri="{FF2B5EF4-FFF2-40B4-BE49-F238E27FC236}">
                    <a16:creationId xmlns:a16="http://schemas.microsoft.com/office/drawing/2014/main" id="{4C38E3C4-B538-91EA-3C5A-41AF9946951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532290" flipH="1">
                <a:off x="1642126" y="5211196"/>
                <a:ext cx="921404" cy="1072454"/>
              </a:xfrm>
              <a:prstGeom prst="rect">
                <a:avLst/>
              </a:prstGeom>
            </p:spPr>
          </p:pic>
        </p:grpSp>
      </p:grpSp>
    </p:spTree>
    <p:extLst>
      <p:ext uri="{BB962C8B-B14F-4D97-AF65-F5344CB8AC3E}">
        <p14:creationId xmlns:p14="http://schemas.microsoft.com/office/powerpoint/2010/main" val="1025682789"/>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23.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3.emf"/></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51.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tags" Target="../tags/tag3.xml"/><Relationship Id="rId7" Type="http://schemas.openxmlformats.org/officeDocument/2006/relationships/image" Target="../media/image5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5.xml"/><Relationship Id="rId5" Type="http://schemas.openxmlformats.org/officeDocument/2006/relationships/slideLayout" Target="../slideLayouts/slideLayout13.xml"/><Relationship Id="rId4" Type="http://schemas.openxmlformats.org/officeDocument/2006/relationships/tags" Target="../tags/tag4.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59.jpeg"/><Relationship Id="rId4" Type="http://schemas.openxmlformats.org/officeDocument/2006/relationships/image" Target="../media/image58.jpe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61.png"/><Relationship Id="rId4" Type="http://schemas.openxmlformats.org/officeDocument/2006/relationships/image" Target="../media/image60.jpeg"/></Relationships>
</file>

<file path=ppt/slides/_rels/slide3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6.pn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4.png"/><Relationship Id="rId7"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microsoft.com/office/2007/relationships/hdphoto" Target="../media/hdphoto5.wdp"/><Relationship Id="rId5" Type="http://schemas.openxmlformats.org/officeDocument/2006/relationships/image" Target="../media/image65.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E2E34D-1902-ECF8-E9DC-0CD8A1F24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7E2762A1-89A4-30F8-ED72-45A01155F878}"/>
              </a:ext>
            </a:extLst>
          </p:cNvPr>
          <p:cNvSpPr txBox="1">
            <a:spLocks/>
          </p:cNvSpPr>
          <p:nvPr/>
        </p:nvSpPr>
        <p:spPr>
          <a:xfrm>
            <a:off x="2747835" y="4247433"/>
            <a:ext cx="6696327" cy="12600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mn-lt"/>
              </a:rPr>
              <a:t>Engagement with Peers </a:t>
            </a:r>
            <a:endParaRPr lang="en-US" b="1" dirty="0" smtClean="0">
              <a:solidFill>
                <a:schemeClr val="bg1"/>
              </a:solidFill>
              <a:latin typeface="+mn-lt"/>
            </a:endParaRPr>
          </a:p>
          <a:p>
            <a:pPr algn="ctr"/>
            <a:r>
              <a:rPr lang="en-US" b="1" dirty="0" smtClean="0">
                <a:solidFill>
                  <a:schemeClr val="bg1"/>
                </a:solidFill>
                <a:latin typeface="+mn-lt"/>
              </a:rPr>
              <a:t>to </a:t>
            </a:r>
            <a:r>
              <a:rPr lang="en-US" b="1" dirty="0">
                <a:solidFill>
                  <a:schemeClr val="bg1"/>
                </a:solidFill>
                <a:latin typeface="+mn-lt"/>
              </a:rPr>
              <a:t>Improve Systems</a:t>
            </a:r>
          </a:p>
        </p:txBody>
      </p:sp>
      <p:sp>
        <p:nvSpPr>
          <p:cNvPr id="12" name="Title 1">
            <a:extLst>
              <a:ext uri="{FF2B5EF4-FFF2-40B4-BE49-F238E27FC236}">
                <a16:creationId xmlns:a16="http://schemas.microsoft.com/office/drawing/2014/main" id="{C1FA9473-3415-B52C-6DCC-D3C912E70EA6}"/>
              </a:ext>
            </a:extLst>
          </p:cNvPr>
          <p:cNvSpPr txBox="1">
            <a:spLocks/>
          </p:cNvSpPr>
          <p:nvPr/>
        </p:nvSpPr>
        <p:spPr>
          <a:xfrm>
            <a:off x="2601810" y="5670990"/>
            <a:ext cx="6590631" cy="9624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Created by: </a:t>
            </a:r>
            <a:endParaRPr lang="en-US" sz="3200" dirty="0" smtClean="0">
              <a:solidFill>
                <a:schemeClr val="bg1"/>
              </a:solidFill>
            </a:endParaRPr>
          </a:p>
          <a:p>
            <a:r>
              <a:rPr lang="en-US" sz="3200" dirty="0" smtClean="0">
                <a:solidFill>
                  <a:schemeClr val="bg1"/>
                </a:solidFill>
                <a:latin typeface="+mn-lt"/>
              </a:rPr>
              <a:t>Dr</a:t>
            </a:r>
            <a:r>
              <a:rPr lang="en-US" sz="3200" dirty="0">
                <a:solidFill>
                  <a:schemeClr val="bg1"/>
                </a:solidFill>
                <a:latin typeface="+mn-lt"/>
              </a:rPr>
              <a:t>. Suzanne Reed &amp; Dr. John Mahan</a:t>
            </a:r>
          </a:p>
        </p:txBody>
      </p:sp>
      <p:pic>
        <p:nvPicPr>
          <p:cNvPr id="15" name="Picture 14">
            <a:extLst>
              <a:ext uri="{FF2B5EF4-FFF2-40B4-BE49-F238E27FC236}">
                <a16:creationId xmlns:a16="http://schemas.microsoft.com/office/drawing/2014/main" id="{A1377205-7551-5518-3C0C-3F05143F43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386580" y="216721"/>
            <a:ext cx="5418840" cy="1598558"/>
          </a:xfrm>
          <a:prstGeom prst="rect">
            <a:avLst/>
          </a:prstGeom>
        </p:spPr>
      </p:pic>
      <p:pic>
        <p:nvPicPr>
          <p:cNvPr id="17" name="Picture 16">
            <a:extLst>
              <a:ext uri="{FF2B5EF4-FFF2-40B4-BE49-F238E27FC236}">
                <a16:creationId xmlns:a16="http://schemas.microsoft.com/office/drawing/2014/main" id="{877EA774-03DE-9C49-A04B-724815CA6D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6270" y="1815279"/>
            <a:ext cx="2599459" cy="2382837"/>
          </a:xfrm>
          <a:prstGeom prst="rect">
            <a:avLst/>
          </a:prstGeom>
        </p:spPr>
      </p:pic>
    </p:spTree>
    <p:extLst>
      <p:ext uri="{BB962C8B-B14F-4D97-AF65-F5344CB8AC3E}">
        <p14:creationId xmlns:p14="http://schemas.microsoft.com/office/powerpoint/2010/main" val="2140622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B190-26A0-5E72-596B-A25937A447FE}"/>
              </a:ext>
            </a:extLst>
          </p:cNvPr>
          <p:cNvSpPr>
            <a:spLocks noGrp="1"/>
          </p:cNvSpPr>
          <p:nvPr>
            <p:ph type="title"/>
          </p:nvPr>
        </p:nvSpPr>
        <p:spPr/>
        <p:txBody>
          <a:bodyPr/>
          <a:lstStyle/>
          <a:p>
            <a:r>
              <a:rPr lang="en-US" dirty="0"/>
              <a:t>        </a:t>
            </a:r>
            <a:r>
              <a:rPr lang="en-US" dirty="0" smtClean="0"/>
              <a:t>PARTNER </a:t>
            </a:r>
            <a:r>
              <a:rPr lang="en-US" dirty="0"/>
              <a:t>ACTIVITY: </a:t>
            </a:r>
            <a:r>
              <a:rPr lang="en-US" dirty="0" smtClean="0"/>
              <a:t>Discussion</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3200" dirty="0"/>
          </a:p>
          <a:p>
            <a:pPr marL="0" indent="0">
              <a:buNone/>
            </a:pPr>
            <a:r>
              <a:rPr lang="en-US" sz="3200" dirty="0" smtClean="0"/>
              <a:t>What is engagement?</a:t>
            </a:r>
            <a:endParaRPr lang="en-US" sz="3200" dirty="0"/>
          </a:p>
          <a:p>
            <a:pPr lvl="1"/>
            <a:r>
              <a:rPr lang="en-US" sz="3200" dirty="0" smtClean="0"/>
              <a:t>What does it mean to you?</a:t>
            </a:r>
          </a:p>
          <a:p>
            <a:pPr lvl="1"/>
            <a:r>
              <a:rPr lang="en-US" sz="3200" dirty="0" smtClean="0"/>
              <a:t>Your personal experience or observation</a:t>
            </a:r>
          </a:p>
          <a:p>
            <a:pPr lvl="1"/>
            <a:r>
              <a:rPr lang="en-US" sz="3200" dirty="0" smtClean="0"/>
              <a:t>Did you notice a positive impact on your well being? </a:t>
            </a:r>
            <a:endParaRPr lang="en-US" sz="3200" dirty="0"/>
          </a:p>
          <a:p>
            <a:pPr marL="457200" lvl="1" indent="0">
              <a:buNone/>
            </a:pPr>
            <a:endParaRPr lang="en-US" sz="3200" b="1" dirty="0"/>
          </a:p>
          <a:p>
            <a:pPr marL="0" indent="0">
              <a:buNone/>
            </a:pPr>
            <a:r>
              <a:rPr lang="en-US" sz="3200" dirty="0" smtClean="0"/>
              <a:t>4 min</a:t>
            </a:r>
            <a:endParaRPr lang="en-US" sz="3200" dirty="0"/>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endParaRPr lang="en-US" sz="3200" dirty="0"/>
          </a:p>
        </p:txBody>
      </p:sp>
      <p:pic>
        <p:nvPicPr>
          <p:cNvPr id="5" name="Picture 4">
            <a:extLst>
              <a:ext uri="{FF2B5EF4-FFF2-40B4-BE49-F238E27FC236}">
                <a16:creationId xmlns:a16="http://schemas.microsoft.com/office/drawing/2014/main" id="{C3F59BE6-652B-104A-459A-8546B78ACAF8}"/>
              </a:ext>
            </a:extLst>
          </p:cNvPr>
          <p:cNvPicPr>
            <a:picLocks noChangeAspect="1"/>
          </p:cNvPicPr>
          <p:nvPr/>
        </p:nvPicPr>
        <p:blipFill>
          <a:blip r:embed="rId3"/>
          <a:stretch>
            <a:fillRect/>
          </a:stretch>
        </p:blipFill>
        <p:spPr>
          <a:xfrm>
            <a:off x="486032" y="230188"/>
            <a:ext cx="1268367" cy="1277362"/>
          </a:xfrm>
          <a:prstGeom prst="rect">
            <a:avLst/>
          </a:prstGeom>
        </p:spPr>
      </p:pic>
    </p:spTree>
    <p:extLst>
      <p:ext uri="{BB962C8B-B14F-4D97-AF65-F5344CB8AC3E}">
        <p14:creationId xmlns:p14="http://schemas.microsoft.com/office/powerpoint/2010/main" val="2680030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57594" y="352034"/>
            <a:ext cx="11788586" cy="5092902"/>
            <a:chOff x="786061" y="1651000"/>
            <a:chExt cx="5207392" cy="5092902"/>
          </a:xfrm>
        </p:grpSpPr>
        <p:sp>
          <p:nvSpPr>
            <p:cNvPr id="10" name="TextBox 9">
              <a:extLst>
                <a:ext uri="{FF2B5EF4-FFF2-40B4-BE49-F238E27FC236}">
                  <a16:creationId xmlns:a16="http://schemas.microsoft.com/office/drawing/2014/main" id="{BC1334C4-36A4-7C32-309E-1CB03499E01B}"/>
                </a:ext>
              </a:extLst>
            </p:cNvPr>
            <p:cNvSpPr txBox="1"/>
            <p:nvPr/>
          </p:nvSpPr>
          <p:spPr>
            <a:xfrm>
              <a:off x="940188" y="2712029"/>
              <a:ext cx="5053265" cy="40318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Engagement in Work</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Geneva"/>
                  <a:cs typeface="Arial" panose="020B0604020202020204" pitchFamily="34" charset="0"/>
                </a:rPr>
                <a:t>Utrecht Work Engagement Scale (culture)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Geneva"/>
                  <a:cs typeface="Arial" panose="020B0604020202020204" pitchFamily="34" charset="0"/>
                </a:rPr>
                <a:t>At my work, I feel bursting with energy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Geneva"/>
                  <a:cs typeface="Arial" panose="020B0604020202020204" pitchFamily="34" charset="0"/>
                </a:rPr>
                <a:t>I am enthusiastic about my job</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Geneva"/>
                  <a:cs typeface="Arial" panose="020B0604020202020204" pitchFamily="34" charset="0"/>
                </a:rPr>
                <a:t>I am immersed in my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2. Engagement in Process/Work Improvement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Geneva"/>
                  <a:cs typeface="Arial" panose="020B0604020202020204" pitchFamily="34" charset="0"/>
                </a:rPr>
                <a:t>Involvement in QI, business process improvement, divisional activities</a:t>
              </a:r>
            </a:p>
          </p:txBody>
        </p:sp>
        <p:sp>
          <p:nvSpPr>
            <p:cNvPr id="11" name="Title 1">
              <a:extLst>
                <a:ext uri="{FF2B5EF4-FFF2-40B4-BE49-F238E27FC236}">
                  <a16:creationId xmlns:a16="http://schemas.microsoft.com/office/drawing/2014/main" id="{72B43842-E4E8-690D-6DE9-E07D7C127C69}"/>
                </a:ext>
              </a:extLst>
            </p:cNvPr>
            <p:cNvSpPr txBox="1">
              <a:spLocks/>
            </p:cNvSpPr>
            <p:nvPr/>
          </p:nvSpPr>
          <p:spPr>
            <a:xfrm>
              <a:off x="786061" y="1651000"/>
              <a:ext cx="4876799" cy="9690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3F66AE"/>
                  </a:solidFill>
                  <a:effectLst/>
                  <a:uLnTx/>
                  <a:uFillTx/>
                  <a:latin typeface="Calibri" panose="020F0502020204030204"/>
                  <a:ea typeface="+mj-ea"/>
                  <a:cs typeface="+mj-cs"/>
                </a:rPr>
                <a:t>What is Engagement?</a:t>
              </a:r>
            </a:p>
          </p:txBody>
        </p:sp>
      </p:grpSp>
      <p:sp>
        <p:nvSpPr>
          <p:cNvPr id="13" name="TextBox 3">
            <a:extLst>
              <a:ext uri="{FF2B5EF4-FFF2-40B4-BE49-F238E27FC236}">
                <a16:creationId xmlns:a16="http://schemas.microsoft.com/office/drawing/2014/main" id="{1AB8EEFB-8886-4023-949A-24E4F1CD29E3}"/>
              </a:ext>
            </a:extLst>
          </p:cNvPr>
          <p:cNvSpPr txBox="1">
            <a:spLocks noChangeArrowheads="1"/>
          </p:cNvSpPr>
          <p:nvPr/>
        </p:nvSpPr>
        <p:spPr bwMode="auto">
          <a:xfrm flipH="1">
            <a:off x="1854856" y="2090172"/>
            <a:ext cx="9045146" cy="2677656"/>
          </a:xfrm>
          <a:prstGeom prst="rect">
            <a:avLst/>
          </a:prstGeom>
          <a:solidFill>
            <a:schemeClr val="accent1">
              <a:lumMod val="20000"/>
              <a:lumOff val="80000"/>
            </a:schemeClr>
          </a:solidFill>
          <a:ln w="28575">
            <a:solidFill>
              <a:srgbClr val="0070C0"/>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Geneva"/>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rPr>
              <a:t>Among physicians with high levels of burnout, engaged physicians -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en-US" sz="4000" b="1" i="1" u="none" strike="noStrike" kern="1200" cap="none" spc="0" normalizeH="0" baseline="0" noProof="0" dirty="0">
                <a:ln>
                  <a:noFill/>
                </a:ln>
                <a:solidFill>
                  <a:srgbClr val="0070C0"/>
                </a:solidFill>
                <a:effectLst/>
                <a:uLnTx/>
                <a:uFillTx/>
                <a:latin typeface="Arial" panose="020B0604020202020204" pitchFamily="34" charset="0"/>
                <a:ea typeface="MS PGothic" panose="020B0600070205080204" pitchFamily="34" charset="-128"/>
              </a:rPr>
              <a:t>more satisfied with career and more likely to stay in current position</a:t>
            </a:r>
          </a:p>
        </p:txBody>
      </p:sp>
    </p:spTree>
    <p:extLst>
      <p:ext uri="{BB962C8B-B14F-4D97-AF65-F5344CB8AC3E}">
        <p14:creationId xmlns:p14="http://schemas.microsoft.com/office/powerpoint/2010/main" val="32677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136" y="156411"/>
            <a:ext cx="10515600" cy="1325563"/>
          </a:xfrm>
        </p:spPr>
        <p:txBody>
          <a:bodyPr/>
          <a:lstStyle/>
          <a:p>
            <a:r>
              <a:rPr lang="en-US" dirty="0"/>
              <a:t>Did someone say “engagement?”</a:t>
            </a:r>
          </a:p>
        </p:txBody>
      </p:sp>
      <p:sp>
        <p:nvSpPr>
          <p:cNvPr id="7" name="Cloud Callout 6"/>
          <p:cNvSpPr/>
          <p:nvPr/>
        </p:nvSpPr>
        <p:spPr>
          <a:xfrm>
            <a:off x="8138066" y="1610409"/>
            <a:ext cx="3701008" cy="3022978"/>
          </a:xfrm>
          <a:prstGeom prst="cloudCallout">
            <a:avLst>
              <a:gd name="adj1" fmla="val -62922"/>
              <a:gd name="adj2" fmla="val 841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a:t>
            </a:r>
            <a:r>
              <a:rPr kumimoji="0" lang="en-US" sz="2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I can’t hear (or move) because of this giant bear covering my ears (and crushing me)  </a:t>
            </a:r>
          </a:p>
        </p:txBody>
      </p:sp>
      <p:grpSp>
        <p:nvGrpSpPr>
          <p:cNvPr id="6" name="Group 5"/>
          <p:cNvGrpSpPr/>
          <p:nvPr/>
        </p:nvGrpSpPr>
        <p:grpSpPr>
          <a:xfrm>
            <a:off x="1700430" y="1798214"/>
            <a:ext cx="5905750" cy="4342631"/>
            <a:chOff x="5161874" y="1288528"/>
            <a:chExt cx="5905750" cy="4342631"/>
          </a:xfrm>
        </p:grpSpPr>
        <p:grpSp>
          <p:nvGrpSpPr>
            <p:cNvPr id="9" name="Group 8"/>
            <p:cNvGrpSpPr/>
            <p:nvPr/>
          </p:nvGrpSpPr>
          <p:grpSpPr>
            <a:xfrm>
              <a:off x="5161874" y="1288528"/>
              <a:ext cx="5905750" cy="4342631"/>
              <a:chOff x="1369155" y="2789441"/>
              <a:chExt cx="4886037" cy="3315796"/>
            </a:xfrm>
          </p:grpSpPr>
          <p:pic>
            <p:nvPicPr>
              <p:cNvPr id="11" name="Picture 1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962" b="89850" l="1814" r="89951">
                            <a14:foregroundMark x1="5513" y1="45489" x2="4047" y2="24812"/>
                            <a14:foregroundMark x1="7118" y1="32895" x2="4257" y2="19549"/>
                          </a14:backgroundRemoval>
                        </a14:imgEffect>
                      </a14:imgLayer>
                    </a14:imgProps>
                  </a:ext>
                  <a:ext uri="{28A0092B-C50C-407E-A947-70E740481C1C}">
                    <a14:useLocalDpi xmlns:a14="http://schemas.microsoft.com/office/drawing/2010/main" val="0"/>
                  </a:ext>
                </a:extLst>
              </a:blip>
              <a:srcRect t="21772" r="46308" b="47061"/>
              <a:stretch/>
            </p:blipFill>
            <p:spPr>
              <a:xfrm>
                <a:off x="1369155" y="5052291"/>
                <a:ext cx="4886037" cy="1052946"/>
              </a:xfrm>
              <a:prstGeom prst="rect">
                <a:avLst/>
              </a:prstGeom>
            </p:spPr>
          </p:pic>
          <p:pic>
            <p:nvPicPr>
              <p:cNvPr id="12" name="Picture 11"/>
              <p:cNvPicPr>
                <a:picLocks noChangeAspect="1"/>
              </p:cNvPicPr>
              <p:nvPr/>
            </p:nvPicPr>
            <p:blipFill rotWithShape="1">
              <a:blip r:embed="rId5">
                <a:extLst>
                  <a:ext uri="{BEBA8EAE-BF5A-486C-A8C5-ECC9F3942E4B}">
                    <a14:imgProps xmlns:a14="http://schemas.microsoft.com/office/drawing/2010/main">
                      <a14:imgLayer r:embed="rId6">
                        <a14:imgEffect>
                          <a14:backgroundRemoval t="12832" b="83186" l="14706" r="92157"/>
                        </a14:imgEffect>
                      </a14:imgLayer>
                    </a14:imgProps>
                  </a:ext>
                  <a:ext uri="{28A0092B-C50C-407E-A947-70E740481C1C}">
                    <a14:useLocalDpi xmlns:a14="http://schemas.microsoft.com/office/drawing/2010/main" val="0"/>
                  </a:ext>
                </a:extLst>
              </a:blip>
              <a:srcRect l="13399" t="15996" r="9120" b="19644"/>
              <a:stretch/>
            </p:blipFill>
            <p:spPr>
              <a:xfrm>
                <a:off x="2189018" y="2789441"/>
                <a:ext cx="3350625" cy="3083399"/>
              </a:xfrm>
              <a:prstGeom prst="rect">
                <a:avLst/>
              </a:prstGeom>
            </p:spPr>
          </p:pic>
        </p:grpSp>
        <p:sp>
          <p:nvSpPr>
            <p:cNvPr id="10" name="Flowchart: Process 9"/>
            <p:cNvSpPr/>
            <p:nvPr/>
          </p:nvSpPr>
          <p:spPr>
            <a:xfrm>
              <a:off x="7051446" y="3595310"/>
              <a:ext cx="2252689" cy="921204"/>
            </a:xfrm>
            <a:prstGeom prst="flowChartProcess">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FF0000"/>
                  </a:solidFill>
                  <a:effectLst/>
                  <a:uLnTx/>
                  <a:uFillTx/>
                  <a:latin typeface="Calibri" panose="020F0502020204030204"/>
                  <a:ea typeface="+mn-ea"/>
                  <a:cs typeface="+mn-cs"/>
                </a:rPr>
                <a:t>Hi, My Name 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Medicine</a:t>
              </a:r>
            </a:p>
          </p:txBody>
        </p:sp>
      </p:grpSp>
    </p:spTree>
    <p:extLst>
      <p:ext uri="{BB962C8B-B14F-4D97-AF65-F5344CB8AC3E}">
        <p14:creationId xmlns:p14="http://schemas.microsoft.com/office/powerpoint/2010/main" val="639426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F785E-5790-4BCF-A4C6-2850A80FEBBA}"/>
              </a:ext>
            </a:extLst>
          </p:cNvPr>
          <p:cNvSpPr>
            <a:spLocks noGrp="1"/>
          </p:cNvSpPr>
          <p:nvPr>
            <p:ph type="title"/>
          </p:nvPr>
        </p:nvSpPr>
        <p:spPr/>
        <p:txBody>
          <a:bodyPr/>
          <a:lstStyle/>
          <a:p>
            <a:r>
              <a:rPr lang="en-US" dirty="0"/>
              <a:t>PERMAH</a:t>
            </a:r>
          </a:p>
        </p:txBody>
      </p:sp>
      <p:graphicFrame>
        <p:nvGraphicFramePr>
          <p:cNvPr id="4" name="Content Placeholder 3">
            <a:extLst>
              <a:ext uri="{FF2B5EF4-FFF2-40B4-BE49-F238E27FC236}">
                <a16:creationId xmlns:a16="http://schemas.microsoft.com/office/drawing/2014/main" id="{7A6F35E5-E6BF-4CCD-A39C-529CBC6F6C7E}"/>
              </a:ext>
            </a:extLst>
          </p:cNvPr>
          <p:cNvGraphicFramePr>
            <a:graphicFrameLocks noGrp="1"/>
          </p:cNvGraphicFramePr>
          <p:nvPr>
            <p:ph idx="1"/>
            <p:extLst>
              <p:ext uri="{D42A27DB-BD31-4B8C-83A1-F6EECF244321}">
                <p14:modId xmlns:p14="http://schemas.microsoft.com/office/powerpoint/2010/main" val="962445830"/>
              </p:ext>
            </p:extLst>
          </p:nvPr>
        </p:nvGraphicFramePr>
        <p:xfrm>
          <a:off x="838200" y="365125"/>
          <a:ext cx="11130887" cy="5811838"/>
        </p:xfrm>
        <a:graphic>
          <a:graphicData uri="http://schemas.openxmlformats.org/drawingml/2006/chart">
            <c:chart xmlns:c="http://schemas.openxmlformats.org/drawingml/2006/chart" xmlns:r="http://schemas.openxmlformats.org/officeDocument/2006/relationships" r:id="rId3"/>
          </a:graphicData>
        </a:graphic>
      </p:graphicFrame>
      <p:sp>
        <p:nvSpPr>
          <p:cNvPr id="3" name="Star: 5 Points 2">
            <a:extLst>
              <a:ext uri="{FF2B5EF4-FFF2-40B4-BE49-F238E27FC236}">
                <a16:creationId xmlns:a16="http://schemas.microsoft.com/office/drawing/2014/main" id="{0330252C-AA10-4E61-921C-6D12D9F9EAD8}"/>
              </a:ext>
            </a:extLst>
          </p:cNvPr>
          <p:cNvSpPr/>
          <p:nvPr/>
        </p:nvSpPr>
        <p:spPr>
          <a:xfrm>
            <a:off x="6808573" y="2100649"/>
            <a:ext cx="494270" cy="4572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11328" y="6519446"/>
            <a:ext cx="106887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30000" noProof="0" dirty="0">
                <a:ln>
                  <a:noFill/>
                </a:ln>
                <a:solidFill>
                  <a:schemeClr val="bg1"/>
                </a:solidFill>
                <a:effectLst/>
                <a:uLnTx/>
                <a:uFillTx/>
                <a:latin typeface="Calibri" panose="020F0502020204030204"/>
                <a:ea typeface="+mn-ea"/>
                <a:cs typeface="+mn-cs"/>
              </a:rPr>
              <a:t>1 </a:t>
            </a:r>
            <a:r>
              <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rPr>
              <a:t>Seligman, M. E. P. (2011). Flourish: A visionary new understanding of happiness and well-being. New York, NY: Free Press. </a:t>
            </a:r>
          </a:p>
        </p:txBody>
      </p:sp>
      <p:sp>
        <p:nvSpPr>
          <p:cNvPr id="6" name="TextBox 1">
            <a:extLst>
              <a:ext uri="{FF2B5EF4-FFF2-40B4-BE49-F238E27FC236}">
                <a16:creationId xmlns:a16="http://schemas.microsoft.com/office/drawing/2014/main" id="{5143E271-F40E-457A-92D8-02412D3F1FB0}"/>
              </a:ext>
            </a:extLst>
          </p:cNvPr>
          <p:cNvSpPr txBox="1"/>
          <p:nvPr/>
        </p:nvSpPr>
        <p:spPr>
          <a:xfrm>
            <a:off x="4339976" y="4685032"/>
            <a:ext cx="2063667" cy="8379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chemeClr val="bg1"/>
                </a:solidFill>
              </a:rPr>
              <a:t>A</a:t>
            </a:r>
            <a:r>
              <a:rPr lang="en-US" sz="2000" dirty="0">
                <a:solidFill>
                  <a:schemeClr val="bg1"/>
                </a:solidFill>
              </a:rPr>
              <a:t>ccomplishment</a:t>
            </a:r>
          </a:p>
        </p:txBody>
      </p:sp>
      <p:sp>
        <p:nvSpPr>
          <p:cNvPr id="8" name="TextBox 7">
            <a:extLst>
              <a:ext uri="{FF2B5EF4-FFF2-40B4-BE49-F238E27FC236}">
                <a16:creationId xmlns:a16="http://schemas.microsoft.com/office/drawing/2014/main" id="{6726359A-2427-77F7-DE72-E3F8AFAB133E}"/>
              </a:ext>
            </a:extLst>
          </p:cNvPr>
          <p:cNvSpPr txBox="1"/>
          <p:nvPr/>
        </p:nvSpPr>
        <p:spPr>
          <a:xfrm flipH="1">
            <a:off x="539989" y="2265461"/>
            <a:ext cx="2676476" cy="584775"/>
          </a:xfrm>
          <a:prstGeom prst="rect">
            <a:avLst/>
          </a:prstGeom>
          <a:noFill/>
        </p:spPr>
        <p:txBody>
          <a:bodyPr wrap="square" rtlCol="0">
            <a:spAutoFit/>
          </a:bodyPr>
          <a:lstStyle/>
          <a:p>
            <a:r>
              <a:rPr lang="en-US" sz="3200" dirty="0">
                <a:solidFill>
                  <a:srgbClr val="3F66AE"/>
                </a:solidFill>
              </a:rPr>
              <a:t>Engagement</a:t>
            </a:r>
          </a:p>
        </p:txBody>
      </p:sp>
    </p:spTree>
    <p:extLst>
      <p:ext uri="{BB962C8B-B14F-4D97-AF65-F5344CB8AC3E}">
        <p14:creationId xmlns:p14="http://schemas.microsoft.com/office/powerpoint/2010/main" val="3418287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A4D5079A-C3D0-4DEA-B466-36EF2D5BFBFF}"/>
              </a:ext>
            </a:extLst>
          </p:cNvPr>
          <p:cNvCxnSpPr>
            <a:cxnSpLocks/>
          </p:cNvCxnSpPr>
          <p:nvPr/>
        </p:nvCxnSpPr>
        <p:spPr>
          <a:xfrm>
            <a:off x="3111374" y="5258110"/>
            <a:ext cx="462002" cy="29713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DDAF6EB9-E257-439E-BD72-F234675D4CB5}"/>
              </a:ext>
            </a:extLst>
          </p:cNvPr>
          <p:cNvPicPr>
            <a:picLocks noChangeAspect="1"/>
          </p:cNvPicPr>
          <p:nvPr/>
        </p:nvPicPr>
        <p:blipFill>
          <a:blip r:embed="rId3"/>
          <a:stretch>
            <a:fillRect/>
          </a:stretch>
        </p:blipFill>
        <p:spPr>
          <a:xfrm>
            <a:off x="0" y="3118161"/>
            <a:ext cx="6764615" cy="3739839"/>
          </a:xfrm>
          <a:prstGeom prst="rect">
            <a:avLst/>
          </a:prstGeom>
        </p:spPr>
      </p:pic>
      <p:sp>
        <p:nvSpPr>
          <p:cNvPr id="23" name="TextBox 22">
            <a:extLst>
              <a:ext uri="{FF2B5EF4-FFF2-40B4-BE49-F238E27FC236}">
                <a16:creationId xmlns:a16="http://schemas.microsoft.com/office/drawing/2014/main" id="{6E7D3EB2-FE1C-4F1A-BAA7-FDA319C5B906}"/>
              </a:ext>
            </a:extLst>
          </p:cNvPr>
          <p:cNvSpPr txBox="1"/>
          <p:nvPr/>
        </p:nvSpPr>
        <p:spPr>
          <a:xfrm flipH="1">
            <a:off x="6764615" y="3172198"/>
            <a:ext cx="5119405" cy="1815882"/>
          </a:xfrm>
          <a:prstGeom prst="rect">
            <a:avLst/>
          </a:prstGeom>
          <a:noFill/>
        </p:spPr>
        <p:txBody>
          <a:bodyPr wrap="square" rtlCol="0">
            <a:spAutoFit/>
          </a:bodyPr>
          <a:lstStyle/>
          <a:p>
            <a:pPr marL="342900" indent="-342900"/>
            <a:r>
              <a:rPr lang="en-US" sz="2800" b="0" i="0" u="none" strike="noStrike" baseline="0" dirty="0">
                <a:latin typeface="+mn-lt"/>
              </a:rPr>
              <a:t>    After controlling for burnout, engagement improved career satisfaction and likelihood of staying in that practice</a:t>
            </a:r>
            <a:endParaRPr lang="en-US" altLang="en-US" sz="2800" i="1" dirty="0">
              <a:solidFill>
                <a:srgbClr val="0070C0"/>
              </a:solidFill>
              <a:latin typeface="+mn-lt"/>
            </a:endParaRPr>
          </a:p>
        </p:txBody>
      </p:sp>
      <p:sp>
        <p:nvSpPr>
          <p:cNvPr id="12" name="TextBox 11">
            <a:extLst>
              <a:ext uri="{FF2B5EF4-FFF2-40B4-BE49-F238E27FC236}">
                <a16:creationId xmlns:a16="http://schemas.microsoft.com/office/drawing/2014/main" id="{04998679-4AB5-40E1-AE11-8E9A454B5187}"/>
              </a:ext>
            </a:extLst>
          </p:cNvPr>
          <p:cNvSpPr txBox="1"/>
          <p:nvPr/>
        </p:nvSpPr>
        <p:spPr>
          <a:xfrm flipH="1">
            <a:off x="1048298" y="2488491"/>
            <a:ext cx="5569070" cy="646331"/>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pPr algn="ctr"/>
            <a:r>
              <a:rPr lang="en-US" altLang="en-US" b="1" i="1" dirty="0">
                <a:latin typeface="+mn-lt"/>
              </a:rPr>
              <a:t>Utrecht Work Engagement Scale: ‘engaged’ = scored high on 2/3 subscales: vigor, dedication, and absorption</a:t>
            </a:r>
          </a:p>
        </p:txBody>
      </p:sp>
      <p:pic>
        <p:nvPicPr>
          <p:cNvPr id="18" name="Picture 17">
            <a:extLst>
              <a:ext uri="{FF2B5EF4-FFF2-40B4-BE49-F238E27FC236}">
                <a16:creationId xmlns:a16="http://schemas.microsoft.com/office/drawing/2014/main" id="{EC41D423-D6E5-4A0E-9979-173BF27B5D63}"/>
              </a:ext>
            </a:extLst>
          </p:cNvPr>
          <p:cNvPicPr>
            <a:picLocks noChangeAspect="1"/>
          </p:cNvPicPr>
          <p:nvPr/>
        </p:nvPicPr>
        <p:blipFill>
          <a:blip r:embed="rId4"/>
          <a:stretch>
            <a:fillRect/>
          </a:stretch>
        </p:blipFill>
        <p:spPr>
          <a:xfrm>
            <a:off x="103881" y="532704"/>
            <a:ext cx="9010650" cy="933450"/>
          </a:xfrm>
          <a:prstGeom prst="rect">
            <a:avLst/>
          </a:prstGeom>
        </p:spPr>
      </p:pic>
      <p:sp>
        <p:nvSpPr>
          <p:cNvPr id="2" name="TextBox 1"/>
          <p:cNvSpPr txBox="1"/>
          <p:nvPr/>
        </p:nvSpPr>
        <p:spPr>
          <a:xfrm>
            <a:off x="1785592" y="1466154"/>
            <a:ext cx="6306951" cy="369332"/>
          </a:xfrm>
          <a:prstGeom prst="rect">
            <a:avLst/>
          </a:prstGeom>
          <a:noFill/>
        </p:spPr>
        <p:txBody>
          <a:bodyPr wrap="square" rtlCol="0">
            <a:spAutoFit/>
          </a:bodyPr>
          <a:lstStyle/>
          <a:p>
            <a:r>
              <a:rPr lang="en-US" dirty="0"/>
              <a:t>Rao SK, et. al., </a:t>
            </a:r>
            <a:r>
              <a:rPr lang="en-US" i="1" dirty="0"/>
              <a:t>Clinical Medicine &amp; Research</a:t>
            </a:r>
            <a:r>
              <a:rPr lang="en-US" dirty="0"/>
              <a:t> 2020 </a:t>
            </a:r>
          </a:p>
        </p:txBody>
      </p:sp>
    </p:spTree>
    <p:extLst>
      <p:ext uri="{BB962C8B-B14F-4D97-AF65-F5344CB8AC3E}">
        <p14:creationId xmlns:p14="http://schemas.microsoft.com/office/powerpoint/2010/main" val="309709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a:xfrm>
            <a:off x="420188" y="512823"/>
            <a:ext cx="11351623" cy="1145917"/>
          </a:xfrm>
        </p:spPr>
        <p:txBody>
          <a:bodyPr>
            <a:noAutofit/>
          </a:bodyPr>
          <a:lstStyle/>
          <a:p>
            <a:pPr eaLnBrk="1" hangingPunct="1"/>
            <a:r>
              <a:rPr lang="en-US" altLang="en-US" dirty="0">
                <a:solidFill>
                  <a:srgbClr val="0070C0"/>
                </a:solidFill>
                <a:cs typeface="Arial" panose="020B0604020202020204" pitchFamily="34" charset="0"/>
              </a:rPr>
              <a:t>Moving Away from Engagement as Happenstance</a:t>
            </a:r>
          </a:p>
        </p:txBody>
      </p:sp>
      <p:sp>
        <p:nvSpPr>
          <p:cNvPr id="68612" name="TextBox 3"/>
          <p:cNvSpPr txBox="1">
            <a:spLocks noChangeArrowheads="1"/>
          </p:cNvSpPr>
          <p:nvPr/>
        </p:nvSpPr>
        <p:spPr bwMode="auto">
          <a:xfrm flipH="1">
            <a:off x="7874589" y="3886679"/>
            <a:ext cx="3980272" cy="1754326"/>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Geneva"/>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r>
              <a:rPr lang="en-US" altLang="en-US" sz="1800" b="1" dirty="0">
                <a:latin typeface="+mn-lt"/>
              </a:rPr>
              <a:t>Engagement</a:t>
            </a:r>
            <a:r>
              <a:rPr lang="en-US" altLang="en-US" sz="1800" dirty="0">
                <a:latin typeface="+mn-lt"/>
              </a:rPr>
              <a:t> (vigor, dedication, absorption in work) as antidote to </a:t>
            </a:r>
            <a:r>
              <a:rPr lang="en-US" altLang="en-US" sz="1800" b="1" dirty="0">
                <a:latin typeface="+mn-lt"/>
              </a:rPr>
              <a:t>Burnout</a:t>
            </a:r>
          </a:p>
          <a:p>
            <a:pPr>
              <a:spcBef>
                <a:spcPct val="0"/>
              </a:spcBef>
            </a:pPr>
            <a:r>
              <a:rPr lang="en-US" altLang="en-US" sz="1800" dirty="0">
                <a:latin typeface="+mn-lt"/>
              </a:rPr>
              <a:t>Organizations and Leaders can implement effective interventions to promote engagement</a:t>
            </a:r>
            <a:endParaRPr lang="en-US" altLang="en-US" sz="1800" i="1" dirty="0">
              <a:solidFill>
                <a:srgbClr val="0070C0"/>
              </a:solidFill>
              <a:latin typeface="+mn-lt"/>
            </a:endParaRPr>
          </a:p>
        </p:txBody>
      </p:sp>
      <p:pic>
        <p:nvPicPr>
          <p:cNvPr id="68613" name="Content Placeholder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03238" y="2167716"/>
            <a:ext cx="6666272" cy="3437926"/>
          </a:xfrm>
        </p:spPr>
      </p:pic>
      <p:pic>
        <p:nvPicPr>
          <p:cNvPr id="6861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9801" y="1551508"/>
            <a:ext cx="4654550" cy="159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88456F6-BA2B-4378-AA27-063775547E4F}"/>
              </a:ext>
            </a:extLst>
          </p:cNvPr>
          <p:cNvSpPr txBox="1"/>
          <p:nvPr/>
        </p:nvSpPr>
        <p:spPr>
          <a:xfrm>
            <a:off x="9674516" y="3126933"/>
            <a:ext cx="2097295" cy="369332"/>
          </a:xfrm>
          <a:prstGeom prst="rect">
            <a:avLst/>
          </a:prstGeom>
          <a:noFill/>
        </p:spPr>
        <p:txBody>
          <a:bodyPr wrap="square" rtlCol="0">
            <a:spAutoFit/>
          </a:bodyPr>
          <a:lstStyle/>
          <a:p>
            <a:r>
              <a:rPr lang="en-US" i="1" dirty="0">
                <a:solidFill>
                  <a:schemeClr val="bg1">
                    <a:lumMod val="50000"/>
                  </a:schemeClr>
                </a:solidFill>
              </a:rPr>
              <a:t>Mayo Clin Proc 2017</a:t>
            </a:r>
            <a:endParaRPr lang="en-US" dirty="0">
              <a:solidFill>
                <a:schemeClr val="bg1">
                  <a:lumMod val="50000"/>
                </a:schemeClr>
              </a:solidFill>
            </a:endParaRPr>
          </a:p>
        </p:txBody>
      </p:sp>
    </p:spTree>
    <p:extLst>
      <p:ext uri="{BB962C8B-B14F-4D97-AF65-F5344CB8AC3E}">
        <p14:creationId xmlns:p14="http://schemas.microsoft.com/office/powerpoint/2010/main" val="258922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378B4A-3E32-B74A-5B5A-EEAE387B012B}"/>
              </a:ext>
            </a:extLst>
          </p:cNvPr>
          <p:cNvPicPr>
            <a:picLocks noChangeAspect="1"/>
          </p:cNvPicPr>
          <p:nvPr/>
        </p:nvPicPr>
        <p:blipFill>
          <a:blip r:embed="rId3"/>
          <a:stretch>
            <a:fillRect/>
          </a:stretch>
        </p:blipFill>
        <p:spPr>
          <a:xfrm>
            <a:off x="422146" y="1908080"/>
            <a:ext cx="5314804" cy="4353718"/>
          </a:xfrm>
          <a:prstGeom prst="rect">
            <a:avLst/>
          </a:prstGeom>
        </p:spPr>
      </p:pic>
      <p:pic>
        <p:nvPicPr>
          <p:cNvPr id="11" name="Picture 10">
            <a:extLst>
              <a:ext uri="{FF2B5EF4-FFF2-40B4-BE49-F238E27FC236}">
                <a16:creationId xmlns:a16="http://schemas.microsoft.com/office/drawing/2014/main" id="{79275D9D-0F6E-E78F-3460-FEDC159C57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8A6FE1D-0AE5-6FBE-F5FE-98FB021A452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47746" y="366893"/>
            <a:ext cx="2869491" cy="846500"/>
          </a:xfrm>
          <a:prstGeom prst="rect">
            <a:avLst/>
          </a:prstGeom>
        </p:spPr>
      </p:pic>
      <p:pic>
        <p:nvPicPr>
          <p:cNvPr id="15" name="Picture 14">
            <a:extLst>
              <a:ext uri="{FF2B5EF4-FFF2-40B4-BE49-F238E27FC236}">
                <a16:creationId xmlns:a16="http://schemas.microsoft.com/office/drawing/2014/main" id="{FC7394EA-A90F-DCDD-D36A-76F5939FA7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1024619"/>
            <a:ext cx="4898855" cy="4808761"/>
          </a:xfrm>
          <a:prstGeom prst="rect">
            <a:avLst/>
          </a:prstGeom>
        </p:spPr>
      </p:pic>
      <p:sp>
        <p:nvSpPr>
          <p:cNvPr id="9" name="Title 1">
            <a:extLst>
              <a:ext uri="{FF2B5EF4-FFF2-40B4-BE49-F238E27FC236}">
                <a16:creationId xmlns:a16="http://schemas.microsoft.com/office/drawing/2014/main" id="{A28FC30E-7F00-542D-7C3A-F6862EE14044}"/>
              </a:ext>
            </a:extLst>
          </p:cNvPr>
          <p:cNvSpPr txBox="1">
            <a:spLocks/>
          </p:cNvSpPr>
          <p:nvPr/>
        </p:nvSpPr>
        <p:spPr>
          <a:xfrm>
            <a:off x="6571246" y="2977106"/>
            <a:ext cx="3845500" cy="16183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3F66AE"/>
                </a:solidFill>
                <a:latin typeface="+mn-lt"/>
              </a:rPr>
              <a:t>1. Engagement is  </a:t>
            </a:r>
          </a:p>
          <a:p>
            <a:r>
              <a:rPr lang="en-US" sz="3200" b="1" dirty="0">
                <a:solidFill>
                  <a:srgbClr val="3F66AE"/>
                </a:solidFill>
                <a:latin typeface="+mn-lt"/>
              </a:rPr>
              <a:t>    good– Now what?</a:t>
            </a:r>
          </a:p>
        </p:txBody>
      </p:sp>
    </p:spTree>
    <p:extLst>
      <p:ext uri="{BB962C8B-B14F-4D97-AF65-F5344CB8AC3E}">
        <p14:creationId xmlns:p14="http://schemas.microsoft.com/office/powerpoint/2010/main" val="2690769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967"/>
            <a:ext cx="10515600" cy="1325563"/>
          </a:xfrm>
        </p:spPr>
        <p:txBody>
          <a:bodyPr/>
          <a:lstStyle/>
          <a:p>
            <a:r>
              <a:rPr lang="en-US" dirty="0">
                <a:solidFill>
                  <a:srgbClr val="0070C0"/>
                </a:solidFill>
              </a:rPr>
              <a:t>So, just BE engaged.  Right?</a:t>
            </a:r>
          </a:p>
        </p:txBody>
      </p:sp>
      <p:sp>
        <p:nvSpPr>
          <p:cNvPr id="7" name="Cloud Callout 6"/>
          <p:cNvSpPr/>
          <p:nvPr/>
        </p:nvSpPr>
        <p:spPr>
          <a:xfrm>
            <a:off x="7507928" y="1630530"/>
            <a:ext cx="3477125" cy="2424362"/>
          </a:xfrm>
          <a:prstGeom prst="cloudCallout">
            <a:avLst>
              <a:gd name="adj1" fmla="val -42571"/>
              <a:gd name="adj2" fmla="val 1053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lumMod val="50000"/>
                  </a:schemeClr>
                </a:solidFill>
              </a:rPr>
              <a:t> I love medicine, but it feels kind of…heavy?</a:t>
            </a:r>
          </a:p>
        </p:txBody>
      </p:sp>
      <p:grpSp>
        <p:nvGrpSpPr>
          <p:cNvPr id="13" name="Group 12"/>
          <p:cNvGrpSpPr/>
          <p:nvPr/>
        </p:nvGrpSpPr>
        <p:grpSpPr>
          <a:xfrm>
            <a:off x="2242297" y="1853248"/>
            <a:ext cx="5905750" cy="4342631"/>
            <a:chOff x="1369155" y="2789441"/>
            <a:chExt cx="4886037" cy="3315796"/>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21772" r="46308" b="47061"/>
            <a:stretch/>
          </p:blipFill>
          <p:spPr>
            <a:xfrm>
              <a:off x="1369155" y="5052291"/>
              <a:ext cx="4886037" cy="1052946"/>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13399" t="15996" r="9120" b="19644"/>
            <a:stretch/>
          </p:blipFill>
          <p:spPr>
            <a:xfrm>
              <a:off x="2189018" y="2789441"/>
              <a:ext cx="3350625" cy="3083399"/>
            </a:xfrm>
            <a:prstGeom prst="rect">
              <a:avLst/>
            </a:prstGeom>
          </p:spPr>
        </p:pic>
      </p:grpSp>
    </p:spTree>
    <p:extLst>
      <p:ext uri="{BB962C8B-B14F-4D97-AF65-F5344CB8AC3E}">
        <p14:creationId xmlns:p14="http://schemas.microsoft.com/office/powerpoint/2010/main" val="2537534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246" y="1376164"/>
            <a:ext cx="11336783" cy="4644733"/>
          </a:xfrm>
        </p:spPr>
        <p:txBody>
          <a:bodyPr>
            <a:noAutofit/>
          </a:bodyPr>
          <a:lstStyle/>
          <a:p>
            <a:r>
              <a:rPr lang="en-US" sz="2400" dirty="0"/>
              <a:t>Inefficient EMR, too much time spent in documentation </a:t>
            </a:r>
          </a:p>
          <a:p>
            <a:r>
              <a:rPr lang="en-US" sz="2400" dirty="0"/>
              <a:t>Too much secretarial work</a:t>
            </a:r>
          </a:p>
          <a:p>
            <a:r>
              <a:rPr lang="en-US" sz="2400" dirty="0"/>
              <a:t>Lack of respect from patients</a:t>
            </a:r>
          </a:p>
          <a:p>
            <a:r>
              <a:rPr lang="en-US" sz="2400" dirty="0"/>
              <a:t>Lack of respect from leadership</a:t>
            </a:r>
          </a:p>
          <a:p>
            <a:r>
              <a:rPr lang="en-US" sz="2400" dirty="0"/>
              <a:t>Healthcare inequities</a:t>
            </a:r>
          </a:p>
          <a:p>
            <a:r>
              <a:rPr lang="en-US" sz="2400" dirty="0"/>
              <a:t>Lack of job flexibility</a:t>
            </a:r>
          </a:p>
          <a:p>
            <a:r>
              <a:rPr lang="en-US" sz="2400" dirty="0"/>
              <a:t>(relative) Low pay in pediatrics</a:t>
            </a:r>
          </a:p>
          <a:p>
            <a:r>
              <a:rPr lang="en-US" sz="2400" dirty="0"/>
              <a:t>Idea of “checking boxes” (business of medicine)</a:t>
            </a:r>
          </a:p>
          <a:p>
            <a:r>
              <a:rPr lang="en-US" sz="2400" dirty="0"/>
              <a:t>Personal responsibilities outside of work</a:t>
            </a:r>
          </a:p>
          <a:p>
            <a:pPr marL="0" indent="0">
              <a:buNone/>
            </a:pPr>
            <a:endParaRPr lang="en-US" sz="2400" dirty="0"/>
          </a:p>
          <a:p>
            <a:endParaRPr lang="en-US" sz="2400" dirty="0"/>
          </a:p>
          <a:p>
            <a:endParaRPr lang="en-US" dirty="0"/>
          </a:p>
        </p:txBody>
      </p:sp>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t="21772" r="46308" b="47061"/>
          <a:stretch/>
        </p:blipFill>
        <p:spPr>
          <a:xfrm>
            <a:off x="6650938" y="4394444"/>
            <a:ext cx="4886037" cy="1052946"/>
          </a:xfrm>
          <a:prstGeom prst="rect">
            <a:avLst/>
          </a:prstGeom>
        </p:spPr>
      </p:pic>
      <p:pic>
        <p:nvPicPr>
          <p:cNvPr id="29" name="Picture 28"/>
          <p:cNvPicPr>
            <a:picLocks noChangeAspect="1"/>
          </p:cNvPicPr>
          <p:nvPr/>
        </p:nvPicPr>
        <p:blipFill rotWithShape="1">
          <a:blip r:embed="rId4">
            <a:extLst>
              <a:ext uri="{28A0092B-C50C-407E-A947-70E740481C1C}">
                <a14:useLocalDpi xmlns:a14="http://schemas.microsoft.com/office/drawing/2010/main" val="0"/>
              </a:ext>
            </a:extLst>
          </a:blip>
          <a:srcRect l="13399" t="15996" r="9120" b="19644"/>
          <a:stretch/>
        </p:blipFill>
        <p:spPr>
          <a:xfrm>
            <a:off x="8511552" y="3707242"/>
            <a:ext cx="1505527" cy="1385455"/>
          </a:xfrm>
          <a:prstGeom prst="rect">
            <a:avLst/>
          </a:prstGeom>
        </p:spPr>
      </p:pic>
      <p:pic>
        <p:nvPicPr>
          <p:cNvPr id="30" name="Picture 29"/>
          <p:cNvPicPr>
            <a:picLocks noChangeAspect="1"/>
          </p:cNvPicPr>
          <p:nvPr/>
        </p:nvPicPr>
        <p:blipFill rotWithShape="1">
          <a:blip r:embed="rId4">
            <a:extLst>
              <a:ext uri="{28A0092B-C50C-407E-A947-70E740481C1C}">
                <a14:useLocalDpi xmlns:a14="http://schemas.microsoft.com/office/drawing/2010/main" val="0"/>
              </a:ext>
            </a:extLst>
          </a:blip>
          <a:srcRect l="13399" t="15996" r="9120" b="19644"/>
          <a:stretch/>
        </p:blipFill>
        <p:spPr>
          <a:xfrm>
            <a:off x="8213315" y="3079823"/>
            <a:ext cx="2338380" cy="2151885"/>
          </a:xfrm>
          <a:prstGeom prst="rect">
            <a:avLst/>
          </a:prstGeom>
        </p:spPr>
      </p:pic>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l="13399" t="15996" r="9120" b="19644"/>
          <a:stretch/>
        </p:blipFill>
        <p:spPr>
          <a:xfrm>
            <a:off x="7518257" y="2372188"/>
            <a:ext cx="3492116" cy="3213605"/>
          </a:xfrm>
          <a:prstGeom prst="rect">
            <a:avLst/>
          </a:prstGeom>
        </p:spPr>
      </p:pic>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l="13399" t="15996" r="9120" b="19644"/>
          <a:stretch/>
        </p:blipFill>
        <p:spPr>
          <a:xfrm>
            <a:off x="7291216" y="1529960"/>
            <a:ext cx="4436286" cy="4082474"/>
          </a:xfrm>
          <a:prstGeom prst="rect">
            <a:avLst/>
          </a:prstGeom>
        </p:spPr>
      </p:pic>
      <p:sp>
        <p:nvSpPr>
          <p:cNvPr id="10" name="Title 1"/>
          <p:cNvSpPr txBox="1">
            <a:spLocks/>
          </p:cNvSpPr>
          <p:nvPr/>
        </p:nvSpPr>
        <p:spPr>
          <a:xfrm>
            <a:off x="494773" y="204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rPr>
              <a:t>Typical Stressors for Physicians</a:t>
            </a:r>
          </a:p>
        </p:txBody>
      </p:sp>
    </p:spTree>
    <p:extLst>
      <p:ext uri="{BB962C8B-B14F-4D97-AF65-F5344CB8AC3E}">
        <p14:creationId xmlns:p14="http://schemas.microsoft.com/office/powerpoint/2010/main" val="12120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2" presetClass="entr" presetSubtype="4"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2" presetClass="entr" presetSubtype="4" fill="hold"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B190-26A0-5E72-596B-A25937A447FE}"/>
              </a:ext>
            </a:extLst>
          </p:cNvPr>
          <p:cNvSpPr>
            <a:spLocks noGrp="1"/>
          </p:cNvSpPr>
          <p:nvPr>
            <p:ph type="title"/>
          </p:nvPr>
        </p:nvSpPr>
        <p:spPr/>
        <p:txBody>
          <a:bodyPr/>
          <a:lstStyle/>
          <a:p>
            <a:r>
              <a:rPr lang="en-US" dirty="0"/>
              <a:t>        SMALL GROUP ACTIVITY: </a:t>
            </a:r>
            <a:br>
              <a:rPr lang="en-US" dirty="0"/>
            </a:br>
            <a:r>
              <a:rPr lang="en-US" dirty="0"/>
              <a:t>        What are your stressors?</a:t>
            </a:r>
          </a:p>
        </p:txBody>
      </p:sp>
      <p:sp>
        <p:nvSpPr>
          <p:cNvPr id="3" name="Content Placeholder 2"/>
          <p:cNvSpPr>
            <a:spLocks noGrp="1"/>
          </p:cNvSpPr>
          <p:nvPr>
            <p:ph idx="1"/>
          </p:nvPr>
        </p:nvSpPr>
        <p:spPr/>
        <p:txBody>
          <a:bodyPr>
            <a:normAutofit/>
          </a:bodyPr>
          <a:lstStyle/>
          <a:p>
            <a:pPr marL="0" indent="0" algn="ctr">
              <a:buNone/>
            </a:pPr>
            <a:endParaRPr lang="en-US" sz="3200" dirty="0"/>
          </a:p>
          <a:p>
            <a:r>
              <a:rPr lang="en-US" sz="3200" dirty="0"/>
              <a:t>Break into groups of 2-4</a:t>
            </a:r>
          </a:p>
          <a:p>
            <a:r>
              <a:rPr lang="en-US" sz="3200" dirty="0"/>
              <a:t>Compose a list of the top 5 stressors that contribute to your burnout</a:t>
            </a:r>
          </a:p>
          <a:p>
            <a:endParaRPr lang="en-US" sz="3200" dirty="0"/>
          </a:p>
          <a:p>
            <a:endParaRPr lang="en-US" sz="3200" dirty="0"/>
          </a:p>
          <a:p>
            <a:pPr marL="0" indent="0">
              <a:buNone/>
            </a:pPr>
            <a:r>
              <a:rPr lang="en-US" sz="3200" dirty="0"/>
              <a:t>5-7 minutes</a:t>
            </a:r>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endParaRPr lang="en-US" sz="3200" dirty="0"/>
          </a:p>
        </p:txBody>
      </p:sp>
      <p:pic>
        <p:nvPicPr>
          <p:cNvPr id="5" name="Picture 4">
            <a:extLst>
              <a:ext uri="{FF2B5EF4-FFF2-40B4-BE49-F238E27FC236}">
                <a16:creationId xmlns:a16="http://schemas.microsoft.com/office/drawing/2014/main" id="{C3F59BE6-652B-104A-459A-8546B78ACAF8}"/>
              </a:ext>
            </a:extLst>
          </p:cNvPr>
          <p:cNvPicPr>
            <a:picLocks noChangeAspect="1"/>
          </p:cNvPicPr>
          <p:nvPr/>
        </p:nvPicPr>
        <p:blipFill>
          <a:blip r:embed="rId3"/>
          <a:stretch>
            <a:fillRect/>
          </a:stretch>
        </p:blipFill>
        <p:spPr>
          <a:xfrm>
            <a:off x="486032" y="230188"/>
            <a:ext cx="1268367" cy="1277362"/>
          </a:xfrm>
          <a:prstGeom prst="rect">
            <a:avLst/>
          </a:prstGeom>
        </p:spPr>
      </p:pic>
    </p:spTree>
    <p:extLst>
      <p:ext uri="{BB962C8B-B14F-4D97-AF65-F5344CB8AC3E}">
        <p14:creationId xmlns:p14="http://schemas.microsoft.com/office/powerpoint/2010/main" val="3339334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E2E34D-1902-ECF8-E9DC-0CD8A1F24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A1377205-7551-5518-3C0C-3F05143F43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23595" y="924107"/>
            <a:ext cx="3744809" cy="1104719"/>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4368" y="2260808"/>
            <a:ext cx="1645838" cy="1645838"/>
          </a:xfrm>
          <a:prstGeom prst="rect">
            <a:avLst/>
          </a:prstGeom>
        </p:spPr>
      </p:pic>
      <p:sp>
        <p:nvSpPr>
          <p:cNvPr id="4" name="Rectangle 3"/>
          <p:cNvSpPr/>
          <p:nvPr/>
        </p:nvSpPr>
        <p:spPr>
          <a:xfrm>
            <a:off x="4357688" y="4138628"/>
            <a:ext cx="442912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Please complete for attendance</a:t>
            </a:r>
          </a:p>
        </p:txBody>
      </p:sp>
    </p:spTree>
    <p:extLst>
      <p:ext uri="{BB962C8B-B14F-4D97-AF65-F5344CB8AC3E}">
        <p14:creationId xmlns:p14="http://schemas.microsoft.com/office/powerpoint/2010/main" val="3279973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813550-5C38-456F-9A9C-D12F2036FC18}"/>
              </a:ext>
            </a:extLst>
          </p:cNvPr>
          <p:cNvSpPr>
            <a:spLocks noGrp="1"/>
          </p:cNvSpPr>
          <p:nvPr>
            <p:ph type="title"/>
          </p:nvPr>
        </p:nvSpPr>
        <p:spPr>
          <a:xfrm>
            <a:off x="838200" y="529564"/>
            <a:ext cx="10515600" cy="1325563"/>
          </a:xfrm>
        </p:spPr>
        <p:txBody>
          <a:bodyPr/>
          <a:lstStyle/>
          <a:p>
            <a:r>
              <a:rPr lang="en-US" dirty="0"/>
              <a:t>                 What is on your stressor list?</a:t>
            </a:r>
          </a:p>
        </p:txBody>
      </p:sp>
      <p:sp>
        <p:nvSpPr>
          <p:cNvPr id="3" name="Content Placeholder 2"/>
          <p:cNvSpPr>
            <a:spLocks noGrp="1"/>
          </p:cNvSpPr>
          <p:nvPr>
            <p:ph idx="1"/>
          </p:nvPr>
        </p:nvSpPr>
        <p:spPr/>
        <p:txBody>
          <a:bodyPr>
            <a:normAutofit/>
          </a:bodyPr>
          <a:lstStyle/>
          <a:p>
            <a:pPr marL="0" indent="0" algn="ctr">
              <a:buNone/>
            </a:pPr>
            <a:endParaRPr lang="en-US" sz="3200" dirty="0"/>
          </a:p>
          <a:p>
            <a:pPr marL="0" indent="0" algn="ctr">
              <a:buNone/>
            </a:pPr>
            <a:endParaRPr lang="en-US" sz="4000" dirty="0"/>
          </a:p>
        </p:txBody>
      </p:sp>
      <p:pic>
        <p:nvPicPr>
          <p:cNvPr id="6" name="Picture 5">
            <a:extLst>
              <a:ext uri="{FF2B5EF4-FFF2-40B4-BE49-F238E27FC236}">
                <a16:creationId xmlns:a16="http://schemas.microsoft.com/office/drawing/2014/main" id="{CCE31225-1CFC-E44F-58C0-8A80B4E02679}"/>
              </a:ext>
            </a:extLst>
          </p:cNvPr>
          <p:cNvPicPr>
            <a:picLocks noChangeAspect="1"/>
          </p:cNvPicPr>
          <p:nvPr/>
        </p:nvPicPr>
        <p:blipFill>
          <a:blip r:embed="rId3"/>
          <a:stretch>
            <a:fillRect/>
          </a:stretch>
        </p:blipFill>
        <p:spPr>
          <a:xfrm>
            <a:off x="566351" y="529564"/>
            <a:ext cx="2240791" cy="1616086"/>
          </a:xfrm>
          <a:prstGeom prst="rect">
            <a:avLst/>
          </a:prstGeom>
        </p:spPr>
      </p:pic>
    </p:spTree>
    <p:extLst>
      <p:ext uri="{BB962C8B-B14F-4D97-AF65-F5344CB8AC3E}">
        <p14:creationId xmlns:p14="http://schemas.microsoft.com/office/powerpoint/2010/main" val="2417501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doctor with hero cloak 1255732 Vector Art at Vecteez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5992" y="1276944"/>
            <a:ext cx="6027401" cy="60274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330CED1-B2FF-5E2B-4A23-727C727424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9796" y="0"/>
            <a:ext cx="6096000" cy="6858000"/>
          </a:xfrm>
          <a:prstGeom prst="rect">
            <a:avLst/>
          </a:prstGeom>
        </p:spPr>
      </p:pic>
      <p:sp>
        <p:nvSpPr>
          <p:cNvPr id="7" name="Title 1"/>
          <p:cNvSpPr>
            <a:spLocks noGrp="1"/>
          </p:cNvSpPr>
          <p:nvPr>
            <p:ph type="title"/>
          </p:nvPr>
        </p:nvSpPr>
        <p:spPr>
          <a:xfrm>
            <a:off x="1976618" y="349172"/>
            <a:ext cx="6459749" cy="1679576"/>
          </a:xfrm>
        </p:spPr>
        <p:txBody>
          <a:bodyPr/>
          <a:lstStyle/>
          <a:p>
            <a:r>
              <a:rPr lang="en-US" b="1" dirty="0"/>
              <a:t>is too big </a:t>
            </a:r>
            <a:r>
              <a:rPr lang="en-US" sz="3600" b="1" dirty="0"/>
              <a:t>(hairy, oppressive, </a:t>
            </a:r>
            <a:r>
              <a:rPr lang="en-US" sz="3600" b="1" dirty="0" err="1"/>
              <a:t>etc</a:t>
            </a:r>
            <a:r>
              <a:rPr lang="en-US" sz="3600" b="1" dirty="0"/>
              <a:t>) </a:t>
            </a:r>
            <a:r>
              <a:rPr lang="en-US" b="1" dirty="0"/>
              <a:t>to fix!</a:t>
            </a:r>
          </a:p>
        </p:txBody>
      </p:sp>
      <p:pic>
        <p:nvPicPr>
          <p:cNvPr id="9" name="Picture 8"/>
          <p:cNvPicPr>
            <a:picLocks noChangeAspect="1"/>
          </p:cNvPicPr>
          <p:nvPr/>
        </p:nvPicPr>
        <p:blipFill>
          <a:blip r:embed="rId5"/>
          <a:stretch>
            <a:fillRect/>
          </a:stretch>
        </p:blipFill>
        <p:spPr>
          <a:xfrm>
            <a:off x="470775" y="349172"/>
            <a:ext cx="1505843" cy="1390008"/>
          </a:xfrm>
          <a:prstGeom prst="rect">
            <a:avLst/>
          </a:prstGeom>
        </p:spPr>
      </p:pic>
      <p:sp>
        <p:nvSpPr>
          <p:cNvPr id="10" name="TextBox 9">
            <a:extLst>
              <a:ext uri="{FF2B5EF4-FFF2-40B4-BE49-F238E27FC236}">
                <a16:creationId xmlns:a16="http://schemas.microsoft.com/office/drawing/2014/main" id="{BC1334C4-36A4-7C32-309E-1CB03499E01B}"/>
              </a:ext>
            </a:extLst>
          </p:cNvPr>
          <p:cNvSpPr txBox="1"/>
          <p:nvPr/>
        </p:nvSpPr>
        <p:spPr>
          <a:xfrm>
            <a:off x="1068963" y="3476034"/>
            <a:ext cx="5696938" cy="2062103"/>
          </a:xfrm>
          <a:prstGeom prst="rect">
            <a:avLst/>
          </a:prstGeom>
          <a:noFill/>
        </p:spPr>
        <p:txBody>
          <a:bodyPr wrap="square">
            <a:spAutoFit/>
          </a:bodyPr>
          <a:lstStyle/>
          <a:p>
            <a:r>
              <a:rPr lang="en-US" sz="3200" dirty="0"/>
              <a:t>Medicine IS ours, and it SHOULD and CAN be a place and profession that works better for physicians </a:t>
            </a:r>
          </a:p>
        </p:txBody>
      </p:sp>
      <p:sp>
        <p:nvSpPr>
          <p:cNvPr id="11" name="Title 1">
            <a:extLst>
              <a:ext uri="{FF2B5EF4-FFF2-40B4-BE49-F238E27FC236}">
                <a16:creationId xmlns:a16="http://schemas.microsoft.com/office/drawing/2014/main" id="{72B43842-E4E8-690D-6DE9-E07D7C127C69}"/>
              </a:ext>
            </a:extLst>
          </p:cNvPr>
          <p:cNvSpPr txBox="1">
            <a:spLocks/>
          </p:cNvSpPr>
          <p:nvPr/>
        </p:nvSpPr>
        <p:spPr>
          <a:xfrm>
            <a:off x="1286971" y="2700658"/>
            <a:ext cx="5260923" cy="64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3F66AE"/>
                </a:solidFill>
                <a:latin typeface="+mn-lt"/>
              </a:rPr>
              <a:t>We’re the stakeholders</a:t>
            </a:r>
          </a:p>
        </p:txBody>
      </p:sp>
    </p:spTree>
    <p:extLst>
      <p:ext uri="{BB962C8B-B14F-4D97-AF65-F5344CB8AC3E}">
        <p14:creationId xmlns:p14="http://schemas.microsoft.com/office/powerpoint/2010/main" val="3405000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4403331" y="1150716"/>
            <a:ext cx="1789373" cy="2527034"/>
          </a:xfrm>
          <a:prstGeom prst="rect">
            <a:avLst/>
          </a:prstGeom>
        </p:spPr>
      </p:pic>
      <p:pic>
        <p:nvPicPr>
          <p:cNvPr id="12" name="Picture 11"/>
          <p:cNvPicPr>
            <a:picLocks noChangeAspect="1"/>
          </p:cNvPicPr>
          <p:nvPr/>
        </p:nvPicPr>
        <p:blipFill>
          <a:blip r:embed="rId4"/>
          <a:stretch>
            <a:fillRect/>
          </a:stretch>
        </p:blipFill>
        <p:spPr>
          <a:xfrm>
            <a:off x="5981125" y="3664322"/>
            <a:ext cx="372260" cy="458832"/>
          </a:xfrm>
          <a:prstGeom prst="rect">
            <a:avLst/>
          </a:prstGeom>
        </p:spPr>
      </p:pic>
      <p:pic>
        <p:nvPicPr>
          <p:cNvPr id="13" name="Picture 12"/>
          <p:cNvPicPr>
            <a:picLocks noChangeAspect="1"/>
          </p:cNvPicPr>
          <p:nvPr/>
        </p:nvPicPr>
        <p:blipFill>
          <a:blip r:embed="rId4"/>
          <a:stretch>
            <a:fillRect/>
          </a:stretch>
        </p:blipFill>
        <p:spPr>
          <a:xfrm>
            <a:off x="6232494" y="4349200"/>
            <a:ext cx="372260" cy="458832"/>
          </a:xfrm>
          <a:prstGeom prst="rect">
            <a:avLst/>
          </a:prstGeom>
        </p:spPr>
      </p:pic>
      <p:pic>
        <p:nvPicPr>
          <p:cNvPr id="14" name="Picture 13"/>
          <p:cNvPicPr>
            <a:picLocks noChangeAspect="1"/>
          </p:cNvPicPr>
          <p:nvPr/>
        </p:nvPicPr>
        <p:blipFill>
          <a:blip r:embed="rId4"/>
          <a:stretch>
            <a:fillRect/>
          </a:stretch>
        </p:blipFill>
        <p:spPr>
          <a:xfrm>
            <a:off x="5794995" y="4920722"/>
            <a:ext cx="372260" cy="458832"/>
          </a:xfrm>
          <a:prstGeom prst="rect">
            <a:avLst/>
          </a:prstGeom>
        </p:spPr>
      </p:pic>
      <p:pic>
        <p:nvPicPr>
          <p:cNvPr id="15" name="Picture 14"/>
          <p:cNvPicPr>
            <a:picLocks noChangeAspect="1"/>
          </p:cNvPicPr>
          <p:nvPr/>
        </p:nvPicPr>
        <p:blipFill>
          <a:blip r:embed="rId4"/>
          <a:stretch>
            <a:fillRect/>
          </a:stretch>
        </p:blipFill>
        <p:spPr>
          <a:xfrm>
            <a:off x="6250428" y="5372432"/>
            <a:ext cx="372260" cy="458832"/>
          </a:xfrm>
          <a:prstGeom prst="rect">
            <a:avLst/>
          </a:prstGeom>
        </p:spPr>
      </p:pic>
      <p:pic>
        <p:nvPicPr>
          <p:cNvPr id="16" name="Picture 15"/>
          <p:cNvPicPr>
            <a:picLocks noChangeAspect="1"/>
          </p:cNvPicPr>
          <p:nvPr/>
        </p:nvPicPr>
        <p:blipFill>
          <a:blip r:embed="rId4"/>
          <a:stretch>
            <a:fillRect/>
          </a:stretch>
        </p:blipFill>
        <p:spPr>
          <a:xfrm>
            <a:off x="5997667" y="5894281"/>
            <a:ext cx="372260" cy="458832"/>
          </a:xfrm>
          <a:prstGeom prst="rect">
            <a:avLst/>
          </a:prstGeom>
        </p:spPr>
      </p:pic>
      <p:pic>
        <p:nvPicPr>
          <p:cNvPr id="26" name="Picture 25"/>
          <p:cNvPicPr>
            <a:picLocks noChangeAspect="1"/>
          </p:cNvPicPr>
          <p:nvPr/>
        </p:nvPicPr>
        <p:blipFill rotWithShape="1">
          <a:blip r:embed="rId5"/>
          <a:srcRect r="3601"/>
          <a:stretch/>
        </p:blipFill>
        <p:spPr>
          <a:xfrm>
            <a:off x="4364949" y="1144795"/>
            <a:ext cx="1809414" cy="2541641"/>
          </a:xfrm>
          <a:prstGeom prst="rect">
            <a:avLst/>
          </a:prstGeom>
        </p:spPr>
      </p:pic>
      <p:pic>
        <p:nvPicPr>
          <p:cNvPr id="28" name="Picture 27"/>
          <p:cNvPicPr>
            <a:picLocks noChangeAspect="1"/>
          </p:cNvPicPr>
          <p:nvPr/>
        </p:nvPicPr>
        <p:blipFill>
          <a:blip r:embed="rId6"/>
          <a:stretch>
            <a:fillRect/>
          </a:stretch>
        </p:blipFill>
        <p:spPr>
          <a:xfrm>
            <a:off x="4416280" y="1194537"/>
            <a:ext cx="1833195" cy="2483212"/>
          </a:xfrm>
          <a:prstGeom prst="rect">
            <a:avLst/>
          </a:prstGeom>
        </p:spPr>
      </p:pic>
      <p:pic>
        <p:nvPicPr>
          <p:cNvPr id="29" name="Picture 28"/>
          <p:cNvPicPr>
            <a:picLocks noChangeAspect="1"/>
          </p:cNvPicPr>
          <p:nvPr/>
        </p:nvPicPr>
        <p:blipFill>
          <a:blip r:embed="rId7"/>
          <a:stretch>
            <a:fillRect/>
          </a:stretch>
        </p:blipFill>
        <p:spPr>
          <a:xfrm>
            <a:off x="4421442" y="1194035"/>
            <a:ext cx="1767463" cy="2475908"/>
          </a:xfrm>
          <a:prstGeom prst="rect">
            <a:avLst/>
          </a:prstGeom>
        </p:spPr>
      </p:pic>
      <p:pic>
        <p:nvPicPr>
          <p:cNvPr id="5" name="Picture 4"/>
          <p:cNvPicPr>
            <a:picLocks noChangeAspect="1"/>
          </p:cNvPicPr>
          <p:nvPr/>
        </p:nvPicPr>
        <p:blipFill rotWithShape="1">
          <a:blip r:embed="rId8"/>
          <a:srcRect b="8039"/>
          <a:stretch/>
        </p:blipFill>
        <p:spPr>
          <a:xfrm>
            <a:off x="4231042" y="886220"/>
            <a:ext cx="2029208" cy="2771113"/>
          </a:xfrm>
          <a:prstGeom prst="rect">
            <a:avLst/>
          </a:prstGeom>
        </p:spPr>
      </p:pic>
      <p:pic>
        <p:nvPicPr>
          <p:cNvPr id="21" name="Picture 20"/>
          <p:cNvPicPr>
            <a:picLocks noChangeAspect="1"/>
          </p:cNvPicPr>
          <p:nvPr/>
        </p:nvPicPr>
        <p:blipFill rotWithShape="1">
          <a:blip r:embed="rId9"/>
          <a:srcRect r="6228" b="3681"/>
          <a:stretch/>
        </p:blipFill>
        <p:spPr>
          <a:xfrm>
            <a:off x="4371171" y="1159042"/>
            <a:ext cx="1849138" cy="2483242"/>
          </a:xfrm>
          <a:prstGeom prst="rect">
            <a:avLst/>
          </a:prstGeom>
        </p:spPr>
      </p:pic>
      <p:pic>
        <p:nvPicPr>
          <p:cNvPr id="24" name="Picture 23"/>
          <p:cNvPicPr>
            <a:picLocks noChangeAspect="1"/>
          </p:cNvPicPr>
          <p:nvPr/>
        </p:nvPicPr>
        <p:blipFill rotWithShape="1">
          <a:blip r:embed="rId10"/>
          <a:srcRect r="3936"/>
          <a:stretch/>
        </p:blipFill>
        <p:spPr>
          <a:xfrm>
            <a:off x="4428694" y="1174699"/>
            <a:ext cx="1775073" cy="2505123"/>
          </a:xfrm>
          <a:prstGeom prst="rect">
            <a:avLst/>
          </a:prstGeom>
        </p:spPr>
      </p:pic>
      <p:pic>
        <p:nvPicPr>
          <p:cNvPr id="27" name="Picture 26"/>
          <p:cNvPicPr>
            <a:picLocks noChangeAspect="1"/>
          </p:cNvPicPr>
          <p:nvPr/>
        </p:nvPicPr>
        <p:blipFill rotWithShape="1">
          <a:blip r:embed="rId11"/>
          <a:srcRect r="3966" b="4439"/>
          <a:stretch/>
        </p:blipFill>
        <p:spPr>
          <a:xfrm>
            <a:off x="4379873" y="1163727"/>
            <a:ext cx="1844655" cy="2477676"/>
          </a:xfrm>
          <a:prstGeom prst="rect">
            <a:avLst/>
          </a:prstGeom>
        </p:spPr>
      </p:pic>
      <p:pic>
        <p:nvPicPr>
          <p:cNvPr id="32" name="Picture 31"/>
          <p:cNvPicPr>
            <a:picLocks noChangeAspect="1"/>
          </p:cNvPicPr>
          <p:nvPr/>
        </p:nvPicPr>
        <p:blipFill>
          <a:blip r:embed="rId3"/>
          <a:stretch>
            <a:fillRect/>
          </a:stretch>
        </p:blipFill>
        <p:spPr>
          <a:xfrm>
            <a:off x="4377882" y="1093164"/>
            <a:ext cx="1789373" cy="2527034"/>
          </a:xfrm>
          <a:prstGeom prst="rect">
            <a:avLst/>
          </a:prstGeom>
        </p:spPr>
      </p:pic>
      <p:sp>
        <p:nvSpPr>
          <p:cNvPr id="23" name="TextBox 22"/>
          <p:cNvSpPr txBox="1"/>
          <p:nvPr/>
        </p:nvSpPr>
        <p:spPr>
          <a:xfrm>
            <a:off x="4684125" y="2969669"/>
            <a:ext cx="1115127" cy="584773"/>
          </a:xfrm>
          <a:prstGeom prst="rect">
            <a:avLst/>
          </a:prstGeom>
          <a:noFill/>
        </p:spPr>
        <p:txBody>
          <a:bodyPr wrap="square" lIns="91423" tIns="45719" rIns="91423" bIns="4571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2626"/>
                </a:solidFill>
                <a:effectLst/>
                <a:uLnTx/>
                <a:uFillTx/>
                <a:latin typeface="Calibri" panose="020F0502020204030204"/>
                <a:ea typeface="+mn-ea"/>
                <a:cs typeface="+mn-cs"/>
              </a:rPr>
              <a:t>Personal Reserve</a:t>
            </a:r>
          </a:p>
        </p:txBody>
      </p:sp>
      <p:sp>
        <p:nvSpPr>
          <p:cNvPr id="33" name="TextBox 32"/>
          <p:cNvSpPr txBox="1"/>
          <p:nvPr/>
        </p:nvSpPr>
        <p:spPr>
          <a:xfrm>
            <a:off x="13575631" y="6516087"/>
            <a:ext cx="348771" cy="246199"/>
          </a:xfrm>
          <a:prstGeom prst="rect">
            <a:avLst/>
          </a:prstGeom>
          <a:noFill/>
        </p:spPr>
        <p:txBody>
          <a:bodyPr wrap="none" lIns="121899" tIns="60949" rIns="121899" bIns="6094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21</a:t>
            </a:r>
          </a:p>
        </p:txBody>
      </p:sp>
      <p:grpSp>
        <p:nvGrpSpPr>
          <p:cNvPr id="41" name="Group 40"/>
          <p:cNvGrpSpPr/>
          <p:nvPr/>
        </p:nvGrpSpPr>
        <p:grpSpPr>
          <a:xfrm>
            <a:off x="3081544" y="0"/>
            <a:ext cx="2171472" cy="1908821"/>
            <a:chOff x="1240713" y="-39086"/>
            <a:chExt cx="2171472" cy="1908821"/>
          </a:xfrm>
        </p:grpSpPr>
        <p:pic>
          <p:nvPicPr>
            <p:cNvPr id="37" name="Picture 36" descr="Flowers &amp; Watering Can Clipart Free Stock Photo - Public Domain Picture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291273" y="-39086"/>
              <a:ext cx="2120912" cy="1908821"/>
            </a:xfrm>
            <a:prstGeom prst="rect">
              <a:avLst/>
            </a:prstGeom>
          </p:spPr>
        </p:pic>
        <p:pic>
          <p:nvPicPr>
            <p:cNvPr id="38" name="Picture 37"/>
            <p:cNvPicPr>
              <a:picLocks noChangeAspect="1"/>
            </p:cNvPicPr>
            <p:nvPr/>
          </p:nvPicPr>
          <p:blipFill>
            <a:blip r:embed="rId13">
              <a:extLst/>
            </a:blip>
            <a:stretch>
              <a:fillRect/>
            </a:stretch>
          </p:blipFill>
          <p:spPr>
            <a:xfrm>
              <a:off x="2694145" y="969855"/>
              <a:ext cx="372260" cy="458832"/>
            </a:xfrm>
            <a:prstGeom prst="rect">
              <a:avLst/>
            </a:prstGeom>
          </p:spPr>
        </p:pic>
        <p:pic>
          <p:nvPicPr>
            <p:cNvPr id="39" name="Picture 38"/>
            <p:cNvPicPr>
              <a:picLocks noChangeAspect="1"/>
            </p:cNvPicPr>
            <p:nvPr/>
          </p:nvPicPr>
          <p:blipFill>
            <a:blip r:embed="rId13">
              <a:extLst/>
            </a:blip>
            <a:stretch>
              <a:fillRect/>
            </a:stretch>
          </p:blipFill>
          <p:spPr>
            <a:xfrm>
              <a:off x="2955084" y="1301166"/>
              <a:ext cx="372260" cy="458832"/>
            </a:xfrm>
            <a:prstGeom prst="rect">
              <a:avLst/>
            </a:prstGeom>
          </p:spPr>
        </p:pic>
        <p:sp>
          <p:nvSpPr>
            <p:cNvPr id="40" name="TextBox 39"/>
            <p:cNvSpPr txBox="1"/>
            <p:nvPr/>
          </p:nvSpPr>
          <p:spPr>
            <a:xfrm>
              <a:off x="1240713" y="937902"/>
              <a:ext cx="14589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Engagement</a:t>
              </a:r>
            </a:p>
          </p:txBody>
        </p:sp>
      </p:grpSp>
      <p:sp>
        <p:nvSpPr>
          <p:cNvPr id="30" name="Title 1">
            <a:extLst>
              <a:ext uri="{FF2B5EF4-FFF2-40B4-BE49-F238E27FC236}">
                <a16:creationId xmlns:a16="http://schemas.microsoft.com/office/drawing/2014/main" id="{A2AF4B7E-D75C-4188-B748-1803F7F24737}"/>
              </a:ext>
            </a:extLst>
          </p:cNvPr>
          <p:cNvSpPr txBox="1">
            <a:spLocks/>
          </p:cNvSpPr>
          <p:nvPr/>
        </p:nvSpPr>
        <p:spPr>
          <a:xfrm>
            <a:off x="6924920" y="1340252"/>
            <a:ext cx="3587107" cy="646329"/>
          </a:xfrm>
          <a:prstGeom prst="rect">
            <a:avLst/>
          </a:prstGeom>
          <a:ln>
            <a:solidFill>
              <a:srgbClr val="0070C0"/>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Calibri Light" panose="020F0302020204030204"/>
                <a:ea typeface="+mj-ea"/>
                <a:cs typeface="+mj-cs"/>
              </a:rPr>
              <a:t>Personal Reserve</a:t>
            </a:r>
          </a:p>
        </p:txBody>
      </p:sp>
      <p:sp>
        <p:nvSpPr>
          <p:cNvPr id="31" name="Title 1">
            <a:extLst>
              <a:ext uri="{FF2B5EF4-FFF2-40B4-BE49-F238E27FC236}">
                <a16:creationId xmlns:a16="http://schemas.microsoft.com/office/drawing/2014/main" id="{3403EAB8-28D2-4815-9450-95F69255FE89}"/>
              </a:ext>
            </a:extLst>
          </p:cNvPr>
          <p:cNvSpPr txBox="1">
            <a:spLocks/>
          </p:cNvSpPr>
          <p:nvPr/>
        </p:nvSpPr>
        <p:spPr>
          <a:xfrm>
            <a:off x="451860" y="2083504"/>
            <a:ext cx="3025632" cy="8023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Calibri Light" panose="020F0302020204030204"/>
                <a:ea typeface="+mj-ea"/>
                <a:cs typeface="+mj-cs"/>
              </a:rPr>
              <a:t>Flourishing</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1"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4" name="TextBox 33"/>
          <p:cNvSpPr txBox="1"/>
          <p:nvPr/>
        </p:nvSpPr>
        <p:spPr>
          <a:xfrm>
            <a:off x="6771125" y="5800532"/>
            <a:ext cx="3462218" cy="646329"/>
          </a:xfrm>
          <a:prstGeom prst="rect">
            <a:avLst/>
          </a:prstGeom>
          <a:noFill/>
        </p:spPr>
        <p:txBody>
          <a:bodyPr wrap="square" lIns="91423" tIns="45719" rIns="91423" bIns="45719" rtlCol="0">
            <a:spAutoFit/>
          </a:body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Knowing EMR doesn’t matter to providing good patient care</a:t>
            </a:r>
          </a:p>
        </p:txBody>
      </p:sp>
      <p:sp>
        <p:nvSpPr>
          <p:cNvPr id="36" name="TextBox 35"/>
          <p:cNvSpPr txBox="1"/>
          <p:nvPr/>
        </p:nvSpPr>
        <p:spPr>
          <a:xfrm>
            <a:off x="6771125" y="3479974"/>
            <a:ext cx="2937758" cy="923328"/>
          </a:xfrm>
          <a:prstGeom prst="rect">
            <a:avLst/>
          </a:prstGeom>
          <a:noFill/>
        </p:spPr>
        <p:txBody>
          <a:bodyPr wrap="none" lIns="91423" tIns="45719" rIns="91423" bIns="45719"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Inefficient EMR</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Too much secretarial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TextBox 41"/>
          <p:cNvSpPr txBox="1"/>
          <p:nvPr/>
        </p:nvSpPr>
        <p:spPr>
          <a:xfrm>
            <a:off x="6771125" y="4123154"/>
            <a:ext cx="3096177" cy="923328"/>
          </a:xfrm>
          <a:prstGeom prst="rect">
            <a:avLst/>
          </a:prstGeom>
          <a:noFill/>
        </p:spPr>
        <p:txBody>
          <a:bodyPr wrap="square" lIns="91423" tIns="45719" rIns="91423" bIns="45719"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Tons of time in documentation that is not high yield</a:t>
            </a:r>
          </a:p>
        </p:txBody>
      </p:sp>
      <p:sp>
        <p:nvSpPr>
          <p:cNvPr id="43" name="TextBox 42">
            <a:extLst>
              <a:ext uri="{FF2B5EF4-FFF2-40B4-BE49-F238E27FC236}">
                <a16:creationId xmlns:a16="http://schemas.microsoft.com/office/drawing/2014/main" id="{C30A29A1-754A-4D69-8696-C27CA305B5AA}"/>
              </a:ext>
            </a:extLst>
          </p:cNvPr>
          <p:cNvSpPr txBox="1"/>
          <p:nvPr/>
        </p:nvSpPr>
        <p:spPr>
          <a:xfrm flipH="1">
            <a:off x="6771125" y="4954233"/>
            <a:ext cx="3329266"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Healthcare inequities</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Personal responsibilities outside of work</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1070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4" grpId="0"/>
      <p:bldP spid="36" grpId="0"/>
      <p:bldP spid="42"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C1334C4-36A4-7C32-309E-1CB03499E01B}"/>
              </a:ext>
            </a:extLst>
          </p:cNvPr>
          <p:cNvSpPr txBox="1"/>
          <p:nvPr/>
        </p:nvSpPr>
        <p:spPr>
          <a:xfrm>
            <a:off x="786061" y="2787243"/>
            <a:ext cx="6272500" cy="2554545"/>
          </a:xfrm>
          <a:prstGeom prst="rect">
            <a:avLst/>
          </a:prstGeom>
          <a:noFill/>
        </p:spPr>
        <p:txBody>
          <a:bodyPr wrap="square">
            <a:spAutoFit/>
          </a:bodyPr>
          <a:lstStyle/>
          <a:p>
            <a:r>
              <a:rPr lang="en-US" sz="3200" dirty="0"/>
              <a:t>We know there are stressors…….you have identified plenty of them</a:t>
            </a:r>
          </a:p>
          <a:p>
            <a:endParaRPr lang="en-US" sz="3200" dirty="0"/>
          </a:p>
          <a:p>
            <a:endParaRPr lang="en-US" sz="3200" dirty="0"/>
          </a:p>
          <a:p>
            <a:r>
              <a:rPr lang="en-US" sz="3200" dirty="0"/>
              <a:t>Let’s explore ways address them</a:t>
            </a:r>
          </a:p>
        </p:txBody>
      </p:sp>
      <p:sp>
        <p:nvSpPr>
          <p:cNvPr id="11" name="Title 1">
            <a:extLst>
              <a:ext uri="{FF2B5EF4-FFF2-40B4-BE49-F238E27FC236}">
                <a16:creationId xmlns:a16="http://schemas.microsoft.com/office/drawing/2014/main" id="{72B43842-E4E8-690D-6DE9-E07D7C127C69}"/>
              </a:ext>
            </a:extLst>
          </p:cNvPr>
          <p:cNvSpPr txBox="1">
            <a:spLocks/>
          </p:cNvSpPr>
          <p:nvPr/>
        </p:nvSpPr>
        <p:spPr>
          <a:xfrm>
            <a:off x="786061" y="1987884"/>
            <a:ext cx="4876799" cy="5741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3F66AE"/>
                </a:solidFill>
                <a:latin typeface="+mn-lt"/>
              </a:rPr>
              <a:t>What now?</a:t>
            </a:r>
          </a:p>
        </p:txBody>
      </p:sp>
      <p:pic>
        <p:nvPicPr>
          <p:cNvPr id="6" name="Picture 5">
            <a:extLst>
              <a:ext uri="{FF2B5EF4-FFF2-40B4-BE49-F238E27FC236}">
                <a16:creationId xmlns:a16="http://schemas.microsoft.com/office/drawing/2014/main" id="{85905198-31AB-6383-1253-CA5141F94ED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5641" y="366893"/>
            <a:ext cx="2869491" cy="846500"/>
          </a:xfrm>
          <a:prstGeom prst="rect">
            <a:avLst/>
          </a:prstGeom>
        </p:spPr>
      </p:pic>
      <p:grpSp>
        <p:nvGrpSpPr>
          <p:cNvPr id="7" name="Group 6"/>
          <p:cNvGrpSpPr/>
          <p:nvPr/>
        </p:nvGrpSpPr>
        <p:grpSpPr>
          <a:xfrm>
            <a:off x="8602579" y="1987884"/>
            <a:ext cx="2574758" cy="4547937"/>
            <a:chOff x="9236365" y="2069431"/>
            <a:chExt cx="1800603" cy="3691749"/>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3399" t="15996" r="9120" b="19644"/>
            <a:stretch/>
          </p:blipFill>
          <p:spPr>
            <a:xfrm>
              <a:off x="9236365" y="2743442"/>
              <a:ext cx="1505527" cy="1385455"/>
            </a:xfrm>
            <a:prstGeom prst="rect">
              <a:avLst/>
            </a:prstGeom>
          </p:spPr>
        </p:pic>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ackgroundRemoval t="9979" b="100000" l="9962" r="89850">
                          <a14:foregroundMark x1="23496" y1="95883" x2="46805" y2="95883"/>
                        </a14:backgroundRemoval>
                      </a14:imgEffect>
                    </a14:imgLayer>
                  </a14:imgProps>
                </a:ext>
                <a:ext uri="{28A0092B-C50C-407E-A947-70E740481C1C}">
                  <a14:useLocalDpi xmlns:a14="http://schemas.microsoft.com/office/drawing/2010/main" val="0"/>
                </a:ext>
              </a:extLst>
            </a:blip>
            <a:srcRect t="46169" r="45366"/>
            <a:stretch/>
          </p:blipFill>
          <p:spPr>
            <a:xfrm>
              <a:off x="9645973" y="2069431"/>
              <a:ext cx="1390995" cy="3691749"/>
            </a:xfrm>
            <a:prstGeom prst="rect">
              <a:avLst/>
            </a:prstGeom>
          </p:spPr>
        </p:pic>
      </p:grpSp>
    </p:spTree>
    <p:extLst>
      <p:ext uri="{BB962C8B-B14F-4D97-AF65-F5344CB8AC3E}">
        <p14:creationId xmlns:p14="http://schemas.microsoft.com/office/powerpoint/2010/main" val="1408762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378B4A-3E32-B74A-5B5A-EEAE387B012B}"/>
              </a:ext>
            </a:extLst>
          </p:cNvPr>
          <p:cNvPicPr>
            <a:picLocks noChangeAspect="1"/>
          </p:cNvPicPr>
          <p:nvPr/>
        </p:nvPicPr>
        <p:blipFill>
          <a:blip r:embed="rId3"/>
          <a:stretch>
            <a:fillRect/>
          </a:stretch>
        </p:blipFill>
        <p:spPr>
          <a:xfrm>
            <a:off x="422146" y="1908080"/>
            <a:ext cx="5314804" cy="4353718"/>
          </a:xfrm>
          <a:prstGeom prst="rect">
            <a:avLst/>
          </a:prstGeom>
        </p:spPr>
      </p:pic>
      <p:pic>
        <p:nvPicPr>
          <p:cNvPr id="11" name="Picture 10">
            <a:extLst>
              <a:ext uri="{FF2B5EF4-FFF2-40B4-BE49-F238E27FC236}">
                <a16:creationId xmlns:a16="http://schemas.microsoft.com/office/drawing/2014/main" id="{79275D9D-0F6E-E78F-3460-FEDC159C57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8A6FE1D-0AE5-6FBE-F5FE-98FB021A452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47746" y="366893"/>
            <a:ext cx="2869491" cy="846500"/>
          </a:xfrm>
          <a:prstGeom prst="rect">
            <a:avLst/>
          </a:prstGeom>
        </p:spPr>
      </p:pic>
      <p:pic>
        <p:nvPicPr>
          <p:cNvPr id="15" name="Picture 14">
            <a:extLst>
              <a:ext uri="{FF2B5EF4-FFF2-40B4-BE49-F238E27FC236}">
                <a16:creationId xmlns:a16="http://schemas.microsoft.com/office/drawing/2014/main" id="{FC7394EA-A90F-DCDD-D36A-76F5939FA7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957056"/>
            <a:ext cx="4898855" cy="4808761"/>
          </a:xfrm>
          <a:prstGeom prst="rect">
            <a:avLst/>
          </a:prstGeom>
        </p:spPr>
      </p:pic>
      <p:sp>
        <p:nvSpPr>
          <p:cNvPr id="9" name="Title 1">
            <a:extLst>
              <a:ext uri="{FF2B5EF4-FFF2-40B4-BE49-F238E27FC236}">
                <a16:creationId xmlns:a16="http://schemas.microsoft.com/office/drawing/2014/main" id="{A28FC30E-7F00-542D-7C3A-F6862EE14044}"/>
              </a:ext>
            </a:extLst>
          </p:cNvPr>
          <p:cNvSpPr txBox="1">
            <a:spLocks/>
          </p:cNvSpPr>
          <p:nvPr/>
        </p:nvSpPr>
        <p:spPr>
          <a:xfrm>
            <a:off x="6571246" y="2977106"/>
            <a:ext cx="3870213" cy="18914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3F66AE"/>
                </a:solidFill>
                <a:latin typeface="+mn-lt"/>
              </a:rPr>
              <a:t>2. Engagement  </a:t>
            </a:r>
          </a:p>
          <a:p>
            <a:r>
              <a:rPr lang="en-US" sz="3200" b="1" dirty="0">
                <a:solidFill>
                  <a:srgbClr val="3F66AE"/>
                </a:solidFill>
                <a:latin typeface="+mn-lt"/>
              </a:rPr>
              <a:t>    Success Story</a:t>
            </a:r>
          </a:p>
        </p:txBody>
      </p:sp>
    </p:spTree>
    <p:extLst>
      <p:ext uri="{BB962C8B-B14F-4D97-AF65-F5344CB8AC3E}">
        <p14:creationId xmlns:p14="http://schemas.microsoft.com/office/powerpoint/2010/main" val="3620711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ext Placeholder 2">
            <a:extLst>
              <a:ext uri="{FF2B5EF4-FFF2-40B4-BE49-F238E27FC236}">
                <a16:creationId xmlns:a16="http://schemas.microsoft.com/office/drawing/2014/main" id="{4DE63DAF-85F8-4DE4-96A8-6EB29991D994}"/>
              </a:ext>
            </a:extLst>
          </p:cNvPr>
          <p:cNvSpPr>
            <a:spLocks noChangeArrowheads="1"/>
          </p:cNvSpPr>
          <p:nvPr>
            <p:custDataLst>
              <p:tags r:id="rId1"/>
            </p:custDataLst>
          </p:nvPr>
        </p:nvSpPr>
        <p:spPr bwMode="auto">
          <a:xfrm>
            <a:off x="324091" y="5289381"/>
            <a:ext cx="9144000" cy="20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0" rIns="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1400" b="1" dirty="0">
                <a:latin typeface="Helvetica" panose="020B0604020202020204" pitchFamily="34" charset="0"/>
              </a:rPr>
              <a:t>Percentage of URM residents matched per recruitment cycle. </a:t>
            </a:r>
          </a:p>
        </p:txBody>
      </p:sp>
      <p:pic>
        <p:nvPicPr>
          <p:cNvPr id="14345" name="Picture 2" descr="American Academy of Pediatrics: Dedicated to the Health of All Children®">
            <a:extLst>
              <a:ext uri="{FF2B5EF4-FFF2-40B4-BE49-F238E27FC236}">
                <a16:creationId xmlns:a16="http://schemas.microsoft.com/office/drawing/2014/main" id="{382BC450-D1C7-4798-95D3-204CB04D134E}"/>
              </a:ext>
            </a:extLst>
          </p:cNvPr>
          <p:cNvPicPr>
            <a:picLocks noChangeAspect="1" noChangeArrowheads="1"/>
          </p:cNvPicPr>
          <p:nvPr>
            <p:custDataLst>
              <p:tags r:id="rId2"/>
            </p:custDataLst>
          </p:nvPr>
        </p:nvPicPr>
        <p:blipFill>
          <a:blip r:embed="rId7" cstate="hqprint">
            <a:extLst>
              <a:ext uri="{28A0092B-C50C-407E-A947-70E740481C1C}">
                <a14:useLocalDpi xmlns:a14="http://schemas.microsoft.com/office/drawing/2010/main" val="0"/>
              </a:ext>
            </a:extLst>
          </a:blip>
          <a:srcRect/>
          <a:stretch>
            <a:fillRect/>
          </a:stretch>
        </p:blipFill>
        <p:spPr bwMode="auto">
          <a:xfrm>
            <a:off x="324091" y="185275"/>
            <a:ext cx="206692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14346" name="Straight Connector 5">
            <a:extLst>
              <a:ext uri="{FF2B5EF4-FFF2-40B4-BE49-F238E27FC236}">
                <a16:creationId xmlns:a16="http://schemas.microsoft.com/office/drawing/2014/main" id="{DB18EB4C-045C-4315-B352-534BA870A130}"/>
              </a:ext>
            </a:extLst>
          </p:cNvPr>
          <p:cNvCxnSpPr>
            <a:cxnSpLocks noChangeShapeType="1"/>
          </p:cNvCxnSpPr>
          <p:nvPr>
            <p:custDataLst>
              <p:tags r:id="rId3"/>
            </p:custDataLst>
          </p:nvPr>
        </p:nvCxnSpPr>
        <p:spPr bwMode="auto">
          <a:xfrm>
            <a:off x="1524000" y="6478588"/>
            <a:ext cx="9144000" cy="0"/>
          </a:xfrm>
          <a:prstGeom prst="line">
            <a:avLst/>
          </a:prstGeom>
          <a:noFill/>
          <a:ln w="9525" algn="ctr">
            <a:solidFill>
              <a:srgbClr val="ECF0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4348" name="New picture">
            <a:extLst>
              <a:ext uri="{FF2B5EF4-FFF2-40B4-BE49-F238E27FC236}">
                <a16:creationId xmlns:a16="http://schemas.microsoft.com/office/drawing/2014/main" id="{EAE0CE17-7CB3-4DD7-AA2F-EABDDEE91884}"/>
              </a:ext>
            </a:extLst>
          </p:cNvPr>
          <p:cNvPicPr>
            <a:picLocks noChangeAspect="1" noChangeArrowheads="1"/>
          </p:cNvPicPr>
          <p:nvPr>
            <p:custDataLst>
              <p:tags r:id="rId4"/>
            </p:custDataLst>
          </p:nvPr>
        </p:nvPicPr>
        <p:blipFill>
          <a:blip r:embed="rId8" cstate="hqprint">
            <a:extLst>
              <a:ext uri="{28A0092B-C50C-407E-A947-70E740481C1C}">
                <a14:useLocalDpi xmlns:a14="http://schemas.microsoft.com/office/drawing/2010/main" val="0"/>
              </a:ext>
            </a:extLst>
          </a:blip>
          <a:srcRect/>
          <a:stretch>
            <a:fillRect/>
          </a:stretch>
        </p:blipFill>
        <p:spPr bwMode="auto">
          <a:xfrm>
            <a:off x="1690025" y="1532076"/>
            <a:ext cx="8811950" cy="376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14" name="TextBox 13">
            <a:extLst>
              <a:ext uri="{FF2B5EF4-FFF2-40B4-BE49-F238E27FC236}">
                <a16:creationId xmlns:a16="http://schemas.microsoft.com/office/drawing/2014/main" id="{31ED7D74-9338-47D0-8D98-5DEB7E5D5DEC}"/>
              </a:ext>
            </a:extLst>
          </p:cNvPr>
          <p:cNvSpPr txBox="1"/>
          <p:nvPr/>
        </p:nvSpPr>
        <p:spPr>
          <a:xfrm>
            <a:off x="1205696" y="5580741"/>
            <a:ext cx="9780607" cy="400110"/>
          </a:xfrm>
          <a:prstGeom prst="rect">
            <a:avLst/>
          </a:prstGeom>
          <a:noFill/>
          <a:ln>
            <a:solidFill>
              <a:srgbClr val="0070C0"/>
            </a:solidFill>
          </a:ln>
        </p:spPr>
        <p:txBody>
          <a:bodyPr wrap="square">
            <a:spAutoFit/>
          </a:bodyPr>
          <a:lstStyle/>
          <a:p>
            <a:r>
              <a:rPr lang="en-US" sz="2000" b="1" i="0" dirty="0">
                <a:solidFill>
                  <a:schemeClr val="accent1">
                    <a:lumMod val="75000"/>
                  </a:schemeClr>
                </a:solidFill>
                <a:effectLst/>
                <a:latin typeface="Calibri" panose="020F0502020204030204" pitchFamily="34" charset="0"/>
                <a:cs typeface="Calibri" panose="020F0502020204030204" pitchFamily="34" charset="0"/>
              </a:rPr>
              <a:t>Multifaceted approach, iterative changes = progress towards more representative program</a:t>
            </a:r>
          </a:p>
        </p:txBody>
      </p:sp>
      <p:sp>
        <p:nvSpPr>
          <p:cNvPr id="2" name="TextBox 1">
            <a:extLst>
              <a:ext uri="{FF2B5EF4-FFF2-40B4-BE49-F238E27FC236}">
                <a16:creationId xmlns:a16="http://schemas.microsoft.com/office/drawing/2014/main" id="{25EB80FB-5D12-43E6-9D1D-A789CDDC7D9D}"/>
              </a:ext>
            </a:extLst>
          </p:cNvPr>
          <p:cNvSpPr txBox="1"/>
          <p:nvPr/>
        </p:nvSpPr>
        <p:spPr>
          <a:xfrm flipH="1">
            <a:off x="163450" y="921597"/>
            <a:ext cx="8165003" cy="523220"/>
          </a:xfrm>
          <a:prstGeom prst="rect">
            <a:avLst/>
          </a:prstGeom>
          <a:noFill/>
        </p:spPr>
        <p:txBody>
          <a:bodyPr wrap="square" rtlCol="0">
            <a:spAutoFit/>
          </a:bodyPr>
          <a:lstStyle/>
          <a:p>
            <a:r>
              <a:rPr lang="en-US" sz="2800" dirty="0"/>
              <a:t>An Initiative to Increase Residency Program Diversity</a:t>
            </a:r>
          </a:p>
        </p:txBody>
      </p:sp>
      <p:sp>
        <p:nvSpPr>
          <p:cNvPr id="8" name="TextBox 7">
            <a:extLst>
              <a:ext uri="{FF2B5EF4-FFF2-40B4-BE49-F238E27FC236}">
                <a16:creationId xmlns:a16="http://schemas.microsoft.com/office/drawing/2014/main" id="{18E7BAF6-E160-43EB-AE0D-907A513C4F00}"/>
              </a:ext>
            </a:extLst>
          </p:cNvPr>
          <p:cNvSpPr txBox="1"/>
          <p:nvPr/>
        </p:nvSpPr>
        <p:spPr>
          <a:xfrm>
            <a:off x="8504446" y="366488"/>
            <a:ext cx="3091206" cy="369332"/>
          </a:xfrm>
          <a:prstGeom prst="rect">
            <a:avLst/>
          </a:prstGeom>
          <a:noFill/>
        </p:spPr>
        <p:txBody>
          <a:bodyPr wrap="square" rtlCol="0">
            <a:spAutoFit/>
          </a:bodyPr>
          <a:lstStyle/>
          <a:p>
            <a:r>
              <a:rPr lang="en-US" dirty="0"/>
              <a:t>Hoff ML, et. al., </a:t>
            </a:r>
            <a:r>
              <a:rPr lang="en-US" i="1" dirty="0"/>
              <a:t>Pediatrics</a:t>
            </a:r>
            <a:r>
              <a:rPr lang="en-US" dirty="0"/>
              <a:t> 2021 </a:t>
            </a:r>
          </a:p>
        </p:txBody>
      </p:sp>
    </p:spTree>
    <p:extLst>
      <p:ext uri="{BB962C8B-B14F-4D97-AF65-F5344CB8AC3E}">
        <p14:creationId xmlns:p14="http://schemas.microsoft.com/office/powerpoint/2010/main" val="7595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180443" cy="1349375"/>
          </a:xfrm>
        </p:spPr>
        <p:txBody>
          <a:bodyPr>
            <a:normAutofit/>
          </a:bodyPr>
          <a:lstStyle/>
          <a:p>
            <a:r>
              <a:rPr lang="en-US" dirty="0"/>
              <a:t>        GROUP ACTIVITY: Other Examples</a:t>
            </a:r>
            <a:br>
              <a:rPr lang="en-US" dirty="0"/>
            </a:br>
            <a:r>
              <a:rPr lang="en-US" dirty="0"/>
              <a:t>        of Engagement in Action </a:t>
            </a:r>
          </a:p>
        </p:txBody>
      </p:sp>
      <p:sp>
        <p:nvSpPr>
          <p:cNvPr id="3" name="TextBox 2">
            <a:extLst>
              <a:ext uri="{FF2B5EF4-FFF2-40B4-BE49-F238E27FC236}">
                <a16:creationId xmlns:a16="http://schemas.microsoft.com/office/drawing/2014/main" id="{6E1291EC-24FE-4362-882A-EACE5280F129}"/>
              </a:ext>
            </a:extLst>
          </p:cNvPr>
          <p:cNvSpPr txBox="1"/>
          <p:nvPr/>
        </p:nvSpPr>
        <p:spPr>
          <a:xfrm>
            <a:off x="838200" y="1939563"/>
            <a:ext cx="10695494" cy="2092881"/>
          </a:xfrm>
          <a:prstGeom prst="rect">
            <a:avLst/>
          </a:prstGeom>
          <a:solidFill>
            <a:schemeClr val="bg1">
              <a:lumMod val="95000"/>
            </a:schemeClr>
          </a:solidFill>
          <a:ln>
            <a:solidFill>
              <a:srgbClr val="0070C0"/>
            </a:solidFill>
          </a:ln>
        </p:spPr>
        <p:txBody>
          <a:bodyPr wrap="square" rtlCol="0">
            <a:spAutoFit/>
          </a:bodyPr>
          <a:lstStyle/>
          <a:p>
            <a:pPr marL="342900" indent="-342900">
              <a:buFont typeface="Arial" panose="020B0604020202020204" pitchFamily="34" charset="0"/>
              <a:buChar char="•"/>
            </a:pPr>
            <a:r>
              <a:rPr lang="en-US" sz="2600" b="1" i="0" dirty="0">
                <a:solidFill>
                  <a:srgbClr val="1A1A1A"/>
                </a:solidFill>
                <a:effectLst/>
                <a:latin typeface="Calibri" panose="020F0502020204030204" pitchFamily="34" charset="0"/>
                <a:cs typeface="Calibri" panose="020F0502020204030204" pitchFamily="34" charset="0"/>
              </a:rPr>
              <a:t>Bronchiolitis Clinical Pathway Design Group</a:t>
            </a:r>
          </a:p>
          <a:p>
            <a:pPr marL="342900" indent="-342900">
              <a:buFont typeface="Arial" panose="020B0604020202020204" pitchFamily="34" charset="0"/>
              <a:buChar char="•"/>
            </a:pPr>
            <a:r>
              <a:rPr lang="en-US" sz="2600" b="1" dirty="0">
                <a:solidFill>
                  <a:srgbClr val="1A1A1A"/>
                </a:solidFill>
                <a:latin typeface="Calibri" panose="020F0502020204030204" pitchFamily="34" charset="0"/>
                <a:cs typeface="Calibri" panose="020F0502020204030204" pitchFamily="34" charset="0"/>
              </a:rPr>
              <a:t>Inpatient Admission Optimization Task Force</a:t>
            </a:r>
          </a:p>
          <a:p>
            <a:pPr marL="342900" indent="-342900">
              <a:buFont typeface="Arial" panose="020B0604020202020204" pitchFamily="34" charset="0"/>
              <a:buChar char="•"/>
            </a:pPr>
            <a:r>
              <a:rPr lang="en-US" sz="2600" b="1" i="0" dirty="0">
                <a:solidFill>
                  <a:srgbClr val="1A1A1A"/>
                </a:solidFill>
                <a:effectLst/>
                <a:latin typeface="Calibri" panose="020F0502020204030204" pitchFamily="34" charset="0"/>
                <a:cs typeface="Calibri" panose="020F0502020204030204" pitchFamily="34" charset="0"/>
              </a:rPr>
              <a:t>QI Project to Improve Vaccination Rates in Primary Care</a:t>
            </a:r>
          </a:p>
          <a:p>
            <a:pPr marL="342900" indent="-342900">
              <a:buFont typeface="Arial" panose="020B0604020202020204" pitchFamily="34" charset="0"/>
              <a:buChar char="•"/>
            </a:pPr>
            <a:r>
              <a:rPr lang="en-US" sz="2600" b="1" i="0" dirty="0">
                <a:solidFill>
                  <a:srgbClr val="1A1A1A"/>
                </a:solidFill>
                <a:effectLst/>
                <a:latin typeface="Calibri" panose="020F0502020204030204" pitchFamily="34" charset="0"/>
                <a:cs typeface="Calibri" panose="020F0502020204030204" pitchFamily="34" charset="0"/>
              </a:rPr>
              <a:t>Departmental Mentorship Committee</a:t>
            </a:r>
          </a:p>
          <a:p>
            <a:pPr marL="342900" indent="-342900">
              <a:buFont typeface="Arial" panose="020B0604020202020204" pitchFamily="34" charset="0"/>
              <a:buChar char="•"/>
            </a:pPr>
            <a:r>
              <a:rPr lang="en-US" sz="2600" b="1" dirty="0">
                <a:solidFill>
                  <a:srgbClr val="1A1A1A"/>
                </a:solidFill>
                <a:latin typeface="Calibri" panose="020F0502020204030204" pitchFamily="34" charset="0"/>
                <a:cs typeface="Calibri" panose="020F0502020204030204" pitchFamily="34" charset="0"/>
              </a:rPr>
              <a:t>Volunteer to Trial New Scheduling Program for Faculty/Residents</a:t>
            </a:r>
            <a:endParaRPr lang="en-US" sz="2600" b="1" i="0" dirty="0">
              <a:solidFill>
                <a:srgbClr val="1A1A1A"/>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EEDAE6C-EEF1-2E8E-EADB-A070532C2C0B}"/>
              </a:ext>
            </a:extLst>
          </p:cNvPr>
          <p:cNvPicPr>
            <a:picLocks noChangeAspect="1"/>
          </p:cNvPicPr>
          <p:nvPr/>
        </p:nvPicPr>
        <p:blipFill>
          <a:blip r:embed="rId3"/>
          <a:stretch>
            <a:fillRect/>
          </a:stretch>
        </p:blipFill>
        <p:spPr>
          <a:xfrm>
            <a:off x="486032" y="230188"/>
            <a:ext cx="1268367" cy="1277362"/>
          </a:xfrm>
          <a:prstGeom prst="rect">
            <a:avLst/>
          </a:prstGeom>
        </p:spPr>
      </p:pic>
      <p:sp>
        <p:nvSpPr>
          <p:cNvPr id="5" name="TextBox 4">
            <a:extLst>
              <a:ext uri="{FF2B5EF4-FFF2-40B4-BE49-F238E27FC236}">
                <a16:creationId xmlns:a16="http://schemas.microsoft.com/office/drawing/2014/main" id="{DFD429D6-3245-0B6C-273F-0D8F95E1005F}"/>
              </a:ext>
            </a:extLst>
          </p:cNvPr>
          <p:cNvSpPr txBox="1"/>
          <p:nvPr/>
        </p:nvSpPr>
        <p:spPr>
          <a:xfrm>
            <a:off x="838200" y="5137485"/>
            <a:ext cx="1422056" cy="461665"/>
          </a:xfrm>
          <a:prstGeom prst="rect">
            <a:avLst/>
          </a:prstGeom>
          <a:noFill/>
        </p:spPr>
        <p:txBody>
          <a:bodyPr wrap="none" rtlCol="0">
            <a:spAutoFit/>
          </a:bodyPr>
          <a:lstStyle/>
          <a:p>
            <a:r>
              <a:rPr lang="en-US" sz="2400" dirty="0"/>
              <a:t>3 minutes</a:t>
            </a:r>
          </a:p>
        </p:txBody>
      </p:sp>
    </p:spTree>
    <p:extLst>
      <p:ext uri="{BB962C8B-B14F-4D97-AF65-F5344CB8AC3E}">
        <p14:creationId xmlns:p14="http://schemas.microsoft.com/office/powerpoint/2010/main" val="125674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73CC1F-8B15-487E-8D11-A7A3CA208B84}"/>
              </a:ext>
            </a:extLst>
          </p:cNvPr>
          <p:cNvSpPr>
            <a:spLocks noGrp="1"/>
          </p:cNvSpPr>
          <p:nvPr>
            <p:ph type="title"/>
          </p:nvPr>
        </p:nvSpPr>
        <p:spPr/>
        <p:txBody>
          <a:bodyPr/>
          <a:lstStyle/>
          <a:p>
            <a:r>
              <a:rPr lang="en-US" dirty="0">
                <a:solidFill>
                  <a:srgbClr val="0070C0"/>
                </a:solidFill>
              </a:rPr>
              <a:t>Keys to Success</a:t>
            </a:r>
          </a:p>
        </p:txBody>
      </p:sp>
      <p:sp>
        <p:nvSpPr>
          <p:cNvPr id="5" name="Content Placeholder 4">
            <a:extLst>
              <a:ext uri="{FF2B5EF4-FFF2-40B4-BE49-F238E27FC236}">
                <a16:creationId xmlns:a16="http://schemas.microsoft.com/office/drawing/2014/main" id="{CB3530C8-BB7D-4079-B6BF-06B5CA8F7127}"/>
              </a:ext>
            </a:extLst>
          </p:cNvPr>
          <p:cNvSpPr>
            <a:spLocks noGrp="1"/>
          </p:cNvSpPr>
          <p:nvPr>
            <p:ph idx="1"/>
          </p:nvPr>
        </p:nvSpPr>
        <p:spPr>
          <a:xfrm>
            <a:off x="838200" y="1840748"/>
            <a:ext cx="10515600" cy="4351338"/>
          </a:xfrm>
        </p:spPr>
        <p:txBody>
          <a:bodyPr>
            <a:normAutofit/>
          </a:bodyPr>
          <a:lstStyle/>
          <a:p>
            <a:pPr marL="742950" marR="0" indent="-742950">
              <a:lnSpc>
                <a:spcPct val="125000"/>
              </a:lnSpc>
              <a:spcBef>
                <a:spcPts val="0"/>
              </a:spcBef>
              <a:spcAft>
                <a:spcPts val="0"/>
              </a:spcAft>
              <a:buFont typeface="+mj-lt"/>
              <a:buAutoNum type="arabicPeriod"/>
            </a:pPr>
            <a:r>
              <a:rPr lang="en-US" sz="3600" dirty="0">
                <a:effectLst/>
                <a:latin typeface="Calibri" panose="020F0502020204030204" pitchFamily="34" charset="0"/>
                <a:ea typeface="Calibri" panose="020F0502020204030204" pitchFamily="34" charset="0"/>
                <a:cs typeface="Times New Roman" panose="02020603050405020304" pitchFamily="18" charset="0"/>
              </a:rPr>
              <a:t>Engage in something you care about</a:t>
            </a:r>
          </a:p>
          <a:p>
            <a:pPr marL="742950" marR="0" indent="-742950">
              <a:lnSpc>
                <a:spcPct val="125000"/>
              </a:lnSpc>
              <a:spcBef>
                <a:spcPts val="0"/>
              </a:spcBef>
              <a:spcAft>
                <a:spcPts val="0"/>
              </a:spcAft>
              <a:buFont typeface="+mj-lt"/>
              <a:buAutoNum type="arabicPeriod"/>
            </a:pPr>
            <a:r>
              <a:rPr lang="en-US" sz="3600" dirty="0">
                <a:effectLst/>
                <a:latin typeface="Calibri" panose="020F0502020204030204" pitchFamily="34" charset="0"/>
                <a:ea typeface="Calibri" panose="020F0502020204030204" pitchFamily="34" charset="0"/>
                <a:cs typeface="Times New Roman" panose="02020603050405020304" pitchFamily="18" charset="0"/>
              </a:rPr>
              <a:t>Engage with colleagues who care about the issue</a:t>
            </a:r>
          </a:p>
          <a:p>
            <a:pPr lvl="1">
              <a:lnSpc>
                <a:spcPct val="125000"/>
              </a:lnSpc>
              <a:spcBef>
                <a:spcPts val="0"/>
              </a:spcBef>
            </a:pPr>
            <a:r>
              <a:rPr lang="en-US" sz="2800" dirty="0">
                <a:effectLst/>
                <a:latin typeface="Calibri" panose="020F0502020204030204" pitchFamily="34" charset="0"/>
                <a:ea typeface="Calibri" panose="020F0502020204030204" pitchFamily="34" charset="0"/>
                <a:cs typeface="Times New Roman" panose="02020603050405020304" pitchFamily="18" charset="0"/>
              </a:rPr>
              <a:t>Helpful to include those with differing perspectives</a:t>
            </a:r>
          </a:p>
          <a:p>
            <a:pPr marL="742950" marR="0" indent="-742950">
              <a:lnSpc>
                <a:spcPct val="125000"/>
              </a:lnSpc>
              <a:spcBef>
                <a:spcPts val="0"/>
              </a:spcBef>
              <a:spcAft>
                <a:spcPts val="0"/>
              </a:spcAft>
              <a:buFont typeface="+mj-lt"/>
              <a:buAutoNum type="arabicPeriod"/>
            </a:pPr>
            <a:r>
              <a:rPr lang="en-US" sz="3600" dirty="0">
                <a:effectLst/>
                <a:latin typeface="Calibri" panose="020F0502020204030204" pitchFamily="34" charset="0"/>
                <a:ea typeface="Calibri" panose="020F0502020204030204" pitchFamily="34" charset="0"/>
                <a:cs typeface="Times New Roman" panose="02020603050405020304" pitchFamily="18" charset="0"/>
              </a:rPr>
              <a:t>Enlist support/sponsorship of your boss</a:t>
            </a:r>
          </a:p>
          <a:p>
            <a:pPr marL="742950" marR="0" indent="-742950">
              <a:lnSpc>
                <a:spcPct val="125000"/>
              </a:lnSpc>
              <a:spcBef>
                <a:spcPts val="0"/>
              </a:spcBef>
              <a:spcAft>
                <a:spcPts val="0"/>
              </a:spcAft>
              <a:buFont typeface="+mj-lt"/>
              <a:buAutoNum type="arabicPeriod"/>
            </a:pPr>
            <a:r>
              <a:rPr lang="en-US" sz="3600" dirty="0">
                <a:effectLst/>
                <a:latin typeface="Calibri" panose="020F0502020204030204" pitchFamily="34" charset="0"/>
                <a:ea typeface="Calibri" panose="020F0502020204030204" pitchFamily="34" charset="0"/>
                <a:cs typeface="Times New Roman" panose="02020603050405020304" pitchFamily="18" charset="0"/>
              </a:rPr>
              <a:t>Start small AND meaningful</a:t>
            </a:r>
          </a:p>
          <a:p>
            <a:pPr marL="0" indent="0">
              <a:buNone/>
            </a:pPr>
            <a:endParaRPr lang="en-US" sz="3600" dirty="0"/>
          </a:p>
        </p:txBody>
      </p:sp>
    </p:spTree>
    <p:extLst>
      <p:ext uri="{BB962C8B-B14F-4D97-AF65-F5344CB8AC3E}">
        <p14:creationId xmlns:p14="http://schemas.microsoft.com/office/powerpoint/2010/main" val="956624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l="36733" t="34444" r="42916" b="40618"/>
          <a:stretch/>
        </p:blipFill>
        <p:spPr>
          <a:xfrm>
            <a:off x="1363315" y="2527336"/>
            <a:ext cx="4411842" cy="3041065"/>
          </a:xfrm>
          <a:prstGeom prst="rect">
            <a:avLst/>
          </a:prstGeom>
        </p:spPr>
      </p:pic>
      <p:pic>
        <p:nvPicPr>
          <p:cNvPr id="11" name="Picture 10">
            <a:extLst>
              <a:ext uri="{FF2B5EF4-FFF2-40B4-BE49-F238E27FC236}">
                <a16:creationId xmlns:a16="http://schemas.microsoft.com/office/drawing/2014/main" id="{79275D9D-0F6E-E78F-3460-FEDC159C57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2" y="-64511"/>
            <a:ext cx="12192000" cy="6858000"/>
          </a:xfrm>
          <a:prstGeom prst="rect">
            <a:avLst/>
          </a:prstGeom>
        </p:spPr>
      </p:pic>
      <p:pic>
        <p:nvPicPr>
          <p:cNvPr id="7" name="Picture 6">
            <a:extLst>
              <a:ext uri="{FF2B5EF4-FFF2-40B4-BE49-F238E27FC236}">
                <a16:creationId xmlns:a16="http://schemas.microsoft.com/office/drawing/2014/main" id="{D8A6FE1D-0AE5-6FBE-F5FE-98FB021A452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47746" y="366893"/>
            <a:ext cx="2869491" cy="846500"/>
          </a:xfrm>
          <a:prstGeom prst="rect">
            <a:avLst/>
          </a:prstGeom>
        </p:spPr>
      </p:pic>
      <p:pic>
        <p:nvPicPr>
          <p:cNvPr id="15" name="Picture 14">
            <a:extLst>
              <a:ext uri="{FF2B5EF4-FFF2-40B4-BE49-F238E27FC236}">
                <a16:creationId xmlns:a16="http://schemas.microsoft.com/office/drawing/2014/main" id="{FC7394EA-A90F-DCDD-D36A-76F5939FA7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8112" y="960109"/>
            <a:ext cx="4898855" cy="4808761"/>
          </a:xfrm>
          <a:prstGeom prst="rect">
            <a:avLst/>
          </a:prstGeom>
        </p:spPr>
      </p:pic>
      <p:sp>
        <p:nvSpPr>
          <p:cNvPr id="8" name="TextBox 7">
            <a:extLst>
              <a:ext uri="{FF2B5EF4-FFF2-40B4-BE49-F238E27FC236}">
                <a16:creationId xmlns:a16="http://schemas.microsoft.com/office/drawing/2014/main" id="{BE20A3AC-B8DF-C065-8D5E-75A9B7CBABD0}"/>
              </a:ext>
            </a:extLst>
          </p:cNvPr>
          <p:cNvSpPr txBox="1"/>
          <p:nvPr/>
        </p:nvSpPr>
        <p:spPr>
          <a:xfrm>
            <a:off x="6407820" y="2213859"/>
            <a:ext cx="4629147" cy="240065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4472C4"/>
                </a:solidFill>
                <a:effectLst/>
                <a:uLnTx/>
                <a:uFillTx/>
                <a:latin typeface="Calibri" panose="020F0502020204030204"/>
                <a:ea typeface="+mn-ea"/>
                <a:cs typeface="+mn-cs"/>
              </a:rPr>
              <a:t>Why: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To start to understand how it feels to be involved in the process of system change</a:t>
            </a:r>
          </a:p>
        </p:txBody>
      </p:sp>
      <p:sp>
        <p:nvSpPr>
          <p:cNvPr id="9" name="Title 1">
            <a:extLst>
              <a:ext uri="{FF2B5EF4-FFF2-40B4-BE49-F238E27FC236}">
                <a16:creationId xmlns:a16="http://schemas.microsoft.com/office/drawing/2014/main" id="{DD69821A-A425-4FE7-BEA9-4E70B2FDA512}"/>
              </a:ext>
            </a:extLst>
          </p:cNvPr>
          <p:cNvSpPr>
            <a:spLocks noGrp="1"/>
          </p:cNvSpPr>
          <p:nvPr>
            <p:ph type="title"/>
          </p:nvPr>
        </p:nvSpPr>
        <p:spPr>
          <a:xfrm>
            <a:off x="471276" y="253126"/>
            <a:ext cx="7696200" cy="1460500"/>
          </a:xfrm>
        </p:spPr>
        <p:txBody>
          <a:bodyPr/>
          <a:lstStyle/>
          <a:p>
            <a:r>
              <a:rPr lang="en-US" dirty="0">
                <a:solidFill>
                  <a:srgbClr val="0070C0"/>
                </a:solidFill>
              </a:rPr>
              <a:t>Engagement Practice</a:t>
            </a:r>
          </a:p>
        </p:txBody>
      </p:sp>
    </p:spTree>
    <p:extLst>
      <p:ext uri="{BB962C8B-B14F-4D97-AF65-F5344CB8AC3E}">
        <p14:creationId xmlns:p14="http://schemas.microsoft.com/office/powerpoint/2010/main" val="2809820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425"/>
            <a:ext cx="7696200" cy="1460500"/>
          </a:xfrm>
        </p:spPr>
        <p:txBody>
          <a:bodyPr/>
          <a:lstStyle/>
          <a:p>
            <a:r>
              <a:rPr lang="en-US" dirty="0"/>
              <a:t>Engagement Practice</a:t>
            </a:r>
          </a:p>
        </p:txBody>
      </p:sp>
      <p:sp>
        <p:nvSpPr>
          <p:cNvPr id="3" name="Content Placeholder 2"/>
          <p:cNvSpPr>
            <a:spLocks noGrp="1"/>
          </p:cNvSpPr>
          <p:nvPr>
            <p:ph idx="1"/>
          </p:nvPr>
        </p:nvSpPr>
        <p:spPr>
          <a:xfrm>
            <a:off x="838200" y="1685925"/>
            <a:ext cx="10515600" cy="4347477"/>
          </a:xfrm>
        </p:spPr>
        <p:txBody>
          <a:bodyPr>
            <a:normAutofit/>
          </a:bodyPr>
          <a:lstStyle/>
          <a:p>
            <a:pPr marL="0" indent="0">
              <a:buNone/>
            </a:pPr>
            <a:r>
              <a:rPr lang="en-US" sz="3200" dirty="0"/>
              <a:t>Small Groups (Work on 1 case)</a:t>
            </a:r>
          </a:p>
          <a:p>
            <a:pPr marL="457200" lvl="1" indent="0">
              <a:buNone/>
            </a:pPr>
            <a:r>
              <a:rPr lang="en-US" sz="2800" dirty="0"/>
              <a:t>When you get into your group:</a:t>
            </a:r>
          </a:p>
          <a:p>
            <a:pPr marL="971550" lvl="1" indent="-514350">
              <a:buAutoNum type="arabicPeriod"/>
            </a:pPr>
            <a:r>
              <a:rPr lang="en-US" sz="2800" dirty="0"/>
              <a:t>Assign a scribe </a:t>
            </a:r>
          </a:p>
          <a:p>
            <a:pPr marL="971550" lvl="1" indent="-514350">
              <a:buAutoNum type="arabicPeriod"/>
            </a:pPr>
            <a:r>
              <a:rPr lang="en-US" sz="2800" dirty="0"/>
              <a:t>Review Worksheet </a:t>
            </a:r>
          </a:p>
          <a:p>
            <a:pPr marL="971550" lvl="1" indent="-514350">
              <a:buAutoNum type="arabicPeriod"/>
            </a:pPr>
            <a:r>
              <a:rPr lang="en-US" sz="2800" dirty="0"/>
              <a:t>Choose a spokesperson</a:t>
            </a:r>
          </a:p>
          <a:p>
            <a:pPr marL="971550" lvl="1" indent="-514350">
              <a:buAutoNum type="arabicPeriod"/>
            </a:pPr>
            <a:r>
              <a:rPr lang="en-US" sz="2800" dirty="0"/>
              <a:t>You have 12 minutes to review scenario and generate action plan (2 discrete plans, with associated steps) </a:t>
            </a:r>
          </a:p>
        </p:txBody>
      </p:sp>
    </p:spTree>
    <p:extLst>
      <p:ext uri="{BB962C8B-B14F-4D97-AF65-F5344CB8AC3E}">
        <p14:creationId xmlns:p14="http://schemas.microsoft.com/office/powerpoint/2010/main" val="3042758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8A9159-D0BA-A760-748F-D81FEE1AD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8A6FE1D-0AE5-6FBE-F5FE-98FB021A452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52956" y="6011500"/>
            <a:ext cx="2869491" cy="846500"/>
          </a:xfrm>
          <a:prstGeom prst="rect">
            <a:avLst/>
          </a:prstGeom>
        </p:spPr>
      </p:pic>
      <p:pic>
        <p:nvPicPr>
          <p:cNvPr id="8" name="Picture 7">
            <a:extLst>
              <a:ext uri="{FF2B5EF4-FFF2-40B4-BE49-F238E27FC236}">
                <a16:creationId xmlns:a16="http://schemas.microsoft.com/office/drawing/2014/main" id="{AB2F018D-F9A6-68C4-1836-BE5C5E79DB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2577" y="2124195"/>
            <a:ext cx="2846847" cy="2609610"/>
          </a:xfrm>
          <a:prstGeom prst="rect">
            <a:avLst/>
          </a:prstGeom>
        </p:spPr>
      </p:pic>
      <p:pic>
        <p:nvPicPr>
          <p:cNvPr id="3" name="Picture 2">
            <a:extLst>
              <a:ext uri="{FF2B5EF4-FFF2-40B4-BE49-F238E27FC236}">
                <a16:creationId xmlns:a16="http://schemas.microsoft.com/office/drawing/2014/main" id="{6CF8C5E1-6FD1-B6B5-7153-DB76D8B56E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7390" y="1012994"/>
            <a:ext cx="2731761" cy="2567621"/>
          </a:xfrm>
          <a:prstGeom prst="rect">
            <a:avLst/>
          </a:prstGeom>
        </p:spPr>
      </p:pic>
      <p:pic>
        <p:nvPicPr>
          <p:cNvPr id="12" name="Picture 11">
            <a:extLst>
              <a:ext uri="{FF2B5EF4-FFF2-40B4-BE49-F238E27FC236}">
                <a16:creationId xmlns:a16="http://schemas.microsoft.com/office/drawing/2014/main" id="{1F80A48E-3488-459A-112D-20E30386E3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0729" y="3564759"/>
            <a:ext cx="2731762" cy="2609610"/>
          </a:xfrm>
          <a:prstGeom prst="rect">
            <a:avLst/>
          </a:prstGeom>
        </p:spPr>
      </p:pic>
      <p:pic>
        <p:nvPicPr>
          <p:cNvPr id="14" name="Picture 13">
            <a:extLst>
              <a:ext uri="{FF2B5EF4-FFF2-40B4-BE49-F238E27FC236}">
                <a16:creationId xmlns:a16="http://schemas.microsoft.com/office/drawing/2014/main" id="{E96A3CD1-1F68-6A1A-E254-AF98833190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7831" y="448749"/>
            <a:ext cx="2892847" cy="2745369"/>
          </a:xfrm>
          <a:prstGeom prst="rect">
            <a:avLst/>
          </a:prstGeom>
        </p:spPr>
      </p:pic>
      <p:sp>
        <p:nvSpPr>
          <p:cNvPr id="16" name="TextBox 15">
            <a:extLst>
              <a:ext uri="{FF2B5EF4-FFF2-40B4-BE49-F238E27FC236}">
                <a16:creationId xmlns:a16="http://schemas.microsoft.com/office/drawing/2014/main" id="{F1573047-C92D-9ED0-A095-784C7A767B1F}"/>
              </a:ext>
            </a:extLst>
          </p:cNvPr>
          <p:cNvSpPr txBox="1"/>
          <p:nvPr/>
        </p:nvSpPr>
        <p:spPr>
          <a:xfrm>
            <a:off x="2021389" y="1863192"/>
            <a:ext cx="2571928" cy="707886"/>
          </a:xfrm>
          <a:prstGeom prst="rect">
            <a:avLst/>
          </a:prstGeom>
          <a:noFill/>
        </p:spPr>
        <p:txBody>
          <a:bodyPr wrap="square">
            <a:spAutoFit/>
          </a:bodyPr>
          <a:lstStyle/>
          <a:p>
            <a:r>
              <a:rPr lang="en-US" sz="2000" b="1" dirty="0">
                <a:solidFill>
                  <a:srgbClr val="002060"/>
                </a:solidFill>
              </a:rPr>
              <a:t>Connecting with Joy &amp; Meaning in Medicine</a:t>
            </a:r>
            <a:endParaRPr lang="en-UA" sz="2000" b="1" dirty="0">
              <a:solidFill>
                <a:srgbClr val="002060"/>
              </a:solidFill>
            </a:endParaRPr>
          </a:p>
        </p:txBody>
      </p:sp>
      <p:sp>
        <p:nvSpPr>
          <p:cNvPr id="17" name="TextBox 16">
            <a:extLst>
              <a:ext uri="{FF2B5EF4-FFF2-40B4-BE49-F238E27FC236}">
                <a16:creationId xmlns:a16="http://schemas.microsoft.com/office/drawing/2014/main" id="{E5EEE3FF-F41E-77EF-BBB2-011297DD09F7}"/>
              </a:ext>
            </a:extLst>
          </p:cNvPr>
          <p:cNvSpPr txBox="1"/>
          <p:nvPr/>
        </p:nvSpPr>
        <p:spPr>
          <a:xfrm>
            <a:off x="7750729" y="2142188"/>
            <a:ext cx="1810921" cy="1015663"/>
          </a:xfrm>
          <a:prstGeom prst="rect">
            <a:avLst/>
          </a:prstGeom>
          <a:noFill/>
        </p:spPr>
        <p:txBody>
          <a:bodyPr wrap="square">
            <a:spAutoFit/>
          </a:bodyPr>
          <a:lstStyle/>
          <a:p>
            <a:r>
              <a:rPr lang="en-US" sz="2000" b="1" dirty="0">
                <a:solidFill>
                  <a:srgbClr val="002060"/>
                </a:solidFill>
              </a:rPr>
              <a:t>Promoting Your Well-Being</a:t>
            </a:r>
            <a:endParaRPr lang="en-UA" sz="2000" b="1" dirty="0">
              <a:solidFill>
                <a:srgbClr val="002060"/>
              </a:solidFill>
            </a:endParaRPr>
          </a:p>
        </p:txBody>
      </p:sp>
      <p:sp>
        <p:nvSpPr>
          <p:cNvPr id="18" name="TextBox 17">
            <a:extLst>
              <a:ext uri="{FF2B5EF4-FFF2-40B4-BE49-F238E27FC236}">
                <a16:creationId xmlns:a16="http://schemas.microsoft.com/office/drawing/2014/main" id="{10619AB1-F4CE-87AF-22CA-D1D0E703010D}"/>
              </a:ext>
            </a:extLst>
          </p:cNvPr>
          <p:cNvSpPr txBox="1"/>
          <p:nvPr/>
        </p:nvSpPr>
        <p:spPr>
          <a:xfrm>
            <a:off x="7958828" y="4713796"/>
            <a:ext cx="2083530" cy="1015663"/>
          </a:xfrm>
          <a:prstGeom prst="rect">
            <a:avLst/>
          </a:prstGeom>
          <a:noFill/>
        </p:spPr>
        <p:txBody>
          <a:bodyPr wrap="square">
            <a:spAutoFit/>
          </a:bodyPr>
          <a:lstStyle/>
          <a:p>
            <a:r>
              <a:rPr lang="en-US" sz="2000" b="1" dirty="0">
                <a:solidFill>
                  <a:srgbClr val="002060"/>
                </a:solidFill>
              </a:rPr>
              <a:t>Engaging with Peers to Improve Systems</a:t>
            </a:r>
            <a:endParaRPr lang="en-UA" sz="2000" b="1" dirty="0">
              <a:solidFill>
                <a:srgbClr val="002060"/>
              </a:solidFill>
            </a:endParaRPr>
          </a:p>
        </p:txBody>
      </p:sp>
      <p:pic>
        <p:nvPicPr>
          <p:cNvPr id="22" name="Picture 21">
            <a:extLst>
              <a:ext uri="{FF2B5EF4-FFF2-40B4-BE49-F238E27FC236}">
                <a16:creationId xmlns:a16="http://schemas.microsoft.com/office/drawing/2014/main" id="{E9F6F678-224D-D95E-238E-BAF8949F1A2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6999" y="3580615"/>
            <a:ext cx="2846847" cy="2719549"/>
          </a:xfrm>
          <a:prstGeom prst="rect">
            <a:avLst/>
          </a:prstGeom>
        </p:spPr>
      </p:pic>
      <p:sp>
        <p:nvSpPr>
          <p:cNvPr id="19" name="TextBox 18">
            <a:extLst>
              <a:ext uri="{FF2B5EF4-FFF2-40B4-BE49-F238E27FC236}">
                <a16:creationId xmlns:a16="http://schemas.microsoft.com/office/drawing/2014/main" id="{108136D3-9142-8AD6-DF4B-F2D6B69310A4}"/>
              </a:ext>
            </a:extLst>
          </p:cNvPr>
          <p:cNvSpPr txBox="1"/>
          <p:nvPr/>
        </p:nvSpPr>
        <p:spPr>
          <a:xfrm>
            <a:off x="1982850" y="4480072"/>
            <a:ext cx="2241692" cy="400110"/>
          </a:xfrm>
          <a:prstGeom prst="rect">
            <a:avLst/>
          </a:prstGeom>
          <a:noFill/>
        </p:spPr>
        <p:txBody>
          <a:bodyPr wrap="square">
            <a:spAutoFit/>
          </a:bodyPr>
          <a:lstStyle/>
          <a:p>
            <a:r>
              <a:rPr lang="en-US" sz="2000" b="1" dirty="0">
                <a:solidFill>
                  <a:srgbClr val="002060"/>
                </a:solidFill>
              </a:rPr>
              <a:t>Building Resilience</a:t>
            </a:r>
            <a:endParaRPr lang="en-UA" sz="2000" b="1" dirty="0">
              <a:solidFill>
                <a:srgbClr val="002060"/>
              </a:solidFill>
            </a:endParaRPr>
          </a:p>
        </p:txBody>
      </p:sp>
    </p:spTree>
    <p:extLst>
      <p:ext uri="{BB962C8B-B14F-4D97-AF65-F5344CB8AC3E}">
        <p14:creationId xmlns:p14="http://schemas.microsoft.com/office/powerpoint/2010/main" val="2443329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dirty="0">
                <a:cs typeface="Arial" panose="020B0604020202020204" pitchFamily="34" charset="0"/>
              </a:rPr>
              <a:t>Sample Case:  </a:t>
            </a:r>
            <a:r>
              <a:rPr lang="en-US" altLang="en-US" dirty="0" smtClean="0">
                <a:cs typeface="Arial" panose="020B0604020202020204" pitchFamily="34" charset="0"/>
              </a:rPr>
              <a:t>Time Off Scheduling </a:t>
            </a:r>
            <a:endParaRPr lang="en-US" altLang="en-US" dirty="0">
              <a:cs typeface="Arial" panose="020B0604020202020204" pitchFamily="34" charset="0"/>
            </a:endParaRPr>
          </a:p>
        </p:txBody>
      </p:sp>
      <p:sp>
        <p:nvSpPr>
          <p:cNvPr id="3" name="Content Placeholder 2"/>
          <p:cNvSpPr>
            <a:spLocks noGrp="1"/>
          </p:cNvSpPr>
          <p:nvPr>
            <p:ph idx="1"/>
          </p:nvPr>
        </p:nvSpPr>
        <p:spPr>
          <a:xfrm>
            <a:off x="609600" y="1816768"/>
            <a:ext cx="10972800" cy="4157663"/>
          </a:xfrm>
        </p:spPr>
        <p:txBody>
          <a:bodyPr>
            <a:normAutofit/>
          </a:bodyPr>
          <a:lstStyle/>
          <a:p>
            <a:pPr marL="0" indent="0">
              <a:lnSpc>
                <a:spcPct val="107000"/>
              </a:lnSpc>
              <a:spcBef>
                <a:spcPts val="0"/>
              </a:spcBef>
              <a:spcAft>
                <a:spcPts val="800"/>
              </a:spcAft>
              <a:buNone/>
              <a:defRPr/>
            </a:pPr>
            <a:r>
              <a:rPr lang="en-US" dirty="0" smtClean="0"/>
              <a:t>Your department has doubled in size over the last year.  Personnel in your department often want to attend the same conferences and take vacations at the same time.  In order to maintain clinical coverage, the policies need to be adapted.</a:t>
            </a:r>
            <a:endParaRPr lang="en-US" dirty="0">
              <a:solidFill>
                <a:srgbClr val="1A1A1A"/>
              </a:solidFill>
              <a:ea typeface="Calibri" panose="020F0502020204030204" pitchFamily="34" charset="0"/>
              <a:cs typeface="Arial" panose="020B0604020202020204" pitchFamily="34" charset="0"/>
            </a:endParaRPr>
          </a:p>
          <a:p>
            <a:pPr marL="0" indent="0">
              <a:lnSpc>
                <a:spcPct val="107000"/>
              </a:lnSpc>
              <a:spcBef>
                <a:spcPts val="0"/>
              </a:spcBef>
              <a:spcAft>
                <a:spcPts val="800"/>
              </a:spcAft>
              <a:buNone/>
              <a:defRPr/>
            </a:pPr>
            <a:endParaRPr lang="en-US" dirty="0">
              <a:solidFill>
                <a:srgbClr val="1A1A1A"/>
              </a:solidFill>
              <a:ea typeface="Calibri" panose="020F0502020204030204" pitchFamily="34" charset="0"/>
              <a:cs typeface="Arial" panose="020B0604020202020204" pitchFamily="34" charset="0"/>
            </a:endParaRPr>
          </a:p>
          <a:p>
            <a:pPr marL="0" indent="0">
              <a:lnSpc>
                <a:spcPct val="107000"/>
              </a:lnSpc>
              <a:spcBef>
                <a:spcPts val="0"/>
              </a:spcBef>
              <a:spcAft>
                <a:spcPts val="800"/>
              </a:spcAft>
              <a:buNone/>
              <a:defRPr/>
            </a:pPr>
            <a:r>
              <a:rPr lang="en-US" dirty="0">
                <a:solidFill>
                  <a:srgbClr val="1A1A1A"/>
                </a:solidFill>
                <a:ea typeface="Calibri" panose="020F0502020204030204" pitchFamily="34" charset="0"/>
                <a:cs typeface="Arial" panose="020B0604020202020204" pitchFamily="34" charset="0"/>
              </a:rPr>
              <a:t>Generate action-oriented solutions for </a:t>
            </a:r>
            <a:r>
              <a:rPr lang="en-US" u="sng" dirty="0">
                <a:solidFill>
                  <a:srgbClr val="1A1A1A"/>
                </a:solidFill>
                <a:ea typeface="Calibri" panose="020F0502020204030204" pitchFamily="34" charset="0"/>
                <a:cs typeface="Arial" panose="020B0604020202020204" pitchFamily="34" charset="0"/>
              </a:rPr>
              <a:t>positive engagement</a:t>
            </a:r>
            <a:r>
              <a:rPr lang="en-US" dirty="0">
                <a:solidFill>
                  <a:srgbClr val="1A1A1A"/>
                </a:solidFill>
                <a:ea typeface="Calibri" panose="020F0502020204030204" pitchFamily="34" charset="0"/>
                <a:cs typeface="Arial" panose="020B0604020202020204" pitchFamily="34" charset="0"/>
              </a:rPr>
              <a:t> in this issue</a:t>
            </a:r>
            <a:endParaRPr lang="en-US" dirty="0">
              <a:ea typeface="Calibri" panose="020F0502020204030204" pitchFamily="34" charset="0"/>
              <a:cs typeface="Arial" panose="020B0604020202020204" pitchFamily="34" charset="0"/>
            </a:endParaRPr>
          </a:p>
          <a:p>
            <a:pPr marL="0" indent="0">
              <a:spcBef>
                <a:spcPts val="0"/>
              </a:spcBef>
              <a:spcAft>
                <a:spcPts val="800"/>
              </a:spcAft>
              <a:buFont typeface="Arial" panose="020B0604020202020204" pitchFamily="34" charset="0"/>
              <a:buNone/>
              <a:defRPr/>
            </a:pP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5916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dirty="0">
                <a:cs typeface="Arial" panose="020B0604020202020204" pitchFamily="34" charset="0"/>
              </a:rPr>
              <a:t>Sample Case:  </a:t>
            </a:r>
            <a:r>
              <a:rPr lang="en-US" altLang="en-US" dirty="0" smtClean="0">
                <a:cs typeface="Arial" panose="020B0604020202020204" pitchFamily="34" charset="0"/>
              </a:rPr>
              <a:t>Time Off Scheduling</a:t>
            </a:r>
            <a:endParaRPr lang="en-US" altLang="en-US" dirty="0">
              <a:cs typeface="Arial" panose="020B0604020202020204" pitchFamily="34" charset="0"/>
            </a:endParaRPr>
          </a:p>
        </p:txBody>
      </p:sp>
      <p:sp>
        <p:nvSpPr>
          <p:cNvPr id="3" name="Content Placeholder 2"/>
          <p:cNvSpPr>
            <a:spLocks noGrp="1"/>
          </p:cNvSpPr>
          <p:nvPr>
            <p:ph idx="1"/>
          </p:nvPr>
        </p:nvSpPr>
        <p:spPr>
          <a:xfrm>
            <a:off x="609600" y="1690688"/>
            <a:ext cx="10972800" cy="4157663"/>
          </a:xfrm>
        </p:spPr>
        <p:txBody>
          <a:bodyPr>
            <a:normAutofit/>
          </a:bodyPr>
          <a:lstStyle/>
          <a:p>
            <a:pPr marL="0" indent="0">
              <a:lnSpc>
                <a:spcPct val="107000"/>
              </a:lnSpc>
              <a:spcBef>
                <a:spcPts val="0"/>
              </a:spcBef>
              <a:spcAft>
                <a:spcPts val="800"/>
              </a:spcAft>
              <a:buFont typeface="Arial" panose="020B0604020202020204" pitchFamily="34" charset="0"/>
              <a:buNone/>
              <a:defRPr/>
            </a:pPr>
            <a:r>
              <a:rPr lang="en-US" sz="2800" b="1" dirty="0">
                <a:solidFill>
                  <a:srgbClr val="0070C0"/>
                </a:solidFill>
                <a:ea typeface="Calibri" panose="020F0502020204030204" pitchFamily="34" charset="0"/>
                <a:cs typeface="Arial" panose="020B0604020202020204" pitchFamily="34" charset="0"/>
              </a:rPr>
              <a:t>Potential Actions:</a:t>
            </a:r>
          </a:p>
          <a:p>
            <a:pPr marL="114300" indent="-457200">
              <a:lnSpc>
                <a:spcPct val="107000"/>
              </a:lnSpc>
              <a:spcBef>
                <a:spcPts val="0"/>
              </a:spcBef>
              <a:spcAft>
                <a:spcPts val="800"/>
              </a:spcAft>
              <a:buFont typeface="+mj-lt"/>
              <a:buAutoNum type="arabicPeriod"/>
              <a:defRPr/>
            </a:pPr>
            <a:r>
              <a:rPr lang="en-US" sz="2400" dirty="0" smtClean="0">
                <a:solidFill>
                  <a:srgbClr val="1A1A1A"/>
                </a:solidFill>
                <a:ea typeface="Calibri" panose="020F0502020204030204" pitchFamily="34" charset="0"/>
                <a:cs typeface="Arial" panose="020B0604020202020204" pitchFamily="34" charset="0"/>
              </a:rPr>
              <a:t>Hire PRN staff to be able to accommodate all staff to PTO requests</a:t>
            </a:r>
            <a:endParaRPr lang="en-US" sz="2400" dirty="0">
              <a:solidFill>
                <a:srgbClr val="1A1A1A"/>
              </a:solidFill>
              <a:ea typeface="Calibri" panose="020F0502020204030204" pitchFamily="34" charset="0"/>
              <a:cs typeface="Arial" panose="020B0604020202020204" pitchFamily="34" charset="0"/>
            </a:endParaRPr>
          </a:p>
          <a:p>
            <a:pPr marL="114300" indent="-457200">
              <a:lnSpc>
                <a:spcPct val="107000"/>
              </a:lnSpc>
              <a:spcBef>
                <a:spcPts val="0"/>
              </a:spcBef>
              <a:spcAft>
                <a:spcPts val="800"/>
              </a:spcAft>
              <a:buFont typeface="+mj-lt"/>
              <a:buAutoNum type="arabicPeriod"/>
              <a:defRPr/>
            </a:pPr>
            <a:r>
              <a:rPr lang="en-US" sz="2400" dirty="0" smtClean="0">
                <a:solidFill>
                  <a:srgbClr val="1A1A1A"/>
                </a:solidFill>
                <a:ea typeface="Calibri" panose="020F0502020204030204" pitchFamily="34" charset="0"/>
                <a:cs typeface="Arial" panose="020B0604020202020204" pitchFamily="34" charset="0"/>
              </a:rPr>
              <a:t>Require PTO requests to be made each quarter</a:t>
            </a:r>
            <a:endParaRPr lang="en-US" sz="2400" dirty="0">
              <a:solidFill>
                <a:srgbClr val="1A1A1A"/>
              </a:solidFill>
              <a:ea typeface="Calibri" panose="020F0502020204030204" pitchFamily="34" charset="0"/>
              <a:cs typeface="Arial" panose="020B0604020202020204" pitchFamily="34" charset="0"/>
            </a:endParaRPr>
          </a:p>
          <a:p>
            <a:pPr marL="114300" indent="-457200">
              <a:lnSpc>
                <a:spcPct val="107000"/>
              </a:lnSpc>
              <a:spcBef>
                <a:spcPts val="0"/>
              </a:spcBef>
              <a:spcAft>
                <a:spcPts val="800"/>
              </a:spcAft>
              <a:buFont typeface="+mj-lt"/>
              <a:buAutoNum type="arabicPeriod"/>
              <a:defRPr/>
            </a:pPr>
            <a:r>
              <a:rPr lang="en-US" sz="2400" dirty="0" smtClean="0">
                <a:solidFill>
                  <a:srgbClr val="1A1A1A"/>
                </a:solidFill>
                <a:ea typeface="Calibri" panose="020F0502020204030204" pitchFamily="34" charset="0"/>
                <a:cs typeface="Arial" panose="020B0604020202020204" pitchFamily="34" charset="0"/>
              </a:rPr>
              <a:t>Approve requests on a rolling basis (first come, first served)</a:t>
            </a:r>
            <a:endParaRPr lang="en-US" sz="2400" dirty="0">
              <a:solidFill>
                <a:srgbClr val="1A1A1A"/>
              </a:solidFill>
              <a:ea typeface="Calibri" panose="020F0502020204030204" pitchFamily="34" charset="0"/>
              <a:cs typeface="Arial" panose="020B0604020202020204" pitchFamily="34" charset="0"/>
            </a:endParaRPr>
          </a:p>
          <a:p>
            <a:pPr marL="114300" indent="-457200">
              <a:lnSpc>
                <a:spcPct val="107000"/>
              </a:lnSpc>
              <a:spcBef>
                <a:spcPts val="0"/>
              </a:spcBef>
              <a:spcAft>
                <a:spcPts val="800"/>
              </a:spcAft>
              <a:buFont typeface="+mj-lt"/>
              <a:buAutoNum type="arabicPeriod"/>
              <a:defRPr/>
            </a:pPr>
            <a:r>
              <a:rPr lang="en-US" sz="2400" dirty="0" smtClean="0">
                <a:solidFill>
                  <a:srgbClr val="1A1A1A"/>
                </a:solidFill>
                <a:ea typeface="Calibri" panose="020F0502020204030204" pitchFamily="34" charset="0"/>
                <a:cs typeface="Arial" panose="020B0604020202020204" pitchFamily="34" charset="0"/>
              </a:rPr>
              <a:t>Rotate who has the opportunity to attend conferences each year</a:t>
            </a:r>
            <a:endParaRPr lang="en-US" sz="2400" dirty="0">
              <a:solidFill>
                <a:srgbClr val="1A1A1A"/>
              </a:solidFill>
              <a:ea typeface="Calibri" panose="020F0502020204030204" pitchFamily="34" charset="0"/>
              <a:cs typeface="Arial" panose="020B0604020202020204" pitchFamily="34" charset="0"/>
            </a:endParaRPr>
          </a:p>
          <a:p>
            <a:pPr marL="114300" indent="-457200">
              <a:lnSpc>
                <a:spcPct val="107000"/>
              </a:lnSpc>
              <a:spcBef>
                <a:spcPts val="0"/>
              </a:spcBef>
              <a:spcAft>
                <a:spcPts val="800"/>
              </a:spcAft>
              <a:buFont typeface="+mj-lt"/>
              <a:buAutoNum type="arabicPeriod"/>
              <a:defRPr/>
            </a:pPr>
            <a:r>
              <a:rPr lang="en-US" sz="2400" dirty="0" smtClean="0">
                <a:solidFill>
                  <a:srgbClr val="1A1A1A"/>
                </a:solidFill>
                <a:ea typeface="Calibri" panose="020F0502020204030204" pitchFamily="34" charset="0"/>
                <a:cs typeface="Arial" panose="020B0604020202020204" pitchFamily="34" charset="0"/>
              </a:rPr>
              <a:t>Allow staff to take time off if they are able to secure clinical coverage</a:t>
            </a:r>
            <a:endParaRPr lang="en-US" sz="2400" dirty="0">
              <a:solidFill>
                <a:srgbClr val="1A1A1A"/>
              </a:solidFill>
              <a:ea typeface="Calibri" panose="020F0502020204030204" pitchFamily="34" charset="0"/>
              <a:cs typeface="Arial" panose="020B0604020202020204" pitchFamily="34" charset="0"/>
            </a:endParaRPr>
          </a:p>
          <a:p>
            <a:pPr marL="114300" indent="-457200">
              <a:lnSpc>
                <a:spcPct val="107000"/>
              </a:lnSpc>
              <a:spcBef>
                <a:spcPts val="0"/>
              </a:spcBef>
              <a:spcAft>
                <a:spcPts val="800"/>
              </a:spcAft>
              <a:buFont typeface="+mj-lt"/>
              <a:buAutoNum type="arabicPeriod"/>
              <a:defRPr/>
            </a:pPr>
            <a:r>
              <a:rPr lang="en-US" sz="2400" dirty="0" smtClean="0">
                <a:solidFill>
                  <a:srgbClr val="1A1A1A"/>
                </a:solidFill>
                <a:cs typeface="Arial" panose="020B0604020202020204" pitchFamily="34" charset="0"/>
              </a:rPr>
              <a:t>Lobby for part of an admin job to organize clinical coverage changes based on PTO</a:t>
            </a:r>
            <a:endParaRPr lang="en-US" sz="2400" dirty="0">
              <a:cs typeface="Arial" panose="020B0604020202020204" pitchFamily="34" charset="0"/>
            </a:endParaRPr>
          </a:p>
        </p:txBody>
      </p:sp>
    </p:spTree>
    <p:extLst>
      <p:ext uri="{BB962C8B-B14F-4D97-AF65-F5344CB8AC3E}">
        <p14:creationId xmlns:p14="http://schemas.microsoft.com/office/powerpoint/2010/main" val="193415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378B4A-3E32-B74A-5B5A-EEAE387B012B}"/>
              </a:ext>
            </a:extLst>
          </p:cNvPr>
          <p:cNvPicPr>
            <a:picLocks noChangeAspect="1"/>
          </p:cNvPicPr>
          <p:nvPr/>
        </p:nvPicPr>
        <p:blipFill>
          <a:blip r:embed="rId3"/>
          <a:stretch>
            <a:fillRect/>
          </a:stretch>
        </p:blipFill>
        <p:spPr>
          <a:xfrm>
            <a:off x="422146" y="1908080"/>
            <a:ext cx="5314804" cy="4353718"/>
          </a:xfrm>
          <a:prstGeom prst="rect">
            <a:avLst/>
          </a:prstGeom>
        </p:spPr>
      </p:pic>
      <p:pic>
        <p:nvPicPr>
          <p:cNvPr id="11" name="Picture 10">
            <a:extLst>
              <a:ext uri="{FF2B5EF4-FFF2-40B4-BE49-F238E27FC236}">
                <a16:creationId xmlns:a16="http://schemas.microsoft.com/office/drawing/2014/main" id="{79275D9D-0F6E-E78F-3460-FEDC159C57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8A6FE1D-0AE5-6FBE-F5FE-98FB021A452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47746" y="366893"/>
            <a:ext cx="2869491" cy="846500"/>
          </a:xfrm>
          <a:prstGeom prst="rect">
            <a:avLst/>
          </a:prstGeom>
        </p:spPr>
      </p:pic>
      <p:pic>
        <p:nvPicPr>
          <p:cNvPr id="15" name="Picture 14">
            <a:extLst>
              <a:ext uri="{FF2B5EF4-FFF2-40B4-BE49-F238E27FC236}">
                <a16:creationId xmlns:a16="http://schemas.microsoft.com/office/drawing/2014/main" id="{FC7394EA-A90F-DCDD-D36A-76F5939FA7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957056"/>
            <a:ext cx="4898855" cy="4808761"/>
          </a:xfrm>
          <a:prstGeom prst="rect">
            <a:avLst/>
          </a:prstGeom>
        </p:spPr>
      </p:pic>
      <p:sp>
        <p:nvSpPr>
          <p:cNvPr id="9" name="Title 1">
            <a:extLst>
              <a:ext uri="{FF2B5EF4-FFF2-40B4-BE49-F238E27FC236}">
                <a16:creationId xmlns:a16="http://schemas.microsoft.com/office/drawing/2014/main" id="{A28FC30E-7F00-542D-7C3A-F6862EE14044}"/>
              </a:ext>
            </a:extLst>
          </p:cNvPr>
          <p:cNvSpPr txBox="1">
            <a:spLocks/>
          </p:cNvSpPr>
          <p:nvPr/>
        </p:nvSpPr>
        <p:spPr>
          <a:xfrm>
            <a:off x="6571246" y="2977106"/>
            <a:ext cx="3589313" cy="16183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3F66AE"/>
                </a:solidFill>
                <a:latin typeface="+mn-lt"/>
              </a:rPr>
              <a:t>3</a:t>
            </a:r>
            <a:r>
              <a:rPr lang="en-US" sz="3200" b="1" dirty="0" smtClean="0">
                <a:solidFill>
                  <a:srgbClr val="3F66AE"/>
                </a:solidFill>
                <a:latin typeface="+mn-lt"/>
              </a:rPr>
              <a:t>. Brainstorming   </a:t>
            </a:r>
          </a:p>
          <a:p>
            <a:r>
              <a:rPr lang="en-US" sz="3200" b="1" dirty="0">
                <a:solidFill>
                  <a:srgbClr val="3F66AE"/>
                </a:solidFill>
                <a:latin typeface="+mn-lt"/>
              </a:rPr>
              <a:t> </a:t>
            </a:r>
            <a:r>
              <a:rPr lang="en-US" sz="3200" b="1" dirty="0" smtClean="0">
                <a:solidFill>
                  <a:srgbClr val="3F66AE"/>
                </a:solidFill>
                <a:latin typeface="+mn-lt"/>
              </a:rPr>
              <a:t>       Exercise</a:t>
            </a:r>
            <a:endParaRPr lang="en-US" sz="3200" b="1" dirty="0">
              <a:solidFill>
                <a:srgbClr val="3F66AE"/>
              </a:solidFill>
              <a:latin typeface="+mn-lt"/>
            </a:endParaRPr>
          </a:p>
        </p:txBody>
      </p:sp>
    </p:spTree>
    <p:extLst>
      <p:ext uri="{BB962C8B-B14F-4D97-AF65-F5344CB8AC3E}">
        <p14:creationId xmlns:p14="http://schemas.microsoft.com/office/powerpoint/2010/main" val="886578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E3C93DAD-93E6-5366-0772-D5BBD2D5D06D}"/>
              </a:ext>
            </a:extLst>
          </p:cNvPr>
          <p:cNvPicPr>
            <a:picLocks noChangeAspect="1"/>
          </p:cNvPicPr>
          <p:nvPr/>
        </p:nvPicPr>
        <p:blipFill rotWithShape="1">
          <a:blip r:embed="rId3"/>
          <a:srcRect l="7738" r="1" b="1"/>
          <a:stretch/>
        </p:blipFill>
        <p:spPr>
          <a:xfrm>
            <a:off x="0" y="-182498"/>
            <a:ext cx="13848347" cy="7616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8C45DA04-FD6C-1587-668E-4CF57FD5E3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838074" cy="6858000"/>
          </a:xfrm>
          <a:prstGeom prst="rect">
            <a:avLst/>
          </a:prstGeom>
        </p:spPr>
      </p:pic>
      <p:sp>
        <p:nvSpPr>
          <p:cNvPr id="12" name="Title 1">
            <a:extLst>
              <a:ext uri="{FF2B5EF4-FFF2-40B4-BE49-F238E27FC236}">
                <a16:creationId xmlns:a16="http://schemas.microsoft.com/office/drawing/2014/main" id="{1F2315C8-0BF8-DDEF-E617-BB393D96BC45}"/>
              </a:ext>
            </a:extLst>
          </p:cNvPr>
          <p:cNvSpPr txBox="1">
            <a:spLocks/>
          </p:cNvSpPr>
          <p:nvPr/>
        </p:nvSpPr>
        <p:spPr>
          <a:xfrm>
            <a:off x="204538" y="2869532"/>
            <a:ext cx="3742488" cy="111893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3F66AE"/>
                </a:solidFill>
                <a:latin typeface="+mn-lt"/>
              </a:rPr>
              <a:t>Keep an Open Mind!</a:t>
            </a:r>
          </a:p>
        </p:txBody>
      </p:sp>
    </p:spTree>
    <p:extLst>
      <p:ext uri="{BB962C8B-B14F-4D97-AF65-F5344CB8AC3E}">
        <p14:creationId xmlns:p14="http://schemas.microsoft.com/office/powerpoint/2010/main" val="422073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41 Sisyphus ideas | greek mythology humor, new yorker cartoons, mythology">
            <a:extLst>
              <a:ext uri="{FF2B5EF4-FFF2-40B4-BE49-F238E27FC236}">
                <a16:creationId xmlns:a16="http://schemas.microsoft.com/office/drawing/2014/main" id="{AD524DB2-F2A0-954D-B8E0-C201A4B14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22" y="1971869"/>
            <a:ext cx="3524606" cy="33603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usiness Sisyphus - New Yorker Cartoon' Premium Giclee Print - Charles  Barsotti | AllPosters.com">
            <a:extLst>
              <a:ext uri="{FF2B5EF4-FFF2-40B4-BE49-F238E27FC236}">
                <a16:creationId xmlns:a16="http://schemas.microsoft.com/office/drawing/2014/main" id="{23DBF7D3-1A16-FA2B-F147-D84979AB3D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4666" y="1636088"/>
            <a:ext cx="4631334" cy="34777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usinessman Pushing Boulder Up To Hill And Hard Work Challenge - Free ...">
            <a:extLst>
              <a:ext uri="{FF2B5EF4-FFF2-40B4-BE49-F238E27FC236}">
                <a16:creationId xmlns:a16="http://schemas.microsoft.com/office/drawing/2014/main" id="{FB764CB4-22E8-4C2C-96CB-0226BE6642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8238" y="2200731"/>
            <a:ext cx="3271024" cy="2348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8347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7B30-C399-9D36-389E-5326D070EEFC}"/>
              </a:ext>
            </a:extLst>
          </p:cNvPr>
          <p:cNvSpPr>
            <a:spLocks noGrp="1"/>
          </p:cNvSpPr>
          <p:nvPr>
            <p:ph type="title"/>
          </p:nvPr>
        </p:nvSpPr>
        <p:spPr>
          <a:xfrm>
            <a:off x="2695575" y="-1909724"/>
            <a:ext cx="10515600" cy="1325563"/>
          </a:xfrm>
        </p:spPr>
        <p:txBody>
          <a:bodyPr/>
          <a:lstStyle/>
          <a:p>
            <a:endParaRPr lang="en-US" dirty="0">
              <a:cs typeface="Calibri Light"/>
            </a:endParaRPr>
          </a:p>
        </p:txBody>
      </p:sp>
      <p:pic>
        <p:nvPicPr>
          <p:cNvPr id="3" name="Picture 4">
            <a:extLst>
              <a:ext uri="{FF2B5EF4-FFF2-40B4-BE49-F238E27FC236}">
                <a16:creationId xmlns:a16="http://schemas.microsoft.com/office/drawing/2014/main" id="{E3C93DAD-93E6-5366-0772-D5BBD2D5D06D}"/>
              </a:ext>
            </a:extLst>
          </p:cNvPr>
          <p:cNvPicPr>
            <a:picLocks noGrp="1" noChangeAspect="1"/>
          </p:cNvPicPr>
          <p:nvPr>
            <p:ph idx="1"/>
          </p:nvPr>
        </p:nvPicPr>
        <p:blipFill rotWithShape="1">
          <a:blip r:embed="rId3"/>
          <a:srcRect l="7738" r="1" b="1"/>
          <a:stretch/>
        </p:blipFill>
        <p:spPr>
          <a:xfrm>
            <a:off x="342899" y="2108356"/>
            <a:ext cx="6197503" cy="4584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a:extLst>
              <a:ext uri="{FF2B5EF4-FFF2-40B4-BE49-F238E27FC236}">
                <a16:creationId xmlns:a16="http://schemas.microsoft.com/office/drawing/2014/main" id="{5834AFAC-C7EE-A967-0059-293869325F7F}"/>
              </a:ext>
            </a:extLst>
          </p:cNvPr>
          <p:cNvSpPr/>
          <p:nvPr/>
        </p:nvSpPr>
        <p:spPr>
          <a:xfrm>
            <a:off x="3589338" y="2125908"/>
            <a:ext cx="2933602" cy="1549244"/>
          </a:xfrm>
          <a:prstGeom prst="rect">
            <a:avLst/>
          </a:prstGeom>
          <a:solidFill>
            <a:srgbClr val="EEE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72C4"/>
              </a:solidFill>
            </a:endParaRPr>
          </a:p>
        </p:txBody>
      </p:sp>
      <p:sp>
        <p:nvSpPr>
          <p:cNvPr id="6" name="Rectangle: Rounded Corners 5">
            <a:extLst>
              <a:ext uri="{FF2B5EF4-FFF2-40B4-BE49-F238E27FC236}">
                <a16:creationId xmlns:a16="http://schemas.microsoft.com/office/drawing/2014/main" id="{5A2C028F-58E7-2D01-ECF0-37D6C614609B}"/>
              </a:ext>
            </a:extLst>
          </p:cNvPr>
          <p:cNvSpPr/>
          <p:nvPr/>
        </p:nvSpPr>
        <p:spPr>
          <a:xfrm>
            <a:off x="3525839" y="3674502"/>
            <a:ext cx="2979639" cy="161692"/>
          </a:xfrm>
          <a:prstGeom prst="roundRect">
            <a:avLst/>
          </a:prstGeom>
          <a:solidFill>
            <a:srgbClr val="EEE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72C4"/>
              </a:solidFill>
            </a:endParaRPr>
          </a:p>
        </p:txBody>
      </p:sp>
      <p:sp>
        <p:nvSpPr>
          <p:cNvPr id="7" name="Rectangle: Rounded Corners 6">
            <a:extLst>
              <a:ext uri="{FF2B5EF4-FFF2-40B4-BE49-F238E27FC236}">
                <a16:creationId xmlns:a16="http://schemas.microsoft.com/office/drawing/2014/main" id="{AA877723-2FB4-83AC-97E1-46FB114EB4C1}"/>
              </a:ext>
            </a:extLst>
          </p:cNvPr>
          <p:cNvSpPr/>
          <p:nvPr/>
        </p:nvSpPr>
        <p:spPr>
          <a:xfrm>
            <a:off x="3502026" y="3738796"/>
            <a:ext cx="3003452" cy="104542"/>
          </a:xfrm>
          <a:prstGeom prst="roundRect">
            <a:avLst/>
          </a:prstGeom>
          <a:solidFill>
            <a:srgbClr val="EEE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72C4"/>
              </a:solidFill>
            </a:endParaRPr>
          </a:p>
        </p:txBody>
      </p:sp>
      <p:pic>
        <p:nvPicPr>
          <p:cNvPr id="1028" name="Picture 4" descr="Three men breaking up boulder near river. | Kooskia Internme… | Flickr">
            <a:extLst>
              <a:ext uri="{FF2B5EF4-FFF2-40B4-BE49-F238E27FC236}">
                <a16:creationId xmlns:a16="http://schemas.microsoft.com/office/drawing/2014/main" id="{8254D7AC-337A-4745-95CE-98E6F8B9311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40384" y="0"/>
            <a:ext cx="2389538" cy="31850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1822" y="834879"/>
            <a:ext cx="4820899" cy="470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709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B190-26A0-5E72-596B-A25937A447FE}"/>
              </a:ext>
            </a:extLst>
          </p:cNvPr>
          <p:cNvSpPr>
            <a:spLocks noGrp="1"/>
          </p:cNvSpPr>
          <p:nvPr>
            <p:ph type="title"/>
          </p:nvPr>
        </p:nvSpPr>
        <p:spPr/>
        <p:txBody>
          <a:bodyPr/>
          <a:lstStyle/>
          <a:p>
            <a:r>
              <a:rPr lang="en-US" dirty="0"/>
              <a:t>        SMALL GROUP ACTIVITY: </a:t>
            </a:r>
            <a:br>
              <a:rPr lang="en-US" dirty="0"/>
            </a:br>
            <a:r>
              <a:rPr lang="en-US" dirty="0"/>
              <a:t>        Engagement in Action</a:t>
            </a:r>
          </a:p>
        </p:txBody>
      </p:sp>
      <p:sp>
        <p:nvSpPr>
          <p:cNvPr id="3" name="Content Placeholder 2"/>
          <p:cNvSpPr>
            <a:spLocks noGrp="1"/>
          </p:cNvSpPr>
          <p:nvPr>
            <p:ph idx="1"/>
          </p:nvPr>
        </p:nvSpPr>
        <p:spPr>
          <a:xfrm>
            <a:off x="838200" y="1507550"/>
            <a:ext cx="10515600" cy="4351338"/>
          </a:xfrm>
        </p:spPr>
        <p:txBody>
          <a:bodyPr>
            <a:normAutofit/>
          </a:bodyPr>
          <a:lstStyle/>
          <a:p>
            <a:pPr marL="0" indent="0" algn="ctr">
              <a:buNone/>
            </a:pPr>
            <a:endParaRPr lang="en-US" sz="3200" dirty="0"/>
          </a:p>
          <a:p>
            <a:pPr marL="0" indent="0">
              <a:buNone/>
            </a:pPr>
            <a:r>
              <a:rPr lang="en-US" sz="3200" dirty="0"/>
              <a:t>Small Groups of 2-4 (Work on 1 case)</a:t>
            </a:r>
          </a:p>
          <a:p>
            <a:pPr marL="971550" lvl="1" indent="-514350">
              <a:buAutoNum type="arabicPeriod"/>
            </a:pPr>
            <a:r>
              <a:rPr lang="en-US" sz="2800" dirty="0"/>
              <a:t>Assign a scribe </a:t>
            </a:r>
          </a:p>
          <a:p>
            <a:pPr marL="971550" lvl="1" indent="-514350">
              <a:buAutoNum type="arabicPeriod"/>
            </a:pPr>
            <a:r>
              <a:rPr lang="en-US" sz="2800" dirty="0"/>
              <a:t>Review Worksheet </a:t>
            </a:r>
          </a:p>
          <a:p>
            <a:pPr marL="971550" lvl="1" indent="-514350">
              <a:buAutoNum type="arabicPeriod"/>
            </a:pPr>
            <a:r>
              <a:rPr lang="en-US" sz="2800" dirty="0"/>
              <a:t>Choose a spokesperson</a:t>
            </a:r>
          </a:p>
          <a:p>
            <a:pPr marL="971550" lvl="1" indent="-514350">
              <a:buAutoNum type="arabicPeriod"/>
            </a:pPr>
            <a:r>
              <a:rPr lang="en-US" sz="2800" dirty="0"/>
              <a:t>Review scenario and generate action plan (2 discrete plans, with associated steps) </a:t>
            </a:r>
          </a:p>
          <a:p>
            <a:pPr marL="0" indent="0" algn="ctr">
              <a:buNone/>
            </a:pPr>
            <a:r>
              <a:rPr lang="en-US" sz="3200" dirty="0"/>
              <a:t>Remember: Try to keep an open mind!</a:t>
            </a:r>
          </a:p>
          <a:p>
            <a:pPr marL="0" indent="0">
              <a:buNone/>
            </a:pPr>
            <a:r>
              <a:rPr lang="en-US" dirty="0"/>
              <a:t>12 minutes</a:t>
            </a:r>
          </a:p>
          <a:p>
            <a:pPr marL="0" indent="0" algn="ctr">
              <a:buNone/>
            </a:pPr>
            <a:endParaRPr lang="en-US" sz="3200" dirty="0"/>
          </a:p>
        </p:txBody>
      </p:sp>
      <p:pic>
        <p:nvPicPr>
          <p:cNvPr id="5" name="Picture 4">
            <a:extLst>
              <a:ext uri="{FF2B5EF4-FFF2-40B4-BE49-F238E27FC236}">
                <a16:creationId xmlns:a16="http://schemas.microsoft.com/office/drawing/2014/main" id="{C3F59BE6-652B-104A-459A-8546B78ACAF8}"/>
              </a:ext>
            </a:extLst>
          </p:cNvPr>
          <p:cNvPicPr>
            <a:picLocks noChangeAspect="1"/>
          </p:cNvPicPr>
          <p:nvPr/>
        </p:nvPicPr>
        <p:blipFill>
          <a:blip r:embed="rId3"/>
          <a:stretch>
            <a:fillRect/>
          </a:stretch>
        </p:blipFill>
        <p:spPr>
          <a:xfrm>
            <a:off x="486032" y="230188"/>
            <a:ext cx="1268367" cy="1277362"/>
          </a:xfrm>
          <a:prstGeom prst="rect">
            <a:avLst/>
          </a:prstGeom>
        </p:spPr>
      </p:pic>
    </p:spTree>
    <p:extLst>
      <p:ext uri="{BB962C8B-B14F-4D97-AF65-F5344CB8AC3E}">
        <p14:creationId xmlns:p14="http://schemas.microsoft.com/office/powerpoint/2010/main" val="1158256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99926"/>
            <a:ext cx="10515600" cy="4351338"/>
          </a:xfrm>
        </p:spPr>
        <p:txBody>
          <a:bodyPr>
            <a:normAutofit/>
          </a:bodyPr>
          <a:lstStyle/>
          <a:p>
            <a:pPr marL="0" indent="0" algn="ctr">
              <a:buNone/>
            </a:pPr>
            <a:endParaRPr lang="en-US" sz="3200" dirty="0"/>
          </a:p>
          <a:p>
            <a:pPr marL="0" indent="0" algn="ctr">
              <a:buNone/>
            </a:pPr>
            <a:r>
              <a:rPr lang="en-US" sz="4000" dirty="0"/>
              <a:t>Let’s hear from YOU:</a:t>
            </a:r>
          </a:p>
          <a:p>
            <a:pPr marL="0" indent="0" algn="ctr">
              <a:buNone/>
            </a:pPr>
            <a:endParaRPr lang="en-US" sz="4000" dirty="0"/>
          </a:p>
          <a:p>
            <a:pPr marL="0" indent="0" algn="ctr">
              <a:buNone/>
            </a:pPr>
            <a:r>
              <a:rPr lang="en-US" sz="4000" dirty="0"/>
              <a:t>What solutions did you generate and how did it feel to work on these?</a:t>
            </a:r>
          </a:p>
        </p:txBody>
      </p:sp>
      <p:pic>
        <p:nvPicPr>
          <p:cNvPr id="6" name="Picture 5">
            <a:extLst>
              <a:ext uri="{FF2B5EF4-FFF2-40B4-BE49-F238E27FC236}">
                <a16:creationId xmlns:a16="http://schemas.microsoft.com/office/drawing/2014/main" id="{CCE31225-1CFC-E44F-58C0-8A80B4E02679}"/>
              </a:ext>
            </a:extLst>
          </p:cNvPr>
          <p:cNvPicPr>
            <a:picLocks noChangeAspect="1"/>
          </p:cNvPicPr>
          <p:nvPr/>
        </p:nvPicPr>
        <p:blipFill>
          <a:blip r:embed="rId3"/>
          <a:stretch>
            <a:fillRect/>
          </a:stretch>
        </p:blipFill>
        <p:spPr>
          <a:xfrm>
            <a:off x="838200" y="398462"/>
            <a:ext cx="4378233" cy="3157635"/>
          </a:xfrm>
          <a:prstGeom prst="rect">
            <a:avLst/>
          </a:prstGeom>
        </p:spPr>
      </p:pic>
    </p:spTree>
    <p:extLst>
      <p:ext uri="{BB962C8B-B14F-4D97-AF65-F5344CB8AC3E}">
        <p14:creationId xmlns:p14="http://schemas.microsoft.com/office/powerpoint/2010/main" val="222024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378B4A-3E32-B74A-5B5A-EEAE387B012B}"/>
              </a:ext>
            </a:extLst>
          </p:cNvPr>
          <p:cNvPicPr>
            <a:picLocks noChangeAspect="1"/>
          </p:cNvPicPr>
          <p:nvPr/>
        </p:nvPicPr>
        <p:blipFill>
          <a:blip r:embed="rId3"/>
          <a:stretch>
            <a:fillRect/>
          </a:stretch>
        </p:blipFill>
        <p:spPr>
          <a:xfrm>
            <a:off x="422146" y="1908080"/>
            <a:ext cx="5314804" cy="4353718"/>
          </a:xfrm>
          <a:prstGeom prst="rect">
            <a:avLst/>
          </a:prstGeom>
        </p:spPr>
      </p:pic>
      <p:pic>
        <p:nvPicPr>
          <p:cNvPr id="11" name="Picture 10">
            <a:extLst>
              <a:ext uri="{FF2B5EF4-FFF2-40B4-BE49-F238E27FC236}">
                <a16:creationId xmlns:a16="http://schemas.microsoft.com/office/drawing/2014/main" id="{79275D9D-0F6E-E78F-3460-FEDC159C57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8A6FE1D-0AE5-6FBE-F5FE-98FB021A452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47746" y="366893"/>
            <a:ext cx="2869491" cy="846500"/>
          </a:xfrm>
          <a:prstGeom prst="rect">
            <a:avLst/>
          </a:prstGeom>
        </p:spPr>
      </p:pic>
      <p:pic>
        <p:nvPicPr>
          <p:cNvPr id="15" name="Picture 14">
            <a:extLst>
              <a:ext uri="{FF2B5EF4-FFF2-40B4-BE49-F238E27FC236}">
                <a16:creationId xmlns:a16="http://schemas.microsoft.com/office/drawing/2014/main" id="{FC7394EA-A90F-DCDD-D36A-76F5939FA7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957056"/>
            <a:ext cx="4898855" cy="4808761"/>
          </a:xfrm>
          <a:prstGeom prst="rect">
            <a:avLst/>
          </a:prstGeom>
        </p:spPr>
      </p:pic>
      <p:sp>
        <p:nvSpPr>
          <p:cNvPr id="9" name="Title 1">
            <a:extLst>
              <a:ext uri="{FF2B5EF4-FFF2-40B4-BE49-F238E27FC236}">
                <a16:creationId xmlns:a16="http://schemas.microsoft.com/office/drawing/2014/main" id="{A28FC30E-7F00-542D-7C3A-F6862EE14044}"/>
              </a:ext>
            </a:extLst>
          </p:cNvPr>
          <p:cNvSpPr txBox="1">
            <a:spLocks/>
          </p:cNvSpPr>
          <p:nvPr/>
        </p:nvSpPr>
        <p:spPr>
          <a:xfrm>
            <a:off x="6571246" y="2977106"/>
            <a:ext cx="3589313" cy="16183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3F66AE"/>
                </a:solidFill>
                <a:latin typeface="+mn-lt"/>
              </a:rPr>
              <a:t>4 . Context and </a:t>
            </a:r>
          </a:p>
          <a:p>
            <a:r>
              <a:rPr lang="en-US" sz="3200" b="1" dirty="0">
                <a:solidFill>
                  <a:srgbClr val="3F66AE"/>
                </a:solidFill>
                <a:latin typeface="+mn-lt"/>
              </a:rPr>
              <a:t>     Engagement</a:t>
            </a:r>
          </a:p>
        </p:txBody>
      </p:sp>
    </p:spTree>
    <p:extLst>
      <p:ext uri="{BB962C8B-B14F-4D97-AF65-F5344CB8AC3E}">
        <p14:creationId xmlns:p14="http://schemas.microsoft.com/office/powerpoint/2010/main" val="39800796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27FB0E-97DA-74A4-6EF0-B5366E3A7DAB}"/>
              </a:ext>
            </a:extLst>
          </p:cNvPr>
          <p:cNvPicPr>
            <a:picLocks noChangeAspect="1"/>
          </p:cNvPicPr>
          <p:nvPr/>
        </p:nvPicPr>
        <p:blipFill>
          <a:blip r:embed="rId3"/>
          <a:stretch>
            <a:fillRect/>
          </a:stretch>
        </p:blipFill>
        <p:spPr>
          <a:xfrm>
            <a:off x="4140200" y="755650"/>
            <a:ext cx="3524250" cy="5067300"/>
          </a:xfrm>
          <a:prstGeom prst="rect">
            <a:avLst/>
          </a:prstGeom>
        </p:spPr>
      </p:pic>
    </p:spTree>
    <p:extLst>
      <p:ext uri="{BB962C8B-B14F-4D97-AF65-F5344CB8AC3E}">
        <p14:creationId xmlns:p14="http://schemas.microsoft.com/office/powerpoint/2010/main" val="618632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739316" y="261938"/>
          <a:ext cx="7924799" cy="6334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8249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2A94F1-AEFB-5D77-2C97-26B1BE5B019F}"/>
              </a:ext>
            </a:extLst>
          </p:cNvPr>
          <p:cNvPicPr>
            <a:picLocks noChangeAspect="1"/>
          </p:cNvPicPr>
          <p:nvPr/>
        </p:nvPicPr>
        <p:blipFill>
          <a:blip r:embed="rId3"/>
          <a:stretch>
            <a:fillRect/>
          </a:stretch>
        </p:blipFill>
        <p:spPr>
          <a:xfrm>
            <a:off x="3046838" y="517272"/>
            <a:ext cx="5487562" cy="5350128"/>
          </a:xfrm>
          <a:prstGeom prst="rect">
            <a:avLst/>
          </a:prstGeom>
        </p:spPr>
      </p:pic>
    </p:spTree>
    <p:extLst>
      <p:ext uri="{BB962C8B-B14F-4D97-AF65-F5344CB8AC3E}">
        <p14:creationId xmlns:p14="http://schemas.microsoft.com/office/powerpoint/2010/main" val="13780852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378B4A-3E32-B74A-5B5A-EEAE387B012B}"/>
              </a:ext>
            </a:extLst>
          </p:cNvPr>
          <p:cNvPicPr>
            <a:picLocks noChangeAspect="1"/>
          </p:cNvPicPr>
          <p:nvPr/>
        </p:nvPicPr>
        <p:blipFill>
          <a:blip r:embed="rId3"/>
          <a:stretch>
            <a:fillRect/>
          </a:stretch>
        </p:blipFill>
        <p:spPr>
          <a:xfrm>
            <a:off x="422146" y="1908080"/>
            <a:ext cx="5314804" cy="4353718"/>
          </a:xfrm>
          <a:prstGeom prst="rect">
            <a:avLst/>
          </a:prstGeom>
        </p:spPr>
      </p:pic>
      <p:pic>
        <p:nvPicPr>
          <p:cNvPr id="11" name="Picture 10">
            <a:extLst>
              <a:ext uri="{FF2B5EF4-FFF2-40B4-BE49-F238E27FC236}">
                <a16:creationId xmlns:a16="http://schemas.microsoft.com/office/drawing/2014/main" id="{79275D9D-0F6E-E78F-3460-FEDC159C57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8A6FE1D-0AE5-6FBE-F5FE-98FB021A452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47746" y="366893"/>
            <a:ext cx="2869491" cy="846500"/>
          </a:xfrm>
          <a:prstGeom prst="rect">
            <a:avLst/>
          </a:prstGeom>
        </p:spPr>
      </p:pic>
      <p:pic>
        <p:nvPicPr>
          <p:cNvPr id="15" name="Picture 14">
            <a:extLst>
              <a:ext uri="{FF2B5EF4-FFF2-40B4-BE49-F238E27FC236}">
                <a16:creationId xmlns:a16="http://schemas.microsoft.com/office/drawing/2014/main" id="{FC7394EA-A90F-DCDD-D36A-76F5939FA7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957056"/>
            <a:ext cx="4898855" cy="4808761"/>
          </a:xfrm>
          <a:prstGeom prst="rect">
            <a:avLst/>
          </a:prstGeom>
        </p:spPr>
      </p:pic>
      <p:sp>
        <p:nvSpPr>
          <p:cNvPr id="9" name="Title 1">
            <a:extLst>
              <a:ext uri="{FF2B5EF4-FFF2-40B4-BE49-F238E27FC236}">
                <a16:creationId xmlns:a16="http://schemas.microsoft.com/office/drawing/2014/main" id="{A28FC30E-7F00-542D-7C3A-F6862EE14044}"/>
              </a:ext>
            </a:extLst>
          </p:cNvPr>
          <p:cNvSpPr txBox="1">
            <a:spLocks/>
          </p:cNvSpPr>
          <p:nvPr/>
        </p:nvSpPr>
        <p:spPr>
          <a:xfrm>
            <a:off x="6571246" y="2977106"/>
            <a:ext cx="3950292" cy="16183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3F66AE"/>
                </a:solidFill>
                <a:latin typeface="+mn-lt"/>
              </a:rPr>
              <a:t>5. Individual Planning</a:t>
            </a:r>
          </a:p>
        </p:txBody>
      </p:sp>
    </p:spTree>
    <p:extLst>
      <p:ext uri="{BB962C8B-B14F-4D97-AF65-F5344CB8AC3E}">
        <p14:creationId xmlns:p14="http://schemas.microsoft.com/office/powerpoint/2010/main" val="682527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A5931-AB7D-20A5-510D-1653FB893A66}"/>
              </a:ext>
            </a:extLst>
          </p:cNvPr>
          <p:cNvSpPr>
            <a:spLocks noGrp="1"/>
          </p:cNvSpPr>
          <p:nvPr>
            <p:ph type="title"/>
          </p:nvPr>
        </p:nvSpPr>
        <p:spPr/>
        <p:txBody>
          <a:bodyPr/>
          <a:lstStyle/>
          <a:p>
            <a:r>
              <a:rPr lang="en-US" dirty="0"/>
              <a:t>Exploring your own engagement ideas</a:t>
            </a:r>
          </a:p>
        </p:txBody>
      </p:sp>
      <p:sp>
        <p:nvSpPr>
          <p:cNvPr id="3" name="Content Placeholder 2">
            <a:extLst>
              <a:ext uri="{FF2B5EF4-FFF2-40B4-BE49-F238E27FC236}">
                <a16:creationId xmlns:a16="http://schemas.microsoft.com/office/drawing/2014/main" id="{C7060793-F5DD-C0EB-6A5C-135C6D7D42C5}"/>
              </a:ext>
            </a:extLst>
          </p:cNvPr>
          <p:cNvSpPr>
            <a:spLocks noGrp="1"/>
          </p:cNvSpPr>
          <p:nvPr>
            <p:ph idx="1"/>
          </p:nvPr>
        </p:nvSpPr>
        <p:spPr/>
        <p:txBody>
          <a:bodyPr>
            <a:normAutofit/>
          </a:bodyPr>
          <a:lstStyle/>
          <a:p>
            <a:r>
              <a:rPr lang="en-US" sz="3600" b="1" dirty="0"/>
              <a:t>PERSONAL REFLECTION: </a:t>
            </a:r>
            <a:r>
              <a:rPr lang="en-US" sz="3600" dirty="0"/>
              <a:t>Use the provided worksheet to identify</a:t>
            </a:r>
          </a:p>
          <a:p>
            <a:pPr lvl="1"/>
            <a:r>
              <a:rPr lang="en-US" sz="3200" dirty="0"/>
              <a:t>An area for collaborating to improve your work</a:t>
            </a:r>
          </a:p>
          <a:p>
            <a:pPr lvl="1"/>
            <a:r>
              <a:rPr lang="en-US" sz="3200" dirty="0"/>
              <a:t> A few colleagues who could join you in this work</a:t>
            </a:r>
          </a:p>
          <a:p>
            <a:pPr lvl="1"/>
            <a:r>
              <a:rPr lang="en-US" sz="3200" dirty="0"/>
              <a:t>A potential sponsor for this project</a:t>
            </a:r>
          </a:p>
          <a:p>
            <a:pPr marL="457200" lvl="1" indent="0">
              <a:buNone/>
            </a:pPr>
            <a:endParaRPr lang="en-US" sz="3200" dirty="0"/>
          </a:p>
          <a:p>
            <a:pPr marL="457200" lvl="1" indent="0">
              <a:buNone/>
            </a:pPr>
            <a:r>
              <a:rPr lang="en-US" sz="3200" b="1" dirty="0"/>
              <a:t>Pair Share</a:t>
            </a:r>
          </a:p>
        </p:txBody>
      </p:sp>
    </p:spTree>
    <p:extLst>
      <p:ext uri="{BB962C8B-B14F-4D97-AF65-F5344CB8AC3E}">
        <p14:creationId xmlns:p14="http://schemas.microsoft.com/office/powerpoint/2010/main" val="3242770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B190-26A0-5E72-596B-A25937A447FE}"/>
              </a:ext>
            </a:extLst>
          </p:cNvPr>
          <p:cNvSpPr>
            <a:spLocks noGrp="1"/>
          </p:cNvSpPr>
          <p:nvPr>
            <p:ph type="title"/>
          </p:nvPr>
        </p:nvSpPr>
        <p:spPr/>
        <p:txBody>
          <a:bodyPr/>
          <a:lstStyle/>
          <a:p>
            <a:r>
              <a:rPr lang="en-US" dirty="0"/>
              <a:t>        PARTNER ACTIVITY: Personal Engagement</a:t>
            </a:r>
          </a:p>
        </p:txBody>
      </p:sp>
      <p:sp>
        <p:nvSpPr>
          <p:cNvPr id="3" name="Content Placeholder 2"/>
          <p:cNvSpPr>
            <a:spLocks noGrp="1"/>
          </p:cNvSpPr>
          <p:nvPr>
            <p:ph idx="1"/>
          </p:nvPr>
        </p:nvSpPr>
        <p:spPr/>
        <p:txBody>
          <a:bodyPr>
            <a:normAutofit/>
          </a:bodyPr>
          <a:lstStyle/>
          <a:p>
            <a:pPr marL="0" indent="0" algn="ctr">
              <a:buNone/>
            </a:pPr>
            <a:endParaRPr lang="en-US" sz="3200" dirty="0"/>
          </a:p>
          <a:p>
            <a:pPr marL="0" indent="0">
              <a:buNone/>
            </a:pPr>
            <a:r>
              <a:rPr lang="en-US" sz="3200" dirty="0"/>
              <a:t>Personal reflection for 5 minutes</a:t>
            </a:r>
          </a:p>
          <a:p>
            <a:pPr lvl="1"/>
            <a:r>
              <a:rPr lang="en-US" sz="3200" dirty="0"/>
              <a:t>An area for collaborating to improve your work</a:t>
            </a:r>
          </a:p>
          <a:p>
            <a:pPr lvl="1"/>
            <a:r>
              <a:rPr lang="en-US" sz="3200" dirty="0"/>
              <a:t> A few colleagues who could join you in this work</a:t>
            </a:r>
          </a:p>
          <a:p>
            <a:pPr lvl="1"/>
            <a:r>
              <a:rPr lang="en-US" sz="3200" dirty="0"/>
              <a:t>A potential sponsor for this project</a:t>
            </a:r>
          </a:p>
          <a:p>
            <a:pPr marL="457200" lvl="1" indent="0">
              <a:buNone/>
            </a:pPr>
            <a:endParaRPr lang="en-US" sz="3200" dirty="0"/>
          </a:p>
          <a:p>
            <a:pPr marL="457200" lvl="1" indent="0">
              <a:buNone/>
            </a:pPr>
            <a:r>
              <a:rPr lang="en-US" sz="3200" b="1" dirty="0"/>
              <a:t>Pair Share for 5-8 minutes</a:t>
            </a:r>
          </a:p>
          <a:p>
            <a:pPr marL="0" indent="0">
              <a:buNone/>
            </a:pPr>
            <a:endParaRPr lang="en-US" sz="3200" dirty="0"/>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endParaRPr lang="en-US" sz="3200" dirty="0"/>
          </a:p>
        </p:txBody>
      </p:sp>
      <p:pic>
        <p:nvPicPr>
          <p:cNvPr id="5" name="Picture 4">
            <a:extLst>
              <a:ext uri="{FF2B5EF4-FFF2-40B4-BE49-F238E27FC236}">
                <a16:creationId xmlns:a16="http://schemas.microsoft.com/office/drawing/2014/main" id="{C3F59BE6-652B-104A-459A-8546B78ACAF8}"/>
              </a:ext>
            </a:extLst>
          </p:cNvPr>
          <p:cNvPicPr>
            <a:picLocks noChangeAspect="1"/>
          </p:cNvPicPr>
          <p:nvPr/>
        </p:nvPicPr>
        <p:blipFill>
          <a:blip r:embed="rId3"/>
          <a:stretch>
            <a:fillRect/>
          </a:stretch>
        </p:blipFill>
        <p:spPr>
          <a:xfrm>
            <a:off x="486032" y="230188"/>
            <a:ext cx="1268367" cy="1277362"/>
          </a:xfrm>
          <a:prstGeom prst="rect">
            <a:avLst/>
          </a:prstGeom>
        </p:spPr>
      </p:pic>
    </p:spTree>
    <p:extLst>
      <p:ext uri="{BB962C8B-B14F-4D97-AF65-F5344CB8AC3E}">
        <p14:creationId xmlns:p14="http://schemas.microsoft.com/office/powerpoint/2010/main" val="2698228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73CC1F-8B15-487E-8D11-A7A3CA208B84}"/>
              </a:ext>
            </a:extLst>
          </p:cNvPr>
          <p:cNvSpPr>
            <a:spLocks noGrp="1"/>
          </p:cNvSpPr>
          <p:nvPr>
            <p:ph type="title"/>
          </p:nvPr>
        </p:nvSpPr>
        <p:spPr/>
        <p:txBody>
          <a:bodyPr/>
          <a:lstStyle/>
          <a:p>
            <a:r>
              <a:rPr lang="en-US" dirty="0">
                <a:solidFill>
                  <a:srgbClr val="0070C0"/>
                </a:solidFill>
              </a:rPr>
              <a:t>Keys to Success</a:t>
            </a:r>
          </a:p>
        </p:txBody>
      </p:sp>
      <p:sp>
        <p:nvSpPr>
          <p:cNvPr id="5" name="Content Placeholder 4">
            <a:extLst>
              <a:ext uri="{FF2B5EF4-FFF2-40B4-BE49-F238E27FC236}">
                <a16:creationId xmlns:a16="http://schemas.microsoft.com/office/drawing/2014/main" id="{CB3530C8-BB7D-4079-B6BF-06B5CA8F7127}"/>
              </a:ext>
            </a:extLst>
          </p:cNvPr>
          <p:cNvSpPr>
            <a:spLocks noGrp="1"/>
          </p:cNvSpPr>
          <p:nvPr>
            <p:ph idx="1"/>
          </p:nvPr>
        </p:nvSpPr>
        <p:spPr>
          <a:xfrm>
            <a:off x="838200" y="1840748"/>
            <a:ext cx="10515600" cy="4351338"/>
          </a:xfrm>
        </p:spPr>
        <p:txBody>
          <a:bodyPr>
            <a:normAutofit/>
          </a:bodyPr>
          <a:lstStyle/>
          <a:p>
            <a:pPr marL="742950" marR="0" indent="-742950">
              <a:lnSpc>
                <a:spcPct val="125000"/>
              </a:lnSpc>
              <a:spcBef>
                <a:spcPts val="0"/>
              </a:spcBef>
              <a:spcAft>
                <a:spcPts val="0"/>
              </a:spcAft>
              <a:buFont typeface="+mj-lt"/>
              <a:buAutoNum type="arabicPeriod"/>
            </a:pPr>
            <a:r>
              <a:rPr lang="en-US" sz="3600" dirty="0">
                <a:effectLst/>
                <a:latin typeface="Calibri" panose="020F0502020204030204" pitchFamily="34" charset="0"/>
                <a:ea typeface="Calibri" panose="020F0502020204030204" pitchFamily="34" charset="0"/>
                <a:cs typeface="Times New Roman" panose="02020603050405020304" pitchFamily="18" charset="0"/>
              </a:rPr>
              <a:t>Engage in something you care about</a:t>
            </a:r>
          </a:p>
          <a:p>
            <a:pPr marL="742950" marR="0" indent="-742950">
              <a:lnSpc>
                <a:spcPct val="125000"/>
              </a:lnSpc>
              <a:spcBef>
                <a:spcPts val="0"/>
              </a:spcBef>
              <a:spcAft>
                <a:spcPts val="0"/>
              </a:spcAft>
              <a:buFont typeface="+mj-lt"/>
              <a:buAutoNum type="arabicPeriod"/>
            </a:pPr>
            <a:r>
              <a:rPr lang="en-US" sz="3600" dirty="0">
                <a:effectLst/>
                <a:latin typeface="Calibri" panose="020F0502020204030204" pitchFamily="34" charset="0"/>
                <a:ea typeface="Calibri" panose="020F0502020204030204" pitchFamily="34" charset="0"/>
                <a:cs typeface="Times New Roman" panose="02020603050405020304" pitchFamily="18" charset="0"/>
              </a:rPr>
              <a:t>Engage with colleagues who care about the issue</a:t>
            </a:r>
          </a:p>
          <a:p>
            <a:pPr lvl="1">
              <a:lnSpc>
                <a:spcPct val="125000"/>
              </a:lnSpc>
              <a:spcBef>
                <a:spcPts val="0"/>
              </a:spcBef>
            </a:pPr>
            <a:r>
              <a:rPr lang="en-US" sz="2800" dirty="0">
                <a:effectLst/>
                <a:latin typeface="Calibri" panose="020F0502020204030204" pitchFamily="34" charset="0"/>
                <a:ea typeface="Calibri" panose="020F0502020204030204" pitchFamily="34" charset="0"/>
                <a:cs typeface="Times New Roman" panose="02020603050405020304" pitchFamily="18" charset="0"/>
              </a:rPr>
              <a:t>Helpful to include those with differing perspectives</a:t>
            </a:r>
          </a:p>
          <a:p>
            <a:pPr marL="742950" marR="0" indent="-742950">
              <a:lnSpc>
                <a:spcPct val="125000"/>
              </a:lnSpc>
              <a:spcBef>
                <a:spcPts val="0"/>
              </a:spcBef>
              <a:spcAft>
                <a:spcPts val="0"/>
              </a:spcAft>
              <a:buFont typeface="+mj-lt"/>
              <a:buAutoNum type="arabicPeriod"/>
            </a:pPr>
            <a:r>
              <a:rPr lang="en-US" sz="3600" dirty="0">
                <a:effectLst/>
                <a:latin typeface="Calibri" panose="020F0502020204030204" pitchFamily="34" charset="0"/>
                <a:ea typeface="Calibri" panose="020F0502020204030204" pitchFamily="34" charset="0"/>
                <a:cs typeface="Times New Roman" panose="02020603050405020304" pitchFamily="18" charset="0"/>
              </a:rPr>
              <a:t>Enlist support/sponsorship of your boss</a:t>
            </a:r>
          </a:p>
          <a:p>
            <a:pPr marL="742950" marR="0" indent="-742950">
              <a:lnSpc>
                <a:spcPct val="125000"/>
              </a:lnSpc>
              <a:spcBef>
                <a:spcPts val="0"/>
              </a:spcBef>
              <a:spcAft>
                <a:spcPts val="0"/>
              </a:spcAft>
              <a:buFont typeface="+mj-lt"/>
              <a:buAutoNum type="arabicPeriod"/>
            </a:pPr>
            <a:r>
              <a:rPr lang="en-US" sz="3600" dirty="0">
                <a:effectLst/>
                <a:latin typeface="Calibri" panose="020F0502020204030204" pitchFamily="34" charset="0"/>
                <a:ea typeface="Calibri" panose="020F0502020204030204" pitchFamily="34" charset="0"/>
                <a:cs typeface="Times New Roman" panose="02020603050405020304" pitchFamily="18" charset="0"/>
              </a:rPr>
              <a:t>Start small AND meaningful</a:t>
            </a:r>
          </a:p>
          <a:p>
            <a:pPr marL="0" indent="0">
              <a:buNone/>
            </a:pPr>
            <a:endParaRPr lang="en-US" sz="3600" dirty="0"/>
          </a:p>
        </p:txBody>
      </p:sp>
    </p:spTree>
    <p:extLst>
      <p:ext uri="{BB962C8B-B14F-4D97-AF65-F5344CB8AC3E}">
        <p14:creationId xmlns:p14="http://schemas.microsoft.com/office/powerpoint/2010/main" val="29302173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07D8E0-831C-8D9F-98D4-191391471F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452"/>
            <a:ext cx="12192000" cy="6858000"/>
          </a:xfrm>
          <a:prstGeom prst="rect">
            <a:avLst/>
          </a:prstGeom>
        </p:spPr>
      </p:pic>
      <p:pic>
        <p:nvPicPr>
          <p:cNvPr id="7" name="Picture 6">
            <a:extLst>
              <a:ext uri="{FF2B5EF4-FFF2-40B4-BE49-F238E27FC236}">
                <a16:creationId xmlns:a16="http://schemas.microsoft.com/office/drawing/2014/main" id="{D8A6FE1D-0AE5-6FBE-F5FE-98FB021A452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47746" y="366893"/>
            <a:ext cx="2869491" cy="846500"/>
          </a:xfrm>
          <a:prstGeom prst="rect">
            <a:avLst/>
          </a:prstGeom>
        </p:spPr>
      </p:pic>
      <p:sp>
        <p:nvSpPr>
          <p:cNvPr id="10" name="TextBox 9">
            <a:extLst>
              <a:ext uri="{FF2B5EF4-FFF2-40B4-BE49-F238E27FC236}">
                <a16:creationId xmlns:a16="http://schemas.microsoft.com/office/drawing/2014/main" id="{BC1334C4-36A4-7C32-309E-1CB03499E01B}"/>
              </a:ext>
            </a:extLst>
          </p:cNvPr>
          <p:cNvSpPr txBox="1"/>
          <p:nvPr/>
        </p:nvSpPr>
        <p:spPr>
          <a:xfrm>
            <a:off x="6416840" y="2233791"/>
            <a:ext cx="5053265" cy="4154984"/>
          </a:xfrm>
          <a:prstGeom prst="rect">
            <a:avLst/>
          </a:prstGeom>
          <a:noFill/>
        </p:spPr>
        <p:txBody>
          <a:bodyPr wrap="square">
            <a:spAutoFit/>
          </a:bodyPr>
          <a:lstStyle/>
          <a:p>
            <a:pPr marL="285750" indent="-285750">
              <a:spcBef>
                <a:spcPct val="0"/>
              </a:spcBef>
              <a:buFont typeface="Arial" panose="020B0604020202020204" pitchFamily="34" charset="0"/>
              <a:buChar char="•"/>
            </a:pPr>
            <a:r>
              <a:rPr lang="en-US" altLang="en-US" sz="2400" dirty="0">
                <a:ea typeface="Times New Roman" panose="02020603050405020304" pitchFamily="18" charset="0"/>
                <a:cs typeface="Arial" panose="020B0604020202020204" pitchFamily="34" charset="0"/>
              </a:rPr>
              <a:t>Physician burnout, resilience and wellness: personal and social constructs</a:t>
            </a:r>
          </a:p>
          <a:p>
            <a:pPr>
              <a:spcBef>
                <a:spcPct val="0"/>
              </a:spcBef>
            </a:pPr>
            <a:endParaRPr lang="en-US" altLang="en-US" sz="2400" dirty="0">
              <a:ea typeface="Times New Roman" panose="02020603050405020304" pitchFamily="18" charset="0"/>
              <a:cs typeface="Arial" panose="020B0604020202020204" pitchFamily="34" charset="0"/>
            </a:endParaRPr>
          </a:p>
          <a:p>
            <a:pPr marL="285750" indent="-285750">
              <a:spcBef>
                <a:spcPct val="0"/>
              </a:spcBef>
              <a:buFont typeface="Arial" panose="020B0604020202020204" pitchFamily="34" charset="0"/>
              <a:buChar char="•"/>
            </a:pPr>
            <a:r>
              <a:rPr lang="en-US" altLang="en-US" sz="2400" dirty="0">
                <a:ea typeface="Times New Roman" panose="02020603050405020304" pitchFamily="18" charset="0"/>
                <a:cs typeface="Arial" panose="020B0604020202020204" pitchFamily="34" charset="0"/>
              </a:rPr>
              <a:t>Physician ‘un-wellness’ negatively impacts patient care and physician engagement/retention</a:t>
            </a:r>
          </a:p>
          <a:p>
            <a:pPr marL="285750" indent="-285750">
              <a:spcBef>
                <a:spcPct val="0"/>
              </a:spcBef>
              <a:buFont typeface="Arial" panose="020B0604020202020204" pitchFamily="34" charset="0"/>
              <a:buChar char="•"/>
            </a:pPr>
            <a:endParaRPr lang="en-US" altLang="en-US" sz="2400" dirty="0">
              <a:ea typeface="Times New Roman" panose="02020603050405020304" pitchFamily="18" charset="0"/>
              <a:cs typeface="Arial" panose="020B0604020202020204" pitchFamily="34" charset="0"/>
            </a:endParaRPr>
          </a:p>
          <a:p>
            <a:pPr marL="285750" indent="-285750">
              <a:spcBef>
                <a:spcPct val="0"/>
              </a:spcBef>
              <a:buFont typeface="Arial" panose="020B0604020202020204" pitchFamily="34" charset="0"/>
              <a:buChar char="•"/>
            </a:pPr>
            <a:r>
              <a:rPr lang="en-US" altLang="en-US" sz="2400" dirty="0">
                <a:ea typeface="Times New Roman" panose="02020603050405020304" pitchFamily="18" charset="0"/>
                <a:cs typeface="Arial" panose="020B0604020202020204" pitchFamily="34" charset="0"/>
              </a:rPr>
              <a:t>Physician engagement with peers in improving systems can positively impact on physician thriving</a:t>
            </a:r>
          </a:p>
        </p:txBody>
      </p:sp>
      <p:sp>
        <p:nvSpPr>
          <p:cNvPr id="11" name="Title 1">
            <a:extLst>
              <a:ext uri="{FF2B5EF4-FFF2-40B4-BE49-F238E27FC236}">
                <a16:creationId xmlns:a16="http://schemas.microsoft.com/office/drawing/2014/main" id="{72B43842-E4E8-690D-6DE9-E07D7C127C69}"/>
              </a:ext>
            </a:extLst>
          </p:cNvPr>
          <p:cNvSpPr txBox="1">
            <a:spLocks/>
          </p:cNvSpPr>
          <p:nvPr/>
        </p:nvSpPr>
        <p:spPr>
          <a:xfrm>
            <a:off x="6416840" y="1651000"/>
            <a:ext cx="4876799" cy="574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3F66AE"/>
                </a:solidFill>
                <a:latin typeface="+mn-lt"/>
              </a:rPr>
              <a:t>Summary</a:t>
            </a:r>
          </a:p>
        </p:txBody>
      </p:sp>
      <p:grpSp>
        <p:nvGrpSpPr>
          <p:cNvPr id="8" name="Group 7"/>
          <p:cNvGrpSpPr/>
          <p:nvPr/>
        </p:nvGrpSpPr>
        <p:grpSpPr>
          <a:xfrm>
            <a:off x="1636705" y="2602602"/>
            <a:ext cx="3655142" cy="1847699"/>
            <a:chOff x="875424" y="1320800"/>
            <a:chExt cx="1860568" cy="1080654"/>
          </a:xfrm>
        </p:grpSpPr>
        <p:pic>
          <p:nvPicPr>
            <p:cNvPr id="12" name="Picture 11"/>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9962" b="89850" l="279" r="89951">
                          <a14:foregroundMark x1="5164" y1="45489" x2="4745" y2="23496"/>
                        </a14:backgroundRemoval>
                      </a14:imgEffect>
                    </a14:imgLayer>
                  </a14:imgProps>
                </a:ext>
                <a:ext uri="{28A0092B-C50C-407E-A947-70E740481C1C}">
                  <a14:useLocalDpi xmlns:a14="http://schemas.microsoft.com/office/drawing/2010/main" val="0"/>
                </a:ext>
              </a:extLst>
            </a:blip>
            <a:srcRect t="20951" r="46143" b="49522"/>
            <a:stretch/>
          </p:blipFill>
          <p:spPr>
            <a:xfrm>
              <a:off x="875424" y="2022761"/>
              <a:ext cx="1860568" cy="378693"/>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12832" b="83186" l="14706" r="92157"/>
                      </a14:imgEffect>
                    </a14:imgLayer>
                  </a14:imgProps>
                </a:ext>
                <a:ext uri="{28A0092B-C50C-407E-A947-70E740481C1C}">
                  <a14:useLocalDpi xmlns:a14="http://schemas.microsoft.com/office/drawing/2010/main" val="0"/>
                </a:ext>
              </a:extLst>
            </a:blip>
            <a:srcRect l="13399" t="15996" r="9120" b="19644"/>
            <a:stretch/>
          </p:blipFill>
          <p:spPr>
            <a:xfrm>
              <a:off x="1413163" y="1320800"/>
              <a:ext cx="1053869" cy="969819"/>
            </a:xfrm>
            <a:prstGeom prst="rect">
              <a:avLst/>
            </a:prstGeom>
          </p:spPr>
        </p:pic>
      </p:grpSp>
    </p:spTree>
    <p:extLst>
      <p:ext uri="{BB962C8B-B14F-4D97-AF65-F5344CB8AC3E}">
        <p14:creationId xmlns:p14="http://schemas.microsoft.com/office/powerpoint/2010/main" val="2657275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p:txBody>
          <a:bodyPr/>
          <a:lstStyle/>
          <a:p>
            <a:pPr eaLnBrk="1" hangingPunct="1"/>
            <a:r>
              <a:rPr lang="en-US" altLang="en-US">
                <a:solidFill>
                  <a:srgbClr val="0070C0"/>
                </a:solidFill>
                <a:latin typeface="Arial" panose="020B0604020202020204" pitchFamily="34" charset="0"/>
                <a:cs typeface="Arial" panose="020B0604020202020204" pitchFamily="34" charset="0"/>
              </a:rPr>
              <a:t>References</a:t>
            </a:r>
          </a:p>
        </p:txBody>
      </p:sp>
      <p:sp>
        <p:nvSpPr>
          <p:cNvPr id="79875" name="Rectangle 3"/>
          <p:cNvSpPr>
            <a:spLocks noGrp="1"/>
          </p:cNvSpPr>
          <p:nvPr>
            <p:ph idx="1"/>
          </p:nvPr>
        </p:nvSpPr>
        <p:spPr>
          <a:xfrm>
            <a:off x="1177925" y="1406525"/>
            <a:ext cx="9726613" cy="4525963"/>
          </a:xfrm>
        </p:spPr>
        <p:txBody>
          <a:bodyPr>
            <a:normAutofit fontScale="92500"/>
          </a:bodyPr>
          <a:lstStyle/>
          <a:p>
            <a:r>
              <a:rPr lang="en-US" altLang="en-US" sz="1200">
                <a:latin typeface="Arial" panose="020B0604020202020204" pitchFamily="34" charset="0"/>
                <a:cs typeface="Arial" panose="020B0604020202020204" pitchFamily="34" charset="0"/>
              </a:rPr>
              <a:t>Douglas M, Coaman E, Eden AR, et al. (2021). Lower Likelihood of Burnout Among Family Physicians From Underrepresented Racial-Ethnic Groups. </a:t>
            </a:r>
            <a:r>
              <a:rPr lang="en-US" altLang="en-US" sz="1200" i="1">
                <a:latin typeface="Arial" panose="020B0604020202020204" pitchFamily="34" charset="0"/>
                <a:cs typeface="Arial" panose="020B0604020202020204" pitchFamily="34" charset="0"/>
              </a:rPr>
              <a:t>Ann Fam Med. </a:t>
            </a:r>
            <a:r>
              <a:rPr lang="en-US" altLang="en-US" sz="1200">
                <a:latin typeface="Arial" panose="020B0604020202020204" pitchFamily="34" charset="0"/>
                <a:cs typeface="Arial" panose="020B0604020202020204" pitchFamily="34" charset="0"/>
              </a:rPr>
              <a:t>19:342-350.</a:t>
            </a:r>
          </a:p>
          <a:p>
            <a:r>
              <a:rPr lang="en-US" altLang="en-US" sz="1200">
                <a:latin typeface="Arial" panose="020B0604020202020204" pitchFamily="34" charset="0"/>
                <a:cs typeface="Arial" panose="020B0604020202020204" pitchFamily="34" charset="0"/>
              </a:rPr>
              <a:t>Grimes PE. Physician burnout or joy: Rediscovering the rewards of a life in medicine. </a:t>
            </a:r>
            <a:r>
              <a:rPr lang="en-US" altLang="en-US" sz="1200" i="1">
                <a:latin typeface="Arial" panose="020B0604020202020204" pitchFamily="34" charset="0"/>
                <a:cs typeface="Arial" panose="020B0604020202020204" pitchFamily="34" charset="0"/>
              </a:rPr>
              <a:t>International Journal of Women's Dermatology. </a:t>
            </a:r>
            <a:r>
              <a:rPr lang="en-US" altLang="en-US" sz="1200">
                <a:latin typeface="Arial" panose="020B0604020202020204" pitchFamily="34" charset="0"/>
                <a:cs typeface="Arial" panose="020B0604020202020204" pitchFamily="34" charset="0"/>
              </a:rPr>
              <a:t>6(1):34-36.</a:t>
            </a:r>
          </a:p>
          <a:p>
            <a:r>
              <a:rPr lang="de-DE" altLang="en-US" sz="1200">
                <a:latin typeface="Arial" panose="020B0604020202020204" pitchFamily="34" charset="0"/>
                <a:cs typeface="Arial" panose="020B0604020202020204" pitchFamily="34" charset="0"/>
              </a:rPr>
              <a:t>Kemper KJ., Schwartz A, </a:t>
            </a:r>
            <a:r>
              <a:rPr lang="en-US" altLang="en-US" sz="1200">
                <a:solidFill>
                  <a:srgbClr val="000000"/>
                </a:solidFill>
                <a:latin typeface="Arial" panose="020B0604020202020204" pitchFamily="34" charset="0"/>
                <a:cs typeface="Arial" panose="020B0604020202020204" pitchFamily="34" charset="0"/>
              </a:rPr>
              <a:t>Wilson PM, Mahan JD,et al. (2020). Burnout in Pediatric Residents: Three Years of National Survey Data. </a:t>
            </a:r>
            <a:r>
              <a:rPr lang="en-US" altLang="en-US" sz="1200" i="1">
                <a:solidFill>
                  <a:srgbClr val="000000"/>
                </a:solidFill>
                <a:latin typeface="Arial" panose="020B0604020202020204" pitchFamily="34" charset="0"/>
                <a:cs typeface="Arial" panose="020B0604020202020204" pitchFamily="34" charset="0"/>
              </a:rPr>
              <a:t>Pediatrics</a:t>
            </a:r>
            <a:r>
              <a:rPr lang="en-US" altLang="en-US" sz="1200">
                <a:solidFill>
                  <a:srgbClr val="000000"/>
                </a:solidFill>
                <a:latin typeface="Arial" panose="020B0604020202020204" pitchFamily="34" charset="0"/>
                <a:cs typeface="Arial" panose="020B0604020202020204" pitchFamily="34" charset="0"/>
              </a:rPr>
              <a:t>. 145(1):e20191030.</a:t>
            </a:r>
          </a:p>
          <a:p>
            <a:r>
              <a:rPr lang="en-US" altLang="en-US" sz="1200">
                <a:solidFill>
                  <a:srgbClr val="000000"/>
                </a:solidFill>
                <a:latin typeface="Arial" panose="020B0604020202020204" pitchFamily="34" charset="0"/>
                <a:cs typeface="Arial" panose="020B0604020202020204" pitchFamily="34" charset="0"/>
              </a:rPr>
              <a:t>McKnight-Eily LR, Okoro CA, Strine TW et al. (2021). Racial and ethnic disparities in the prevalence of stresss and worry, mental health conditions, and increase substance abuse among adults during COVID-19 pandemic - United States, April and May 2020. </a:t>
            </a:r>
            <a:r>
              <a:rPr lang="en-US" altLang="en-US" sz="1200" i="1">
                <a:solidFill>
                  <a:srgbClr val="000000"/>
                </a:solidFill>
                <a:latin typeface="Arial" panose="020B0604020202020204" pitchFamily="34" charset="0"/>
                <a:cs typeface="Arial" panose="020B0604020202020204" pitchFamily="34" charset="0"/>
              </a:rPr>
              <a:t>MMWR Morb Mortal Wkly Rwp. </a:t>
            </a:r>
            <a:r>
              <a:rPr lang="en-US" altLang="en-US" sz="1200">
                <a:solidFill>
                  <a:srgbClr val="000000"/>
                </a:solidFill>
                <a:latin typeface="Arial" panose="020B0604020202020204" pitchFamily="34" charset="0"/>
                <a:cs typeface="Arial" panose="020B0604020202020204" pitchFamily="34" charset="0"/>
              </a:rPr>
              <a:t>70:162-166. </a:t>
            </a:r>
          </a:p>
          <a:p>
            <a:r>
              <a:rPr lang="en-US" altLang="en-US" sz="1200">
                <a:solidFill>
                  <a:srgbClr val="000000"/>
                </a:solidFill>
                <a:latin typeface="Arial" panose="020B0604020202020204" pitchFamily="34" charset="0"/>
                <a:cs typeface="Arial" panose="020B0604020202020204" pitchFamily="34" charset="0"/>
              </a:rPr>
              <a:t>Mortali M, Moutier C. (2018). Facilitating Help-Seeking Behavior Among Medical Trainees and Physicians Using the Interactive Screening Program. </a:t>
            </a:r>
            <a:r>
              <a:rPr lang="en-US" altLang="en-US" sz="1200" i="1">
                <a:solidFill>
                  <a:srgbClr val="000000"/>
                </a:solidFill>
                <a:latin typeface="Arial" panose="020B0604020202020204" pitchFamily="34" charset="0"/>
                <a:cs typeface="Arial" panose="020B0604020202020204" pitchFamily="34" charset="0"/>
              </a:rPr>
              <a:t>J Med Regulation. </a:t>
            </a:r>
            <a:r>
              <a:rPr lang="en-US" altLang="en-US" sz="1200">
                <a:solidFill>
                  <a:srgbClr val="000000"/>
                </a:solidFill>
                <a:latin typeface="Arial" panose="020B0604020202020204" pitchFamily="34" charset="0"/>
                <a:cs typeface="Arial" panose="020B0604020202020204" pitchFamily="34" charset="0"/>
              </a:rPr>
              <a:t>104(2):27-36 </a:t>
            </a:r>
          </a:p>
          <a:p>
            <a:r>
              <a:rPr lang="en-US" altLang="en-US" sz="1200">
                <a:solidFill>
                  <a:srgbClr val="000000"/>
                </a:solidFill>
                <a:latin typeface="Arial" panose="020B0604020202020204" pitchFamily="34" charset="0"/>
                <a:cs typeface="Arial" panose="020B0604020202020204" pitchFamily="34" charset="0"/>
              </a:rPr>
              <a:t>NICHM. (2021). </a:t>
            </a:r>
            <a:r>
              <a:rPr lang="en-US" altLang="en-US" sz="1200">
                <a:solidFill>
                  <a:srgbClr val="0563C2"/>
                </a:solidFill>
                <a:latin typeface="Arial" panose="020B0604020202020204" pitchFamily="34" charset="0"/>
                <a:cs typeface="Arial" panose="020B0604020202020204" pitchFamily="34" charset="0"/>
              </a:rPr>
              <a:t>https://nihcm.org/news/physician-burnout-strategies-to-promote-resilience-among-physicians</a:t>
            </a:r>
          </a:p>
          <a:p>
            <a:r>
              <a:rPr lang="en-US" altLang="en-US" sz="1200">
                <a:solidFill>
                  <a:srgbClr val="000000"/>
                </a:solidFill>
                <a:latin typeface="Arial" panose="020B0604020202020204" pitchFamily="34" charset="0"/>
                <a:cs typeface="Arial" panose="020B0604020202020204" pitchFamily="34" charset="0"/>
              </a:rPr>
              <a:t>Norcross WA, Moutier C, Tiamson-Kassab M, et al. (2018). Update on the UC San Diego Healer Education Assessment and Referral (HEAR) Program. </a:t>
            </a:r>
            <a:r>
              <a:rPr lang="en-US" altLang="en-US" sz="1200" i="1">
                <a:solidFill>
                  <a:srgbClr val="000000"/>
                </a:solidFill>
                <a:latin typeface="Arial" panose="020B0604020202020204" pitchFamily="34" charset="0"/>
                <a:cs typeface="Arial" panose="020B0604020202020204" pitchFamily="34" charset="0"/>
              </a:rPr>
              <a:t>J Med Regulation. </a:t>
            </a:r>
            <a:r>
              <a:rPr lang="en-US" altLang="en-US" sz="1200">
                <a:solidFill>
                  <a:srgbClr val="000000"/>
                </a:solidFill>
                <a:latin typeface="Arial" panose="020B0604020202020204" pitchFamily="34" charset="0"/>
                <a:cs typeface="Arial" panose="020B0604020202020204" pitchFamily="34" charset="0"/>
              </a:rPr>
              <a:t>104:17-26.</a:t>
            </a:r>
          </a:p>
          <a:p>
            <a:r>
              <a:rPr lang="en-US" altLang="en-US" sz="1200">
                <a:solidFill>
                  <a:srgbClr val="000000"/>
                </a:solidFill>
                <a:latin typeface="Arial" panose="020B0604020202020204" pitchFamily="34" charset="0"/>
                <a:cs typeface="Arial" panose="020B0604020202020204" pitchFamily="34" charset="0"/>
              </a:rPr>
              <a:t>Shanafelt TD, Balch MN, Dyrbye L, et al. (2011). </a:t>
            </a:r>
            <a:r>
              <a:rPr lang="en-US" altLang="en-US" sz="1200">
                <a:solidFill>
                  <a:srgbClr val="333333"/>
                </a:solidFill>
                <a:latin typeface="Arial" panose="020B0604020202020204" pitchFamily="34" charset="0"/>
                <a:cs typeface="Arial" panose="020B0604020202020204" pitchFamily="34" charset="0"/>
              </a:rPr>
              <a:t>Special Report: Suicidal Ideation Among American Surgeons. </a:t>
            </a:r>
            <a:r>
              <a:rPr lang="en-US" altLang="en-US" sz="1200" i="1">
                <a:solidFill>
                  <a:srgbClr val="333333"/>
                </a:solidFill>
                <a:latin typeface="Arial" panose="020B0604020202020204" pitchFamily="34" charset="0"/>
                <a:cs typeface="Arial" panose="020B0604020202020204" pitchFamily="34" charset="0"/>
              </a:rPr>
              <a:t>Arch Surg. </a:t>
            </a:r>
            <a:r>
              <a:rPr lang="en-US" altLang="en-US" sz="1200">
                <a:solidFill>
                  <a:srgbClr val="333333"/>
                </a:solidFill>
                <a:latin typeface="Arial" panose="020B0604020202020204" pitchFamily="34" charset="0"/>
                <a:cs typeface="Arial" panose="020B0604020202020204" pitchFamily="34" charset="0"/>
              </a:rPr>
              <a:t>146(1):54-62. </a:t>
            </a:r>
          </a:p>
          <a:p>
            <a:r>
              <a:rPr lang="en-US" altLang="en-US" sz="1200">
                <a:solidFill>
                  <a:srgbClr val="000000"/>
                </a:solidFill>
                <a:latin typeface="Arial" panose="020B0604020202020204" pitchFamily="34" charset="0"/>
                <a:cs typeface="Arial" panose="020B0604020202020204" pitchFamily="34" charset="0"/>
              </a:rPr>
              <a:t>Shanafelt TD, Noseworthy JH (2016). Executive leadership and physician well-being. </a:t>
            </a:r>
            <a:r>
              <a:rPr lang="en-US" altLang="en-US" sz="1200" i="1">
                <a:solidFill>
                  <a:srgbClr val="000000"/>
                </a:solidFill>
                <a:latin typeface="Arial" panose="020B0604020202020204" pitchFamily="34" charset="0"/>
                <a:cs typeface="Arial" panose="020B0604020202020204" pitchFamily="34" charset="0"/>
              </a:rPr>
              <a:t>Mayo Clinic Proceedings</a:t>
            </a:r>
            <a:r>
              <a:rPr lang="en-US" altLang="en-US" sz="1200">
                <a:solidFill>
                  <a:srgbClr val="000000"/>
                </a:solidFill>
                <a:latin typeface="Arial" panose="020B0604020202020204" pitchFamily="34" charset="0"/>
                <a:cs typeface="Arial" panose="020B0604020202020204" pitchFamily="34" charset="0"/>
              </a:rPr>
              <a:t>. 92(1):129-146. </a:t>
            </a:r>
          </a:p>
          <a:p>
            <a:r>
              <a:rPr lang="en-US" altLang="en-US" sz="1200">
                <a:solidFill>
                  <a:srgbClr val="000000"/>
                </a:solidFill>
                <a:latin typeface="Arial" panose="020B0604020202020204" pitchFamily="34" charset="0"/>
                <a:cs typeface="Arial" panose="020B0604020202020204" pitchFamily="34" charset="0"/>
              </a:rPr>
              <a:t>Stewart, MT, Serwint JR (2019). Burning without burning out: A call to protect the calling of medicine. </a:t>
            </a:r>
            <a:r>
              <a:rPr lang="en-US" altLang="en-US" sz="1200" i="1">
                <a:solidFill>
                  <a:srgbClr val="000000"/>
                </a:solidFill>
                <a:latin typeface="Arial" panose="020B0604020202020204" pitchFamily="34" charset="0"/>
                <a:cs typeface="Arial" panose="020B0604020202020204" pitchFamily="34" charset="0"/>
              </a:rPr>
              <a:t>Curr Probl Pediatr Adolesc Health Care</a:t>
            </a:r>
            <a:r>
              <a:rPr lang="en-US" altLang="en-US" sz="1200">
                <a:solidFill>
                  <a:srgbClr val="000000"/>
                </a:solidFill>
                <a:latin typeface="Arial" panose="020B0604020202020204" pitchFamily="34" charset="0"/>
                <a:cs typeface="Arial" panose="020B0604020202020204" pitchFamily="34" charset="0"/>
              </a:rPr>
              <a:t>. 49:100655. </a:t>
            </a:r>
          </a:p>
          <a:p>
            <a:r>
              <a:rPr lang="en-US" altLang="en-US" sz="1200">
                <a:solidFill>
                  <a:srgbClr val="000000"/>
                </a:solidFill>
                <a:latin typeface="Arial" panose="020B0604020202020204" pitchFamily="34" charset="0"/>
                <a:cs typeface="Arial" panose="020B0604020202020204" pitchFamily="34" charset="0"/>
              </a:rPr>
              <a:t>West CP, Dyrbye LN, Shanafelt TD. (2018). Physician burnout: Contributors, consequences and solutions. </a:t>
            </a:r>
            <a:r>
              <a:rPr lang="en-US" altLang="en-US" sz="1200" i="1">
                <a:solidFill>
                  <a:srgbClr val="000000"/>
                </a:solidFill>
                <a:latin typeface="Arial" panose="020B0604020202020204" pitchFamily="34" charset="0"/>
                <a:cs typeface="Arial" panose="020B0604020202020204" pitchFamily="34" charset="0"/>
              </a:rPr>
              <a:t>J Intern Med. </a:t>
            </a:r>
            <a:r>
              <a:rPr lang="en-US" altLang="en-US" sz="1200">
                <a:solidFill>
                  <a:srgbClr val="000000"/>
                </a:solidFill>
                <a:latin typeface="Arial" panose="020B0604020202020204" pitchFamily="34" charset="0"/>
                <a:cs typeface="Arial" panose="020B0604020202020204" pitchFamily="34" charset="0"/>
              </a:rPr>
              <a:t>283:516-529. </a:t>
            </a:r>
          </a:p>
          <a:p>
            <a:r>
              <a:rPr lang="en-US" altLang="en-US" sz="1200">
                <a:solidFill>
                  <a:srgbClr val="000000"/>
                </a:solidFill>
                <a:latin typeface="Arial" panose="020B0604020202020204" pitchFamily="34" charset="0"/>
                <a:cs typeface="Arial" panose="020B0604020202020204" pitchFamily="34" charset="0"/>
              </a:rPr>
              <a:t>Wilson P, Batra M, Kemper KJ, Staples BB, Mahan JD, Serwint JR. (2019). Physician Well-being. </a:t>
            </a:r>
            <a:r>
              <a:rPr lang="en-US" altLang="en-US" sz="1200" i="1">
                <a:solidFill>
                  <a:srgbClr val="000000"/>
                </a:solidFill>
                <a:latin typeface="Arial" panose="020B0604020202020204" pitchFamily="34" charset="0"/>
                <a:cs typeface="Arial" panose="020B0604020202020204" pitchFamily="34" charset="0"/>
              </a:rPr>
              <a:t>Pediatrics in Review</a:t>
            </a:r>
            <a:r>
              <a:rPr lang="en-US" altLang="en-US" sz="1200">
                <a:solidFill>
                  <a:srgbClr val="000000"/>
                </a:solidFill>
                <a:latin typeface="Arial" panose="020B0604020202020204" pitchFamily="34" charset="0"/>
                <a:cs typeface="Arial" panose="020B0604020202020204" pitchFamily="34" charset="0"/>
              </a:rPr>
              <a:t>. 40(Supplement 1):12-20.</a:t>
            </a:r>
          </a:p>
        </p:txBody>
      </p:sp>
    </p:spTree>
    <p:extLst>
      <p:ext uri="{BB962C8B-B14F-4D97-AF65-F5344CB8AC3E}">
        <p14:creationId xmlns:p14="http://schemas.microsoft.com/office/powerpoint/2010/main" val="36110366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a:xfrm>
            <a:off x="4453363" y="305946"/>
            <a:ext cx="3410465" cy="953766"/>
          </a:xfrm>
        </p:spPr>
        <p:txBody>
          <a:bodyPr>
            <a:normAutofit fontScale="90000"/>
          </a:bodyPr>
          <a:lstStyle/>
          <a:p>
            <a:pPr eaLnBrk="1" hangingPunct="1"/>
            <a:r>
              <a:rPr lang="en-US" altLang="en-US" sz="5400" dirty="0">
                <a:solidFill>
                  <a:srgbClr val="0070C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Thank you!</a:t>
            </a:r>
          </a:p>
        </p:txBody>
      </p:sp>
      <p:sp>
        <p:nvSpPr>
          <p:cNvPr id="2" name="TextBox 1"/>
          <p:cNvSpPr txBox="1"/>
          <p:nvPr/>
        </p:nvSpPr>
        <p:spPr>
          <a:xfrm>
            <a:off x="1531794" y="1259712"/>
            <a:ext cx="925360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We want your feedback!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Help us by completing this short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3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question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session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evaluation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956" y="2567499"/>
            <a:ext cx="1913282" cy="1913282"/>
          </a:xfrm>
          <a:prstGeom prst="rect">
            <a:avLst/>
          </a:prstGeom>
        </p:spPr>
      </p:pic>
      <p:sp>
        <p:nvSpPr>
          <p:cNvPr id="5" name="TextBox 4"/>
          <p:cNvSpPr txBox="1"/>
          <p:nvPr/>
        </p:nvSpPr>
        <p:spPr>
          <a:xfrm>
            <a:off x="4619869" y="4642301"/>
            <a:ext cx="362476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We will also send a very short survey in 2 weeks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1849831" y="5473298"/>
            <a:ext cx="86175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ea typeface="+mn-ea"/>
                <a:cs typeface="+mn-cs"/>
              </a:rPr>
              <a:t>Additional resources are on the handout if you need more support</a:t>
            </a:r>
            <a:endParaRPr kumimoji="0" lang="en-US" sz="2400" b="1"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727724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9781E9-0121-02BA-566F-8F735061528A}"/>
              </a:ext>
            </a:extLst>
          </p:cNvPr>
          <p:cNvPicPr>
            <a:picLocks noChangeAspect="1"/>
          </p:cNvPicPr>
          <p:nvPr/>
        </p:nvPicPr>
        <p:blipFill>
          <a:blip r:embed="rId3"/>
          <a:stretch>
            <a:fillRect/>
          </a:stretch>
        </p:blipFill>
        <p:spPr>
          <a:xfrm>
            <a:off x="0" y="-6619"/>
            <a:ext cx="12432631" cy="7258723"/>
          </a:xfrm>
          <a:prstGeom prst="rect">
            <a:avLst/>
          </a:prstGeom>
        </p:spPr>
      </p:pic>
      <p:sp>
        <p:nvSpPr>
          <p:cNvPr id="2" name="Title 1">
            <a:extLst>
              <a:ext uri="{FF2B5EF4-FFF2-40B4-BE49-F238E27FC236}">
                <a16:creationId xmlns:a16="http://schemas.microsoft.com/office/drawing/2014/main" id="{C4B60C1A-D721-F33F-3C76-C246782181BC}"/>
              </a:ext>
            </a:extLst>
          </p:cNvPr>
          <p:cNvSpPr>
            <a:spLocks noGrp="1"/>
          </p:cNvSpPr>
          <p:nvPr>
            <p:ph type="title"/>
          </p:nvPr>
        </p:nvSpPr>
        <p:spPr>
          <a:xfrm>
            <a:off x="838200" y="188663"/>
            <a:ext cx="10515600" cy="1325563"/>
          </a:xfrm>
        </p:spPr>
        <p:txBody>
          <a:bodyPr>
            <a:normAutofit/>
          </a:bodyPr>
          <a:lstStyle/>
          <a:p>
            <a:pPr algn="ctr"/>
            <a:r>
              <a:rPr lang="en-GB" sz="4000" dirty="0"/>
              <a:t>Objectives:</a:t>
            </a:r>
            <a:endParaRPr lang="en-UA" sz="4000" b="1" dirty="0">
              <a:solidFill>
                <a:srgbClr val="3F66AE"/>
              </a:solidFill>
            </a:endParaRPr>
          </a:p>
        </p:txBody>
      </p:sp>
      <p:pic>
        <p:nvPicPr>
          <p:cNvPr id="11" name="Picture 10">
            <a:extLst>
              <a:ext uri="{FF2B5EF4-FFF2-40B4-BE49-F238E27FC236}">
                <a16:creationId xmlns:a16="http://schemas.microsoft.com/office/drawing/2014/main" id="{2683B8EB-A874-D5A3-E9B5-F3964E0B23F3}"/>
              </a:ext>
            </a:extLst>
          </p:cNvPr>
          <p:cNvPicPr>
            <a:picLocks noChangeAspect="1"/>
          </p:cNvPicPr>
          <p:nvPr/>
        </p:nvPicPr>
        <p:blipFill>
          <a:blip r:embed="rId4"/>
          <a:stretch>
            <a:fillRect/>
          </a:stretch>
        </p:blipFill>
        <p:spPr>
          <a:xfrm>
            <a:off x="6925782" y="4416324"/>
            <a:ext cx="589185" cy="618969"/>
          </a:xfrm>
          <a:prstGeom prst="rect">
            <a:avLst/>
          </a:prstGeom>
        </p:spPr>
      </p:pic>
      <p:pic>
        <p:nvPicPr>
          <p:cNvPr id="12" name="Picture 11">
            <a:extLst>
              <a:ext uri="{FF2B5EF4-FFF2-40B4-BE49-F238E27FC236}">
                <a16:creationId xmlns:a16="http://schemas.microsoft.com/office/drawing/2014/main" id="{3B3206BB-759E-72DC-8F5E-2ED30D317590}"/>
              </a:ext>
            </a:extLst>
          </p:cNvPr>
          <p:cNvPicPr>
            <a:picLocks noChangeAspect="1"/>
          </p:cNvPicPr>
          <p:nvPr/>
        </p:nvPicPr>
        <p:blipFill>
          <a:blip r:embed="rId4"/>
          <a:stretch>
            <a:fillRect/>
          </a:stretch>
        </p:blipFill>
        <p:spPr>
          <a:xfrm>
            <a:off x="1570137" y="3696260"/>
            <a:ext cx="589185" cy="589185"/>
          </a:xfrm>
          <a:prstGeom prst="rect">
            <a:avLst/>
          </a:prstGeom>
        </p:spPr>
      </p:pic>
      <p:pic>
        <p:nvPicPr>
          <p:cNvPr id="14" name="Picture 13">
            <a:extLst>
              <a:ext uri="{FF2B5EF4-FFF2-40B4-BE49-F238E27FC236}">
                <a16:creationId xmlns:a16="http://schemas.microsoft.com/office/drawing/2014/main" id="{CC482035-496D-F112-20E8-58192F482AD7}"/>
              </a:ext>
            </a:extLst>
          </p:cNvPr>
          <p:cNvPicPr>
            <a:picLocks noChangeAspect="1"/>
          </p:cNvPicPr>
          <p:nvPr/>
        </p:nvPicPr>
        <p:blipFill>
          <a:blip r:embed="rId4"/>
          <a:stretch>
            <a:fillRect/>
          </a:stretch>
        </p:blipFill>
        <p:spPr>
          <a:xfrm>
            <a:off x="8135715" y="3192056"/>
            <a:ext cx="589185" cy="589185"/>
          </a:xfrm>
          <a:prstGeom prst="rect">
            <a:avLst/>
          </a:prstGeom>
        </p:spPr>
      </p:pic>
      <p:pic>
        <p:nvPicPr>
          <p:cNvPr id="15" name="Picture 14">
            <a:extLst>
              <a:ext uri="{FF2B5EF4-FFF2-40B4-BE49-F238E27FC236}">
                <a16:creationId xmlns:a16="http://schemas.microsoft.com/office/drawing/2014/main" id="{35829DF5-617E-FCA9-3BC6-A3E575FC1C3A}"/>
              </a:ext>
            </a:extLst>
          </p:cNvPr>
          <p:cNvPicPr>
            <a:picLocks noChangeAspect="1"/>
          </p:cNvPicPr>
          <p:nvPr/>
        </p:nvPicPr>
        <p:blipFill>
          <a:blip r:embed="rId5"/>
          <a:stretch>
            <a:fillRect/>
          </a:stretch>
        </p:blipFill>
        <p:spPr>
          <a:xfrm>
            <a:off x="3394982" y="4215850"/>
            <a:ext cx="3555614" cy="1123368"/>
          </a:xfrm>
          <a:prstGeom prst="rect">
            <a:avLst/>
          </a:prstGeom>
        </p:spPr>
      </p:pic>
      <p:pic>
        <p:nvPicPr>
          <p:cNvPr id="20" name="Picture 19">
            <a:extLst>
              <a:ext uri="{FF2B5EF4-FFF2-40B4-BE49-F238E27FC236}">
                <a16:creationId xmlns:a16="http://schemas.microsoft.com/office/drawing/2014/main" id="{40A82703-7677-FAB1-DFA9-D8240636A98E}"/>
              </a:ext>
            </a:extLst>
          </p:cNvPr>
          <p:cNvPicPr>
            <a:picLocks noChangeAspect="1"/>
          </p:cNvPicPr>
          <p:nvPr/>
        </p:nvPicPr>
        <p:blipFill>
          <a:blip r:embed="rId6"/>
          <a:stretch>
            <a:fillRect/>
          </a:stretch>
        </p:blipFill>
        <p:spPr>
          <a:xfrm>
            <a:off x="164430" y="2367474"/>
            <a:ext cx="3393530" cy="1484670"/>
          </a:xfrm>
          <a:prstGeom prst="rect">
            <a:avLst/>
          </a:prstGeom>
        </p:spPr>
      </p:pic>
      <p:sp>
        <p:nvSpPr>
          <p:cNvPr id="21" name="TextBox 20">
            <a:extLst>
              <a:ext uri="{FF2B5EF4-FFF2-40B4-BE49-F238E27FC236}">
                <a16:creationId xmlns:a16="http://schemas.microsoft.com/office/drawing/2014/main" id="{F3E3FFA8-7E91-231E-31DA-8624E77713C0}"/>
              </a:ext>
            </a:extLst>
          </p:cNvPr>
          <p:cNvSpPr txBox="1"/>
          <p:nvPr/>
        </p:nvSpPr>
        <p:spPr>
          <a:xfrm>
            <a:off x="1689407" y="3781241"/>
            <a:ext cx="424889" cy="369332"/>
          </a:xfrm>
          <a:prstGeom prst="rect">
            <a:avLst/>
          </a:prstGeom>
          <a:noFill/>
        </p:spPr>
        <p:txBody>
          <a:bodyPr wrap="square" rtlCol="0">
            <a:spAutoFit/>
          </a:bodyPr>
          <a:lstStyle/>
          <a:p>
            <a:pPr algn="ctr"/>
            <a:r>
              <a:rPr lang="en-UA" b="1" dirty="0">
                <a:solidFill>
                  <a:schemeClr val="bg1"/>
                </a:solidFill>
              </a:rPr>
              <a:t>1</a:t>
            </a:r>
          </a:p>
        </p:txBody>
      </p:sp>
      <p:sp>
        <p:nvSpPr>
          <p:cNvPr id="22" name="TextBox 21">
            <a:extLst>
              <a:ext uri="{FF2B5EF4-FFF2-40B4-BE49-F238E27FC236}">
                <a16:creationId xmlns:a16="http://schemas.microsoft.com/office/drawing/2014/main" id="{7410D543-7957-C475-AC2A-63B2BDC51E7F}"/>
              </a:ext>
            </a:extLst>
          </p:cNvPr>
          <p:cNvSpPr txBox="1"/>
          <p:nvPr/>
        </p:nvSpPr>
        <p:spPr>
          <a:xfrm>
            <a:off x="7045841" y="4463940"/>
            <a:ext cx="424889" cy="369332"/>
          </a:xfrm>
          <a:prstGeom prst="rect">
            <a:avLst/>
          </a:prstGeom>
          <a:noFill/>
        </p:spPr>
        <p:txBody>
          <a:bodyPr wrap="square" rtlCol="0">
            <a:spAutoFit/>
          </a:bodyPr>
          <a:lstStyle/>
          <a:p>
            <a:pPr algn="ctr"/>
            <a:r>
              <a:rPr lang="en-UA" b="1" dirty="0">
                <a:solidFill>
                  <a:schemeClr val="bg1"/>
                </a:solidFill>
              </a:rPr>
              <a:t>2</a:t>
            </a:r>
          </a:p>
        </p:txBody>
      </p:sp>
      <p:sp>
        <p:nvSpPr>
          <p:cNvPr id="24" name="TextBox 23">
            <a:extLst>
              <a:ext uri="{FF2B5EF4-FFF2-40B4-BE49-F238E27FC236}">
                <a16:creationId xmlns:a16="http://schemas.microsoft.com/office/drawing/2014/main" id="{4E993A96-924E-EAB2-A531-4AED0F53632D}"/>
              </a:ext>
            </a:extLst>
          </p:cNvPr>
          <p:cNvSpPr txBox="1"/>
          <p:nvPr/>
        </p:nvSpPr>
        <p:spPr>
          <a:xfrm>
            <a:off x="8319683" y="3265303"/>
            <a:ext cx="337809" cy="369332"/>
          </a:xfrm>
          <a:prstGeom prst="rect">
            <a:avLst/>
          </a:prstGeom>
          <a:noFill/>
        </p:spPr>
        <p:txBody>
          <a:bodyPr wrap="square" rtlCol="0">
            <a:spAutoFit/>
          </a:bodyPr>
          <a:lstStyle/>
          <a:p>
            <a:pPr algn="ctr"/>
            <a:r>
              <a:rPr lang="en-US" b="1" dirty="0">
                <a:solidFill>
                  <a:schemeClr val="bg1"/>
                </a:solidFill>
              </a:rPr>
              <a:t>3</a:t>
            </a:r>
            <a:endParaRPr lang="en-UA" b="1" dirty="0">
              <a:solidFill>
                <a:schemeClr val="bg1"/>
              </a:solidFill>
            </a:endParaRPr>
          </a:p>
        </p:txBody>
      </p:sp>
      <p:sp>
        <p:nvSpPr>
          <p:cNvPr id="25" name="TextBox 24">
            <a:extLst>
              <a:ext uri="{FF2B5EF4-FFF2-40B4-BE49-F238E27FC236}">
                <a16:creationId xmlns:a16="http://schemas.microsoft.com/office/drawing/2014/main" id="{AB01BC71-A49A-B0EC-63DA-5AD17FA512C3}"/>
              </a:ext>
            </a:extLst>
          </p:cNvPr>
          <p:cNvSpPr txBox="1"/>
          <p:nvPr/>
        </p:nvSpPr>
        <p:spPr>
          <a:xfrm>
            <a:off x="344557" y="2484314"/>
            <a:ext cx="3050425" cy="923330"/>
          </a:xfrm>
          <a:prstGeom prst="rect">
            <a:avLst/>
          </a:prstGeom>
          <a:noFill/>
        </p:spPr>
        <p:txBody>
          <a:bodyPr wrap="square" rtlCol="0">
            <a:spAutoFit/>
          </a:bodyPr>
          <a:lstStyle/>
          <a:p>
            <a:pPr lvl="0">
              <a:lnSpc>
                <a:spcPct val="100000"/>
              </a:lnSpc>
            </a:pPr>
            <a:r>
              <a:rPr lang="en-US" dirty="0">
                <a:solidFill>
                  <a:srgbClr val="1A1A1A"/>
                </a:solidFill>
                <a:latin typeface="Times New Roman" panose="02020603050405020304" pitchFamily="18" charset="0"/>
                <a:ea typeface="Calibri" panose="020F0502020204030204" pitchFamily="34" charset="0"/>
                <a:cs typeface="Times New Roman" panose="02020603050405020304" pitchFamily="18" charset="0"/>
              </a:rPr>
              <a:t>Appreciate relationship between physician engagement and overall wellness</a:t>
            </a:r>
            <a:endParaRPr lang="en-US"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2B4F947D-1A85-2EF9-9323-9D523DEB8FA5}"/>
              </a:ext>
            </a:extLst>
          </p:cNvPr>
          <p:cNvSpPr txBox="1"/>
          <p:nvPr/>
        </p:nvSpPr>
        <p:spPr>
          <a:xfrm>
            <a:off x="3472875" y="4248401"/>
            <a:ext cx="3479412" cy="923330"/>
          </a:xfrm>
          <a:prstGeom prst="rect">
            <a:avLst/>
          </a:prstGeom>
          <a:noFill/>
        </p:spPr>
        <p:txBody>
          <a:bodyPr wrap="square" rtlCol="0">
            <a:spAutoFit/>
          </a:bodyPr>
          <a:lstStyle/>
          <a:p>
            <a:pPr lvl="0">
              <a:lnSpc>
                <a:spcPct val="100000"/>
              </a:lnSpc>
              <a:buFont typeface="+mj-lt"/>
              <a:buNone/>
            </a:pPr>
            <a:r>
              <a:rPr lang="en-US" dirty="0">
                <a:solidFill>
                  <a:srgbClr val="1A1A1A"/>
                </a:solidFill>
                <a:latin typeface="Times New Roman" panose="02020603050405020304" pitchFamily="18" charset="0"/>
                <a:ea typeface="Calibri" panose="020F0502020204030204" pitchFamily="34" charset="0"/>
                <a:cs typeface="Times New Roman" panose="02020603050405020304" pitchFamily="18" charset="0"/>
              </a:rPr>
              <a:t>Reflect on areas of personal importance in work that contribute to own/colleagues’ stress/burnout</a:t>
            </a:r>
            <a:endParaRPr lang="en-US" dirty="0">
              <a:latin typeface="Calibri" panose="020F0502020204030204" pitchFamily="34" charset="0"/>
              <a:cs typeface="Calibri" panose="020F0502020204030204" pitchFamily="34" charset="0"/>
            </a:endParaRPr>
          </a:p>
        </p:txBody>
      </p:sp>
      <p:grpSp>
        <p:nvGrpSpPr>
          <p:cNvPr id="7" name="Group 6"/>
          <p:cNvGrpSpPr/>
          <p:nvPr/>
        </p:nvGrpSpPr>
        <p:grpSpPr>
          <a:xfrm>
            <a:off x="6553019" y="1709508"/>
            <a:ext cx="3668144" cy="1617726"/>
            <a:chOff x="556170" y="2710623"/>
            <a:chExt cx="2996161" cy="1310821"/>
          </a:xfrm>
        </p:grpSpPr>
        <p:pic>
          <p:nvPicPr>
            <p:cNvPr id="27" name="Picture 26">
              <a:extLst>
                <a:ext uri="{FF2B5EF4-FFF2-40B4-BE49-F238E27FC236}">
                  <a16:creationId xmlns:a16="http://schemas.microsoft.com/office/drawing/2014/main" id="{40A82703-7677-FAB1-DFA9-D8240636A98E}"/>
                </a:ext>
              </a:extLst>
            </p:cNvPr>
            <p:cNvPicPr>
              <a:picLocks noChangeAspect="1"/>
            </p:cNvPicPr>
            <p:nvPr/>
          </p:nvPicPr>
          <p:blipFill>
            <a:blip r:embed="rId6"/>
            <a:stretch>
              <a:fillRect/>
            </a:stretch>
          </p:blipFill>
          <p:spPr>
            <a:xfrm>
              <a:off x="556170" y="2710623"/>
              <a:ext cx="2996161" cy="1310821"/>
            </a:xfrm>
            <a:prstGeom prst="rect">
              <a:avLst/>
            </a:prstGeom>
          </p:spPr>
        </p:pic>
        <p:sp>
          <p:nvSpPr>
            <p:cNvPr id="29" name="TextBox 28">
              <a:extLst>
                <a:ext uri="{FF2B5EF4-FFF2-40B4-BE49-F238E27FC236}">
                  <a16:creationId xmlns:a16="http://schemas.microsoft.com/office/drawing/2014/main" id="{AB01BC71-A49A-B0EC-63DA-5AD17FA512C3}"/>
                </a:ext>
              </a:extLst>
            </p:cNvPr>
            <p:cNvSpPr txBox="1"/>
            <p:nvPr/>
          </p:nvSpPr>
          <p:spPr>
            <a:xfrm>
              <a:off x="764284" y="2802334"/>
              <a:ext cx="2745740" cy="748162"/>
            </a:xfrm>
            <a:prstGeom prst="rect">
              <a:avLst/>
            </a:prstGeom>
            <a:noFill/>
          </p:spPr>
          <p:txBody>
            <a:bodyPr wrap="square" rtlCol="0">
              <a:spAutoFit/>
            </a:bodyPr>
            <a:lstStyle/>
            <a:p>
              <a:pPr lvl="0"/>
              <a:r>
                <a:rPr lang="en-US" dirty="0">
                  <a:solidFill>
                    <a:srgbClr val="1A1A1A"/>
                  </a:solidFill>
                  <a:latin typeface="Times New Roman" panose="02020603050405020304" pitchFamily="18" charset="0"/>
                  <a:ea typeface="Calibri" panose="020F0502020204030204" pitchFamily="34" charset="0"/>
                  <a:cs typeface="Times New Roman" panose="02020603050405020304" pitchFamily="18" charset="0"/>
                </a:rPr>
                <a:t>Identify explicit ways to become involved in systems-improvement efforts in your own organization </a:t>
              </a:r>
              <a:endParaRPr lang="en-US" dirty="0"/>
            </a:p>
          </p:txBody>
        </p:sp>
      </p:grpSp>
    </p:spTree>
    <p:extLst>
      <p:ext uri="{BB962C8B-B14F-4D97-AF65-F5344CB8AC3E}">
        <p14:creationId xmlns:p14="http://schemas.microsoft.com/office/powerpoint/2010/main" val="318143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F87DA-DB8E-6770-A2A6-8D7556F73078}"/>
              </a:ext>
            </a:extLst>
          </p:cNvPr>
          <p:cNvSpPr>
            <a:spLocks noGrp="1"/>
          </p:cNvSpPr>
          <p:nvPr>
            <p:ph type="title" idx="4294967295"/>
          </p:nvPr>
        </p:nvSpPr>
        <p:spPr>
          <a:xfrm>
            <a:off x="693683" y="155028"/>
            <a:ext cx="10515600" cy="1325563"/>
          </a:xfrm>
        </p:spPr>
        <p:txBody>
          <a:bodyPr/>
          <a:lstStyle/>
          <a:p>
            <a:r>
              <a:rPr lang="en-US" dirty="0"/>
              <a:t>You practice in a flawed medical system</a:t>
            </a:r>
          </a:p>
        </p:txBody>
      </p:sp>
      <p:sp>
        <p:nvSpPr>
          <p:cNvPr id="3" name="Content Placeholder 2">
            <a:extLst>
              <a:ext uri="{FF2B5EF4-FFF2-40B4-BE49-F238E27FC236}">
                <a16:creationId xmlns:a16="http://schemas.microsoft.com/office/drawing/2014/main" id="{5D1B619B-734B-FB5A-C313-2A7C3D35575E}"/>
              </a:ext>
            </a:extLst>
          </p:cNvPr>
          <p:cNvSpPr>
            <a:spLocks noGrp="1"/>
          </p:cNvSpPr>
          <p:nvPr>
            <p:ph idx="4294967295"/>
          </p:nvPr>
        </p:nvSpPr>
        <p:spPr>
          <a:xfrm>
            <a:off x="796148" y="1480591"/>
            <a:ext cx="10515600" cy="4352925"/>
          </a:xfrm>
        </p:spPr>
        <p:txBody>
          <a:bodyPr/>
          <a:lstStyle/>
          <a:p>
            <a:pPr marL="0" indent="0">
              <a:buNone/>
            </a:pPr>
            <a:r>
              <a:rPr lang="en-US" sz="2400" dirty="0"/>
              <a:t>“Up to 80% of the causes of physician dissatisfaction and lack of well-being are systems issues” </a:t>
            </a:r>
            <a:r>
              <a:rPr lang="en-US" sz="1200" dirty="0"/>
              <a:t>(Collier, R. CMAJ 2018)</a:t>
            </a:r>
          </a:p>
          <a:p>
            <a:pPr marL="0" indent="0">
              <a:buNone/>
            </a:pPr>
            <a:endParaRPr lang="en-US" sz="1200" dirty="0"/>
          </a:p>
          <a:p>
            <a:pPr marL="0" indent="0">
              <a:buNone/>
            </a:pPr>
            <a:endParaRPr lang="en-US" dirty="0"/>
          </a:p>
          <a:p>
            <a:pPr marL="0" indent="0">
              <a:buNone/>
            </a:pPr>
            <a:r>
              <a:rPr lang="en-US" dirty="0"/>
              <a:t>Leading models of physician stress support the </a:t>
            </a:r>
          </a:p>
          <a:p>
            <a:pPr marL="0" indent="0">
              <a:buNone/>
            </a:pPr>
            <a:r>
              <a:rPr lang="en-US" dirty="0"/>
              <a:t>c</a:t>
            </a:r>
            <a:r>
              <a:rPr lang="en-US" dirty="0" smtClean="0"/>
              <a:t>oncept </a:t>
            </a:r>
            <a:r>
              <a:rPr lang="en-US" dirty="0"/>
              <a:t>that addressing systems issues will</a:t>
            </a:r>
          </a:p>
          <a:p>
            <a:pPr marL="0" indent="0">
              <a:buNone/>
            </a:pPr>
            <a:r>
              <a:rPr lang="en-US" dirty="0"/>
              <a:t>h</a:t>
            </a:r>
            <a:r>
              <a:rPr lang="en-US" dirty="0" smtClean="0"/>
              <a:t>ave </a:t>
            </a:r>
            <a:r>
              <a:rPr lang="en-US" dirty="0"/>
              <a:t>the greatest impact on physician wellness</a:t>
            </a:r>
          </a:p>
          <a:p>
            <a:pPr lvl="1"/>
            <a:endParaRPr lang="en-US" dirty="0"/>
          </a:p>
        </p:txBody>
      </p:sp>
      <p:pic>
        <p:nvPicPr>
          <p:cNvPr id="4" name="Picture 3">
            <a:extLst>
              <a:ext uri="{FF2B5EF4-FFF2-40B4-BE49-F238E27FC236}">
                <a16:creationId xmlns:a16="http://schemas.microsoft.com/office/drawing/2014/main" id="{3C1A5561-C533-53E0-3D69-7F52BD088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8510" y="2551907"/>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C11EEF0-08FB-FE97-7583-397DEA9565CA}"/>
              </a:ext>
            </a:extLst>
          </p:cNvPr>
          <p:cNvSpPr txBox="1">
            <a:spLocks noChangeArrowheads="1"/>
          </p:cNvSpPr>
          <p:nvPr/>
        </p:nvSpPr>
        <p:spPr bwMode="auto">
          <a:xfrm>
            <a:off x="7472362" y="6089877"/>
            <a:ext cx="4719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Geneva"/>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rPr>
              <a:t>Stanford Medicine Model of Wellness (2016)</a:t>
            </a:r>
          </a:p>
        </p:txBody>
      </p:sp>
    </p:spTree>
    <p:extLst>
      <p:ext uri="{BB962C8B-B14F-4D97-AF65-F5344CB8AC3E}">
        <p14:creationId xmlns:p14="http://schemas.microsoft.com/office/powerpoint/2010/main" val="944305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5553070" y="879965"/>
            <a:ext cx="5292434" cy="541250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170729" y="2321936"/>
            <a:ext cx="4064000" cy="3962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4294967295"/>
          </p:nvPr>
        </p:nvSpPr>
        <p:spPr>
          <a:xfrm>
            <a:off x="0" y="452438"/>
            <a:ext cx="10515600" cy="5715000"/>
          </a:xfrm>
        </p:spPr>
        <p:txBody>
          <a:bodyPr/>
          <a:lstStyle/>
          <a:p>
            <a:pPr marL="0" indent="0">
              <a:buNone/>
            </a:pPr>
            <a:r>
              <a:rPr lang="en-US" dirty="0"/>
              <a:t> </a:t>
            </a:r>
          </a:p>
        </p:txBody>
      </p:sp>
      <p:sp>
        <p:nvSpPr>
          <p:cNvPr id="14" name="Oval 13"/>
          <p:cNvSpPr/>
          <p:nvPr/>
        </p:nvSpPr>
        <p:spPr>
          <a:xfrm>
            <a:off x="6771428" y="3604907"/>
            <a:ext cx="2761674" cy="2705402"/>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364534" y="4715004"/>
            <a:ext cx="1662546" cy="15774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5" name="TextBox 14"/>
          <p:cNvSpPr txBox="1"/>
          <p:nvPr/>
        </p:nvSpPr>
        <p:spPr>
          <a:xfrm>
            <a:off x="7397191" y="4027652"/>
            <a:ext cx="1607127" cy="369332"/>
          </a:xfrm>
          <a:prstGeom prst="rect">
            <a:avLst/>
          </a:prstGeom>
          <a:noFill/>
        </p:spPr>
        <p:txBody>
          <a:bodyPr wrap="square" rtlCol="0">
            <a:spAutoFit/>
          </a:bodyPr>
          <a:lstStyle/>
          <a:p>
            <a:r>
              <a:rPr lang="en-US" dirty="0">
                <a:solidFill>
                  <a:schemeClr val="bg1"/>
                </a:solidFill>
              </a:rPr>
              <a:t>Organizational</a:t>
            </a:r>
          </a:p>
        </p:txBody>
      </p:sp>
      <p:sp>
        <p:nvSpPr>
          <p:cNvPr id="18" name="TextBox 17"/>
          <p:cNvSpPr txBox="1"/>
          <p:nvPr/>
        </p:nvSpPr>
        <p:spPr>
          <a:xfrm>
            <a:off x="7544643" y="2883761"/>
            <a:ext cx="1366982" cy="369332"/>
          </a:xfrm>
          <a:prstGeom prst="rect">
            <a:avLst/>
          </a:prstGeom>
          <a:noFill/>
        </p:spPr>
        <p:txBody>
          <a:bodyPr wrap="square" rtlCol="0">
            <a:spAutoFit/>
          </a:bodyPr>
          <a:lstStyle/>
          <a:p>
            <a:r>
              <a:rPr lang="en-US" dirty="0">
                <a:solidFill>
                  <a:schemeClr val="bg1"/>
                </a:solidFill>
              </a:rPr>
              <a:t>Community</a:t>
            </a:r>
          </a:p>
        </p:txBody>
      </p:sp>
      <p:sp>
        <p:nvSpPr>
          <p:cNvPr id="20" name="TextBox 19"/>
          <p:cNvSpPr txBox="1"/>
          <p:nvPr/>
        </p:nvSpPr>
        <p:spPr>
          <a:xfrm>
            <a:off x="7742095" y="1470505"/>
            <a:ext cx="3001815" cy="369332"/>
          </a:xfrm>
          <a:prstGeom prst="rect">
            <a:avLst/>
          </a:prstGeom>
          <a:noFill/>
        </p:spPr>
        <p:txBody>
          <a:bodyPr wrap="square" rtlCol="0">
            <a:spAutoFit/>
          </a:bodyPr>
          <a:lstStyle/>
          <a:p>
            <a:r>
              <a:rPr lang="en-US" dirty="0">
                <a:solidFill>
                  <a:schemeClr val="bg1"/>
                </a:solidFill>
              </a:rPr>
              <a:t>Policy</a:t>
            </a:r>
          </a:p>
        </p:txBody>
      </p:sp>
      <p:sp>
        <p:nvSpPr>
          <p:cNvPr id="9" name="Oval 8"/>
          <p:cNvSpPr/>
          <p:nvPr/>
        </p:nvSpPr>
        <p:spPr>
          <a:xfrm>
            <a:off x="7738607" y="5423936"/>
            <a:ext cx="914400" cy="877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99354" y="5687392"/>
            <a:ext cx="1089890" cy="369332"/>
          </a:xfrm>
          <a:prstGeom prst="rect">
            <a:avLst/>
          </a:prstGeom>
          <a:noFill/>
        </p:spPr>
        <p:txBody>
          <a:bodyPr wrap="square" rtlCol="0">
            <a:spAutoFit/>
          </a:bodyPr>
          <a:lstStyle/>
          <a:p>
            <a:r>
              <a:rPr lang="en-US" dirty="0">
                <a:solidFill>
                  <a:schemeClr val="bg1"/>
                </a:solidFill>
              </a:rPr>
              <a:t>Personal</a:t>
            </a:r>
          </a:p>
        </p:txBody>
      </p:sp>
      <p:sp>
        <p:nvSpPr>
          <p:cNvPr id="12" name="TextBox 11"/>
          <p:cNvSpPr txBox="1"/>
          <p:nvPr/>
        </p:nvSpPr>
        <p:spPr>
          <a:xfrm>
            <a:off x="7479988" y="5000040"/>
            <a:ext cx="1431637" cy="369332"/>
          </a:xfrm>
          <a:prstGeom prst="rect">
            <a:avLst/>
          </a:prstGeom>
          <a:noFill/>
        </p:spPr>
        <p:txBody>
          <a:bodyPr wrap="square" rtlCol="0">
            <a:spAutoFit/>
          </a:bodyPr>
          <a:lstStyle/>
          <a:p>
            <a:r>
              <a:rPr lang="en-US" dirty="0">
                <a:solidFill>
                  <a:schemeClr val="bg1"/>
                </a:solidFill>
              </a:rPr>
              <a:t>Interpersonal</a:t>
            </a:r>
          </a:p>
        </p:txBody>
      </p:sp>
      <p:sp>
        <p:nvSpPr>
          <p:cNvPr id="2" name="TextBox 1"/>
          <p:cNvSpPr txBox="1"/>
          <p:nvPr/>
        </p:nvSpPr>
        <p:spPr>
          <a:xfrm>
            <a:off x="1234505" y="5539497"/>
            <a:ext cx="5461410" cy="830997"/>
          </a:xfrm>
          <a:prstGeom prst="rect">
            <a:avLst/>
          </a:prstGeom>
          <a:noFill/>
        </p:spPr>
        <p:txBody>
          <a:bodyPr wrap="square" rtlCol="0">
            <a:spAutoFit/>
          </a:bodyPr>
          <a:lstStyle/>
          <a:p>
            <a:r>
              <a:rPr lang="en-US" sz="2400" dirty="0">
                <a:solidFill>
                  <a:srgbClr val="0070C0"/>
                </a:solidFill>
                <a:latin typeface="Bahnschrift Condensed" panose="020B0502040204020203" pitchFamily="34" charset="0"/>
              </a:rPr>
              <a:t>Physical, psychological, cognitive, spiritual</a:t>
            </a:r>
          </a:p>
          <a:p>
            <a:r>
              <a:rPr lang="en-US" sz="2400" dirty="0">
                <a:latin typeface="Bahnschrift Condensed" panose="020B0502040204020203" pitchFamily="34" charset="0"/>
              </a:rPr>
              <a:t>(knowledge, behaviors, skills)</a:t>
            </a:r>
          </a:p>
        </p:txBody>
      </p:sp>
      <p:sp>
        <p:nvSpPr>
          <p:cNvPr id="3" name="TextBox 2"/>
          <p:cNvSpPr txBox="1"/>
          <p:nvPr/>
        </p:nvSpPr>
        <p:spPr>
          <a:xfrm>
            <a:off x="1185937" y="4575809"/>
            <a:ext cx="4588487" cy="830997"/>
          </a:xfrm>
          <a:prstGeom prst="rect">
            <a:avLst/>
          </a:prstGeom>
          <a:noFill/>
        </p:spPr>
        <p:txBody>
          <a:bodyPr wrap="square" rtlCol="0">
            <a:spAutoFit/>
          </a:bodyPr>
          <a:lstStyle/>
          <a:p>
            <a:r>
              <a:rPr lang="en-US" sz="2400" dirty="0">
                <a:solidFill>
                  <a:srgbClr val="00B050"/>
                </a:solidFill>
                <a:latin typeface="Bahnschrift Condensed" panose="020B0502040204020203" pitchFamily="34" charset="0"/>
              </a:rPr>
              <a:t>Friends, neighbors, co-workers, family</a:t>
            </a:r>
          </a:p>
          <a:p>
            <a:r>
              <a:rPr lang="en-US" sz="2400" dirty="0">
                <a:latin typeface="Bahnschrift Condensed" panose="020B0502040204020203" pitchFamily="34" charset="0"/>
              </a:rPr>
              <a:t>(social network)</a:t>
            </a:r>
          </a:p>
        </p:txBody>
      </p:sp>
      <p:sp>
        <p:nvSpPr>
          <p:cNvPr id="13" name="TextBox 12"/>
          <p:cNvSpPr txBox="1"/>
          <p:nvPr/>
        </p:nvSpPr>
        <p:spPr>
          <a:xfrm>
            <a:off x="1185937" y="3375480"/>
            <a:ext cx="4168998" cy="1200329"/>
          </a:xfrm>
          <a:prstGeom prst="rect">
            <a:avLst/>
          </a:prstGeom>
          <a:noFill/>
        </p:spPr>
        <p:txBody>
          <a:bodyPr wrap="square" rtlCol="0">
            <a:spAutoFit/>
          </a:bodyPr>
          <a:lstStyle/>
          <a:p>
            <a:r>
              <a:rPr lang="en-US" sz="2400" dirty="0">
                <a:solidFill>
                  <a:srgbClr val="FFC000"/>
                </a:solidFill>
                <a:latin typeface="Bahnschrift Condensed" panose="020B0502040204020203" pitchFamily="34" charset="0"/>
              </a:rPr>
              <a:t>Work culture, efficiency of practice, values, goals</a:t>
            </a:r>
          </a:p>
          <a:p>
            <a:r>
              <a:rPr lang="en-US" sz="2400" dirty="0">
                <a:latin typeface="Bahnschrift Condensed" panose="020B0502040204020203" pitchFamily="34" charset="0"/>
              </a:rPr>
              <a:t>(formal and informal rules, operations)</a:t>
            </a:r>
          </a:p>
        </p:txBody>
      </p:sp>
      <p:sp>
        <p:nvSpPr>
          <p:cNvPr id="25" name="Arc 24">
            <a:extLst>
              <a:ext uri="{FF2B5EF4-FFF2-40B4-BE49-F238E27FC236}">
                <a16:creationId xmlns:a16="http://schemas.microsoft.com/office/drawing/2014/main" id="{E35CFC19-36EE-2729-DEBE-49FD0ABB1CC5}"/>
              </a:ext>
            </a:extLst>
          </p:cNvPr>
          <p:cNvSpPr/>
          <p:nvPr/>
        </p:nvSpPr>
        <p:spPr>
          <a:xfrm>
            <a:off x="5932714" y="5672303"/>
            <a:ext cx="349171" cy="340467"/>
          </a:xfrm>
          <a:prstGeom prst="arc">
            <a:avLst>
              <a:gd name="adj1" fmla="val 20977122"/>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4E87F52E-BE92-2142-46B6-6F5CFD8DDE94}"/>
              </a:ext>
            </a:extLst>
          </p:cNvPr>
          <p:cNvSpPr txBox="1"/>
          <p:nvPr/>
        </p:nvSpPr>
        <p:spPr>
          <a:xfrm>
            <a:off x="1234505" y="2040381"/>
            <a:ext cx="3810270" cy="1200329"/>
          </a:xfrm>
          <a:prstGeom prst="rect">
            <a:avLst/>
          </a:prstGeom>
          <a:noFill/>
        </p:spPr>
        <p:txBody>
          <a:bodyPr wrap="square" rtlCol="0">
            <a:spAutoFit/>
          </a:bodyPr>
          <a:lstStyle/>
          <a:p>
            <a:r>
              <a:rPr lang="en-US" sz="2400" dirty="0">
                <a:solidFill>
                  <a:srgbClr val="7030A0"/>
                </a:solidFill>
                <a:latin typeface="Bahnschrift Condensed" panose="020B0502040204020203" pitchFamily="34" charset="0"/>
              </a:rPr>
              <a:t>Environmental structure, safety, access to health services</a:t>
            </a:r>
          </a:p>
          <a:p>
            <a:r>
              <a:rPr lang="en-US" sz="2400" dirty="0">
                <a:latin typeface="Bahnschrift Condensed" panose="020B0502040204020203" pitchFamily="34" charset="0"/>
              </a:rPr>
              <a:t>(Cultural values, norms)</a:t>
            </a:r>
          </a:p>
        </p:txBody>
      </p:sp>
      <p:sp>
        <p:nvSpPr>
          <p:cNvPr id="35" name="TextBox 34">
            <a:extLst>
              <a:ext uri="{FF2B5EF4-FFF2-40B4-BE49-F238E27FC236}">
                <a16:creationId xmlns:a16="http://schemas.microsoft.com/office/drawing/2014/main" id="{0F38A912-265F-7C8F-38D6-F086EBCEC445}"/>
              </a:ext>
            </a:extLst>
          </p:cNvPr>
          <p:cNvSpPr txBox="1"/>
          <p:nvPr/>
        </p:nvSpPr>
        <p:spPr>
          <a:xfrm>
            <a:off x="1263918" y="1224912"/>
            <a:ext cx="3589110" cy="461665"/>
          </a:xfrm>
          <a:prstGeom prst="rect">
            <a:avLst/>
          </a:prstGeom>
          <a:noFill/>
        </p:spPr>
        <p:txBody>
          <a:bodyPr wrap="square" rtlCol="0">
            <a:spAutoFit/>
          </a:bodyPr>
          <a:lstStyle/>
          <a:p>
            <a:r>
              <a:rPr lang="en-US" sz="2400" dirty="0">
                <a:solidFill>
                  <a:srgbClr val="C00000"/>
                </a:solidFill>
                <a:latin typeface="Bahnschrift Condensed" panose="020B0502040204020203" pitchFamily="34" charset="0"/>
              </a:rPr>
              <a:t>Procedures, laws, regulations</a:t>
            </a:r>
          </a:p>
        </p:txBody>
      </p:sp>
      <p:sp>
        <p:nvSpPr>
          <p:cNvPr id="4" name="TextBox 3">
            <a:extLst>
              <a:ext uri="{FF2B5EF4-FFF2-40B4-BE49-F238E27FC236}">
                <a16:creationId xmlns:a16="http://schemas.microsoft.com/office/drawing/2014/main" id="{E9302CF8-3554-25E7-2D32-EC63AD08BC5B}"/>
              </a:ext>
            </a:extLst>
          </p:cNvPr>
          <p:cNvSpPr txBox="1"/>
          <p:nvPr/>
        </p:nvSpPr>
        <p:spPr>
          <a:xfrm flipH="1">
            <a:off x="583472" y="158677"/>
            <a:ext cx="10770327" cy="769441"/>
          </a:xfrm>
          <a:prstGeom prst="rect">
            <a:avLst/>
          </a:prstGeom>
          <a:noFill/>
        </p:spPr>
        <p:txBody>
          <a:bodyPr wrap="square" rtlCol="0">
            <a:spAutoFit/>
          </a:bodyPr>
          <a:lstStyle/>
          <a:p>
            <a:r>
              <a:rPr lang="en-US" sz="4400" dirty="0">
                <a:latin typeface="+mj-lt"/>
              </a:rPr>
              <a:t>Systems that Influence Individual Well-Being</a:t>
            </a:r>
          </a:p>
        </p:txBody>
      </p:sp>
    </p:spTree>
    <p:extLst>
      <p:ext uri="{BB962C8B-B14F-4D97-AF65-F5344CB8AC3E}">
        <p14:creationId xmlns:p14="http://schemas.microsoft.com/office/powerpoint/2010/main" val="65423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14" grpId="0" animBg="1"/>
      <p:bldP spid="11" grpId="0" animBg="1"/>
      <p:bldP spid="15" grpId="0"/>
      <p:bldP spid="18" grpId="0"/>
      <p:bldP spid="20" grpId="0"/>
      <p:bldP spid="9" grpId="0" animBg="1"/>
      <p:bldP spid="10" grpId="0"/>
      <p:bldP spid="12" grpId="0"/>
      <p:bldP spid="2" grpId="0"/>
      <p:bldP spid="3" grpId="0"/>
      <p:bldP spid="1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853969-7635-EEA2-406E-5B053D2B395C}"/>
              </a:ext>
            </a:extLst>
          </p:cNvPr>
          <p:cNvSpPr>
            <a:spLocks noGrp="1"/>
          </p:cNvSpPr>
          <p:nvPr>
            <p:ph type="title" idx="4294967295"/>
          </p:nvPr>
        </p:nvSpPr>
        <p:spPr>
          <a:xfrm>
            <a:off x="197803" y="2484755"/>
            <a:ext cx="10866437" cy="1325563"/>
          </a:xfrm>
        </p:spPr>
        <p:txBody>
          <a:bodyPr>
            <a:normAutofit/>
          </a:bodyPr>
          <a:lstStyle/>
          <a:p>
            <a:pPr algn="ctr"/>
            <a:r>
              <a:rPr lang="en-US" dirty="0"/>
              <a:t>It’s easy to feel overwhelmed by the dysfunctional system </a:t>
            </a:r>
          </a:p>
        </p:txBody>
      </p:sp>
    </p:spTree>
    <p:extLst>
      <p:ext uri="{BB962C8B-B14F-4D97-AF65-F5344CB8AC3E}">
        <p14:creationId xmlns:p14="http://schemas.microsoft.com/office/powerpoint/2010/main" val="3663810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reaking Open: Ethics, Epistemology, Equity, and Power – Open at the ..."/>
          <p:cNvPicPr>
            <a:picLocks noChangeAspect="1"/>
          </p:cNvPicPr>
          <p:nvPr/>
        </p:nvPicPr>
        <p:blipFill rotWithShape="1">
          <a:blip r:embed="rId3">
            <a:extLst>
              <a:ext uri="{28A0092B-C50C-407E-A947-70E740481C1C}">
                <a14:useLocalDpi xmlns:a14="http://schemas.microsoft.com/office/drawing/2010/main" val="0"/>
              </a:ext>
            </a:extLst>
          </a:blip>
          <a:srcRect l="49616" t="11804" b="18602"/>
          <a:stretch/>
        </p:blipFill>
        <p:spPr>
          <a:xfrm>
            <a:off x="7579896" y="1600200"/>
            <a:ext cx="5495206" cy="4150894"/>
          </a:xfrm>
          <a:prstGeom prst="rect">
            <a:avLst/>
          </a:prstGeom>
        </p:spPr>
      </p:pic>
      <p:sp>
        <p:nvSpPr>
          <p:cNvPr id="11" name="Title 1">
            <a:extLst>
              <a:ext uri="{FF2B5EF4-FFF2-40B4-BE49-F238E27FC236}">
                <a16:creationId xmlns:a16="http://schemas.microsoft.com/office/drawing/2014/main" id="{72B43842-E4E8-690D-6DE9-E07D7C127C69}"/>
              </a:ext>
            </a:extLst>
          </p:cNvPr>
          <p:cNvSpPr txBox="1">
            <a:spLocks/>
          </p:cNvSpPr>
          <p:nvPr/>
        </p:nvSpPr>
        <p:spPr>
          <a:xfrm>
            <a:off x="817125" y="2023979"/>
            <a:ext cx="4876799" cy="574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3F66AE"/>
                </a:solidFill>
                <a:latin typeface="+mn-lt"/>
              </a:rPr>
              <a:t>Equity and Engagement</a:t>
            </a:r>
          </a:p>
        </p:txBody>
      </p:sp>
      <p:pic>
        <p:nvPicPr>
          <p:cNvPr id="6" name="Picture 5">
            <a:extLst>
              <a:ext uri="{FF2B5EF4-FFF2-40B4-BE49-F238E27FC236}">
                <a16:creationId xmlns:a16="http://schemas.microsoft.com/office/drawing/2014/main" id="{85905198-31AB-6383-1253-CA5141F94E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5641" y="306735"/>
            <a:ext cx="2869491" cy="846500"/>
          </a:xfrm>
          <a:prstGeom prst="rect">
            <a:avLst/>
          </a:prstGeom>
        </p:spPr>
      </p:pic>
      <p:pic>
        <p:nvPicPr>
          <p:cNvPr id="3" name="Picture 2">
            <a:extLst>
              <a:ext uri="{FF2B5EF4-FFF2-40B4-BE49-F238E27FC236}">
                <a16:creationId xmlns:a16="http://schemas.microsoft.com/office/drawing/2014/main" id="{9330CED1-B2FF-5E2B-4A23-727C727424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10" name="TextBox 9">
            <a:extLst>
              <a:ext uri="{FF2B5EF4-FFF2-40B4-BE49-F238E27FC236}">
                <a16:creationId xmlns:a16="http://schemas.microsoft.com/office/drawing/2014/main" id="{BC1334C4-36A4-7C32-309E-1CB03499E01B}"/>
              </a:ext>
            </a:extLst>
          </p:cNvPr>
          <p:cNvSpPr txBox="1"/>
          <p:nvPr/>
        </p:nvSpPr>
        <p:spPr>
          <a:xfrm>
            <a:off x="817125" y="2606770"/>
            <a:ext cx="6047875" cy="3421051"/>
          </a:xfrm>
          <a:prstGeom prst="rect">
            <a:avLst/>
          </a:prstGeom>
          <a:noFill/>
        </p:spPr>
        <p:txBody>
          <a:bodyPr wrap="square">
            <a:spAutoFit/>
          </a:bodyPr>
          <a:lstStyle/>
          <a:p>
            <a:r>
              <a:rPr lang="en-US" sz="2400" dirty="0"/>
              <a:t>True equity involves providing help and resources as they are needed, not necessarily providing the same to everyone.   </a:t>
            </a:r>
          </a:p>
          <a:p>
            <a:endParaRPr lang="en-US" sz="2400" dirty="0"/>
          </a:p>
          <a:p>
            <a:r>
              <a:rPr lang="en-US" sz="2400" dirty="0"/>
              <a:t>Collaborating to improve your work environment and process can help us ensure that everyone, health care professionals and patients/families, have what they need to be successful and thrive.</a:t>
            </a:r>
          </a:p>
        </p:txBody>
      </p:sp>
    </p:spTree>
    <p:extLst>
      <p:ext uri="{BB962C8B-B14F-4D97-AF65-F5344CB8AC3E}">
        <p14:creationId xmlns:p14="http://schemas.microsoft.com/office/powerpoint/2010/main" val="9446716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547"/>
</p:tagLst>
</file>

<file path=ppt/tags/tag2.xml><?xml version="1.0" encoding="utf-8"?>
<p:tagLst xmlns:a="http://schemas.openxmlformats.org/drawingml/2006/main" xmlns:r="http://schemas.openxmlformats.org/officeDocument/2006/relationships" xmlns:p="http://schemas.openxmlformats.org/presentationml/2006/main">
  <p:tag name="AS_UNIQUEID" val="549"/>
</p:tagLst>
</file>

<file path=ppt/tags/tag3.xml><?xml version="1.0" encoding="utf-8"?>
<p:tagLst xmlns:a="http://schemas.openxmlformats.org/drawingml/2006/main" xmlns:r="http://schemas.openxmlformats.org/officeDocument/2006/relationships" xmlns:p="http://schemas.openxmlformats.org/presentationml/2006/main">
  <p:tag name="AS_UNIQUEID" val="550"/>
</p:tagLst>
</file>

<file path=ppt/tags/tag4.xml><?xml version="1.0" encoding="utf-8"?>
<p:tagLst xmlns:a="http://schemas.openxmlformats.org/drawingml/2006/main" xmlns:r="http://schemas.openxmlformats.org/officeDocument/2006/relationships" xmlns:p="http://schemas.openxmlformats.org/presentationml/2006/main">
  <p:tag name="AS_UNIQUEID" val="55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49686</TotalTime>
  <Words>6384</Words>
  <Application>Microsoft Office PowerPoint</Application>
  <PresentationFormat>Widescreen</PresentationFormat>
  <Paragraphs>460</Paragraphs>
  <Slides>47</Slides>
  <Notes>47</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47</vt:i4>
      </vt:variant>
    </vt:vector>
  </HeadingPairs>
  <TitlesOfParts>
    <vt:vector size="63" baseType="lpstr">
      <vt:lpstr>Malgun Gothic Semilight</vt:lpstr>
      <vt:lpstr>MS PGothic</vt:lpstr>
      <vt:lpstr>MS PGothic</vt:lpstr>
      <vt:lpstr>Arial</vt:lpstr>
      <vt:lpstr>Bahnschrift Condensed</vt:lpstr>
      <vt:lpstr>Calibri</vt:lpstr>
      <vt:lpstr>Calibri Light</vt:lpstr>
      <vt:lpstr>Courier New</vt:lpstr>
      <vt:lpstr>Geneva</vt:lpstr>
      <vt:lpstr>GillSans</vt:lpstr>
      <vt:lpstr>GillSans-Bold</vt:lpstr>
      <vt:lpstr>Helvetica</vt:lpstr>
      <vt:lpstr>Times New Roman</vt:lpstr>
      <vt:lpstr>TimesNewRomanPSMT</vt:lpstr>
      <vt:lpstr>1_Office Theme</vt:lpstr>
      <vt:lpstr>4_Office Theme</vt:lpstr>
      <vt:lpstr>PowerPoint Presentation</vt:lpstr>
      <vt:lpstr>PowerPoint Presentation</vt:lpstr>
      <vt:lpstr>PowerPoint Presentation</vt:lpstr>
      <vt:lpstr>PowerPoint Presentation</vt:lpstr>
      <vt:lpstr>Objectives:</vt:lpstr>
      <vt:lpstr>You practice in a flawed medical system</vt:lpstr>
      <vt:lpstr>PowerPoint Presentation</vt:lpstr>
      <vt:lpstr>It’s easy to feel overwhelmed by the dysfunctional system </vt:lpstr>
      <vt:lpstr>PowerPoint Presentation</vt:lpstr>
      <vt:lpstr>        PARTNER ACTIVITY: Discussion</vt:lpstr>
      <vt:lpstr>PowerPoint Presentation</vt:lpstr>
      <vt:lpstr>Did someone say “engagement?”</vt:lpstr>
      <vt:lpstr>PERMAH</vt:lpstr>
      <vt:lpstr>PowerPoint Presentation</vt:lpstr>
      <vt:lpstr>Moving Away from Engagement as Happenstance</vt:lpstr>
      <vt:lpstr>PowerPoint Presentation</vt:lpstr>
      <vt:lpstr>So, just BE engaged.  Right?</vt:lpstr>
      <vt:lpstr>PowerPoint Presentation</vt:lpstr>
      <vt:lpstr>        SMALL GROUP ACTIVITY:          What are your stressors?</vt:lpstr>
      <vt:lpstr>                 What is on your stressor list?</vt:lpstr>
      <vt:lpstr>is too big (hairy, oppressive, etc) to fix!</vt:lpstr>
      <vt:lpstr>PowerPoint Presentation</vt:lpstr>
      <vt:lpstr>PowerPoint Presentation</vt:lpstr>
      <vt:lpstr>PowerPoint Presentation</vt:lpstr>
      <vt:lpstr>PowerPoint Presentation</vt:lpstr>
      <vt:lpstr>        GROUP ACTIVITY: Other Examples         of Engagement in Action </vt:lpstr>
      <vt:lpstr>Keys to Success</vt:lpstr>
      <vt:lpstr>Engagement Practice</vt:lpstr>
      <vt:lpstr>Engagement Practice</vt:lpstr>
      <vt:lpstr>Sample Case:  Time Off Scheduling </vt:lpstr>
      <vt:lpstr>Sample Case:  Time Off Scheduling</vt:lpstr>
      <vt:lpstr>PowerPoint Presentation</vt:lpstr>
      <vt:lpstr>PowerPoint Presentation</vt:lpstr>
      <vt:lpstr>PowerPoint Presentation</vt:lpstr>
      <vt:lpstr>PowerPoint Presentation</vt:lpstr>
      <vt:lpstr>        SMALL GROUP ACTIVITY:          Engagement in Action</vt:lpstr>
      <vt:lpstr>PowerPoint Presentation</vt:lpstr>
      <vt:lpstr>PowerPoint Presentation</vt:lpstr>
      <vt:lpstr>PowerPoint Presentation</vt:lpstr>
      <vt:lpstr>PowerPoint Presentation</vt:lpstr>
      <vt:lpstr>PowerPoint Presentation</vt:lpstr>
      <vt:lpstr>Exploring your own engagement ideas</vt:lpstr>
      <vt:lpstr>        PARTNER ACTIVITY: Personal Engagement</vt:lpstr>
      <vt:lpstr>Keys to Success</vt:lpstr>
      <vt:lpstr>PowerPoint Presentation</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Young</dc:creator>
  <cp:lastModifiedBy>Bravard, Kathryn</cp:lastModifiedBy>
  <cp:revision>209</cp:revision>
  <cp:lastPrinted>2023-02-03T14:33:20Z</cp:lastPrinted>
  <dcterms:created xsi:type="dcterms:W3CDTF">2022-08-05T17:09:37Z</dcterms:created>
  <dcterms:modified xsi:type="dcterms:W3CDTF">2025-02-14T15:37:26Z</dcterms:modified>
</cp:coreProperties>
</file>